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0"/>
  </p:notesMasterIdLst>
  <p:sldIdLst>
    <p:sldId id="256" r:id="rId2"/>
    <p:sldId id="681" r:id="rId3"/>
    <p:sldId id="353" r:id="rId4"/>
    <p:sldId id="661" r:id="rId5"/>
    <p:sldId id="767" r:id="rId6"/>
    <p:sldId id="768" r:id="rId7"/>
    <p:sldId id="770" r:id="rId8"/>
    <p:sldId id="771" r:id="rId9"/>
    <p:sldId id="689" r:id="rId10"/>
    <p:sldId id="378" r:id="rId11"/>
    <p:sldId id="377" r:id="rId12"/>
    <p:sldId id="417" r:id="rId13"/>
    <p:sldId id="769" r:id="rId14"/>
    <p:sldId id="624" r:id="rId15"/>
    <p:sldId id="366" r:id="rId16"/>
    <p:sldId id="683" r:id="rId17"/>
    <p:sldId id="749" r:id="rId18"/>
    <p:sldId id="688" r:id="rId19"/>
    <p:sldId id="372" r:id="rId20"/>
    <p:sldId id="380" r:id="rId21"/>
    <p:sldId id="381" r:id="rId22"/>
    <p:sldId id="383" r:id="rId23"/>
    <p:sldId id="384" r:id="rId24"/>
    <p:sldId id="385" r:id="rId25"/>
    <p:sldId id="690" r:id="rId26"/>
    <p:sldId id="404" r:id="rId27"/>
    <p:sldId id="406" r:id="rId28"/>
    <p:sldId id="784" r:id="rId29"/>
    <p:sldId id="785" r:id="rId30"/>
    <p:sldId id="641" r:id="rId31"/>
    <p:sldId id="422" r:id="rId32"/>
    <p:sldId id="423" r:id="rId33"/>
    <p:sldId id="425" r:id="rId34"/>
    <p:sldId id="698" r:id="rId35"/>
    <p:sldId id="431" r:id="rId36"/>
    <p:sldId id="461" r:id="rId37"/>
    <p:sldId id="420" r:id="rId38"/>
    <p:sldId id="703" r:id="rId39"/>
    <p:sldId id="704" r:id="rId40"/>
    <p:sldId id="705" r:id="rId41"/>
    <p:sldId id="706" r:id="rId42"/>
    <p:sldId id="707" r:id="rId43"/>
    <p:sldId id="708" r:id="rId44"/>
    <p:sldId id="491" r:id="rId45"/>
    <p:sldId id="605" r:id="rId46"/>
    <p:sldId id="606" r:id="rId47"/>
    <p:sldId id="632" r:id="rId48"/>
    <p:sldId id="608" r:id="rId49"/>
    <p:sldId id="609" r:id="rId50"/>
    <p:sldId id="634" r:id="rId51"/>
    <p:sldId id="642" r:id="rId52"/>
    <p:sldId id="750" r:id="rId53"/>
    <p:sldId id="616" r:id="rId54"/>
    <p:sldId id="618" r:id="rId55"/>
    <p:sldId id="617" r:id="rId56"/>
    <p:sldId id="762" r:id="rId57"/>
    <p:sldId id="619" r:id="rId58"/>
    <p:sldId id="763" r:id="rId59"/>
    <p:sldId id="764" r:id="rId60"/>
    <p:sldId id="626" r:id="rId61"/>
    <p:sldId id="627" r:id="rId62"/>
    <p:sldId id="719" r:id="rId63"/>
    <p:sldId id="628" r:id="rId64"/>
    <p:sldId id="629" r:id="rId65"/>
    <p:sldId id="620" r:id="rId66"/>
    <p:sldId id="646" r:id="rId67"/>
    <p:sldId id="409" r:id="rId68"/>
    <p:sldId id="419" r:id="rId69"/>
    <p:sldId id="469" r:id="rId70"/>
    <p:sldId id="561" r:id="rId71"/>
    <p:sldId id="736" r:id="rId72"/>
    <p:sldId id="407" r:id="rId73"/>
    <p:sldId id="727" r:id="rId74"/>
    <p:sldId id="729" r:id="rId75"/>
    <p:sldId id="728" r:id="rId76"/>
    <p:sldId id="475" r:id="rId77"/>
    <p:sldId id="621" r:id="rId78"/>
    <p:sldId id="478" r:id="rId79"/>
    <p:sldId id="730" r:id="rId80"/>
    <p:sldId id="476" r:id="rId81"/>
    <p:sldId id="724" r:id="rId82"/>
    <p:sldId id="726" r:id="rId83"/>
    <p:sldId id="622" r:id="rId84"/>
    <p:sldId id="482" r:id="rId85"/>
    <p:sldId id="732" r:id="rId86"/>
    <p:sldId id="737" r:id="rId87"/>
    <p:sldId id="754" r:id="rId88"/>
    <p:sldId id="535" r:id="rId89"/>
    <p:sldId id="746" r:id="rId90"/>
    <p:sldId id="777" r:id="rId91"/>
    <p:sldId id="744" r:id="rId92"/>
    <p:sldId id="759" r:id="rId93"/>
    <p:sldId id="778" r:id="rId94"/>
    <p:sldId id="765" r:id="rId95"/>
    <p:sldId id="555" r:id="rId96"/>
    <p:sldId id="590" r:id="rId97"/>
    <p:sldId id="591" r:id="rId98"/>
    <p:sldId id="592" r:id="rId99"/>
    <p:sldId id="669" r:id="rId100"/>
    <p:sldId id="766" r:id="rId101"/>
    <p:sldId id="783" r:id="rId102"/>
    <p:sldId id="779" r:id="rId103"/>
    <p:sldId id="761" r:id="rId104"/>
    <p:sldId id="650" r:id="rId105"/>
    <p:sldId id="671" r:id="rId106"/>
    <p:sldId id="780" r:id="rId107"/>
    <p:sldId id="672" r:id="rId108"/>
    <p:sldId id="673" r:id="rId109"/>
    <p:sldId id="584" r:id="rId110"/>
    <p:sldId id="625" r:id="rId111"/>
    <p:sldId id="514" r:id="rId112"/>
    <p:sldId id="515" r:id="rId113"/>
    <p:sldId id="516" r:id="rId114"/>
    <p:sldId id="517" r:id="rId115"/>
    <p:sldId id="518" r:id="rId116"/>
    <p:sldId id="519" r:id="rId117"/>
    <p:sldId id="520" r:id="rId118"/>
    <p:sldId id="521" r:id="rId119"/>
    <p:sldId id="522" r:id="rId120"/>
    <p:sldId id="523" r:id="rId121"/>
    <p:sldId id="524" r:id="rId122"/>
    <p:sldId id="525" r:id="rId123"/>
    <p:sldId id="501" r:id="rId124"/>
    <p:sldId id="449" r:id="rId125"/>
    <p:sldId id="494" r:id="rId126"/>
    <p:sldId id="495" r:id="rId127"/>
    <p:sldId id="496" r:id="rId128"/>
    <p:sldId id="297" r:id="rId129"/>
    <p:sldId id="298" r:id="rId130"/>
    <p:sldId id="299" r:id="rId131"/>
    <p:sldId id="602" r:id="rId132"/>
    <p:sldId id="731" r:id="rId133"/>
    <p:sldId id="755" r:id="rId134"/>
    <p:sldId id="772" r:id="rId135"/>
    <p:sldId id="773" r:id="rId136"/>
    <p:sldId id="774" r:id="rId137"/>
    <p:sldId id="781" r:id="rId138"/>
    <p:sldId id="782" r:id="rId1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B7"/>
    <a:srgbClr val="D8A8A0"/>
    <a:srgbClr val="993366"/>
    <a:srgbClr val="660066"/>
    <a:srgbClr val="E8B7B2"/>
    <a:srgbClr val="B58A79"/>
    <a:srgbClr val="804444"/>
    <a:srgbClr val="794747"/>
    <a:srgbClr val="914D4D"/>
    <a:srgbClr val="91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7" autoAdjust="0"/>
    <p:restoredTop sz="82724" autoAdjust="0"/>
  </p:normalViewPr>
  <p:slideViewPr>
    <p:cSldViewPr>
      <p:cViewPr>
        <p:scale>
          <a:sx n="71" d="100"/>
          <a:sy n="71" d="100"/>
        </p:scale>
        <p:origin x="-888" y="-600"/>
      </p:cViewPr>
      <p:guideLst>
        <p:guide orient="horz" pos="2160"/>
        <p:guide pos="2880"/>
      </p:guideLst>
    </p:cSldViewPr>
  </p:slideViewPr>
  <p:notesTextViewPr>
    <p:cViewPr>
      <p:scale>
        <a:sx n="1" d="1"/>
        <a:sy n="1" d="1"/>
      </p:scale>
      <p:origin x="0" y="0"/>
    </p:cViewPr>
  </p:notesTextViewPr>
  <p:sorterViewPr>
    <p:cViewPr>
      <p:scale>
        <a:sx n="100" d="100"/>
        <a:sy n="100" d="100"/>
      </p:scale>
      <p:origin x="0" y="3283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00Oliver\Projects\NotreDameConference\3-d%20chart.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00Oliver\Projects\NotreDameConference\3-d%20char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3600" b="0">
                <a:solidFill>
                  <a:schemeClr val="accent2"/>
                </a:solidFill>
              </a:defRPr>
            </a:pPr>
            <a:r>
              <a:rPr lang="en-US" sz="3600" b="0">
                <a:solidFill>
                  <a:schemeClr val="accent2"/>
                </a:solidFill>
              </a:rPr>
              <a:t>The Ethnic Dimensions</a:t>
            </a:r>
          </a:p>
        </c:rich>
      </c:tx>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6.7228099734270713E-2"/>
          <c:y val="8.5100687258298655E-2"/>
          <c:w val="0.84636161951917588"/>
          <c:h val="0.86423304356245567"/>
        </c:manualLayout>
      </c:layout>
      <c:surface3DChart>
        <c:wireframe val="0"/>
        <c:ser>
          <c:idx val="0"/>
          <c:order val="0"/>
          <c:tx>
            <c:strRef>
              <c:f>Sheet1!$C$2</c:f>
              <c:strCache>
                <c:ptCount val="1"/>
                <c:pt idx="0">
                  <c:v>10</c:v>
                </c:pt>
              </c:strCache>
            </c:strRef>
          </c:tx>
          <c:cat>
            <c:numRef>
              <c:f>Sheet1!$D$1:$G$1</c:f>
              <c:numCache>
                <c:formatCode>General</c:formatCode>
                <c:ptCount val="4"/>
                <c:pt idx="0">
                  <c:v>0</c:v>
                </c:pt>
                <c:pt idx="1">
                  <c:v>0.2</c:v>
                </c:pt>
                <c:pt idx="2">
                  <c:v>0.5</c:v>
                </c:pt>
                <c:pt idx="3">
                  <c:v>1</c:v>
                </c:pt>
              </c:numCache>
            </c:numRef>
          </c:cat>
          <c:val>
            <c:numRef>
              <c:f>Sheet1!$D$2:$G$2</c:f>
              <c:numCache>
                <c:formatCode>General</c:formatCode>
                <c:ptCount val="4"/>
                <c:pt idx="0">
                  <c:v>5</c:v>
                </c:pt>
                <c:pt idx="1">
                  <c:v>4</c:v>
                </c:pt>
                <c:pt idx="2">
                  <c:v>8</c:v>
                </c:pt>
                <c:pt idx="3">
                  <c:v>6</c:v>
                </c:pt>
              </c:numCache>
            </c:numRef>
          </c:val>
        </c:ser>
        <c:ser>
          <c:idx val="1"/>
          <c:order val="1"/>
          <c:tx>
            <c:strRef>
              <c:f>Sheet1!$C$5</c:f>
              <c:strCache>
                <c:ptCount val="1"/>
                <c:pt idx="0">
                  <c:v>5</c:v>
                </c:pt>
              </c:strCache>
            </c:strRef>
          </c:tx>
          <c:cat>
            <c:numRef>
              <c:f>Sheet1!$D$1:$G$1</c:f>
              <c:numCache>
                <c:formatCode>General</c:formatCode>
                <c:ptCount val="4"/>
                <c:pt idx="0">
                  <c:v>0</c:v>
                </c:pt>
                <c:pt idx="1">
                  <c:v>0.2</c:v>
                </c:pt>
                <c:pt idx="2">
                  <c:v>0.5</c:v>
                </c:pt>
                <c:pt idx="3">
                  <c:v>1</c:v>
                </c:pt>
              </c:numCache>
            </c:numRef>
          </c:cat>
          <c:val>
            <c:numRef>
              <c:f>Sheet1!$D$5:$G$5</c:f>
              <c:numCache>
                <c:formatCode>General</c:formatCode>
                <c:ptCount val="4"/>
                <c:pt idx="0">
                  <c:v>7</c:v>
                </c:pt>
                <c:pt idx="1">
                  <c:v>3</c:v>
                </c:pt>
                <c:pt idx="2">
                  <c:v>5</c:v>
                </c:pt>
                <c:pt idx="3">
                  <c:v>3</c:v>
                </c:pt>
              </c:numCache>
            </c:numRef>
          </c:val>
        </c:ser>
        <c:ser>
          <c:idx val="2"/>
          <c:order val="2"/>
          <c:tx>
            <c:strRef>
              <c:f>Sheet1!$C$6</c:f>
              <c:strCache>
                <c:ptCount val="1"/>
                <c:pt idx="0">
                  <c:v>1</c:v>
                </c:pt>
              </c:strCache>
            </c:strRef>
          </c:tx>
          <c:cat>
            <c:numRef>
              <c:f>Sheet1!$D$1:$G$1</c:f>
              <c:numCache>
                <c:formatCode>General</c:formatCode>
                <c:ptCount val="4"/>
                <c:pt idx="0">
                  <c:v>0</c:v>
                </c:pt>
                <c:pt idx="1">
                  <c:v>0.2</c:v>
                </c:pt>
                <c:pt idx="2">
                  <c:v>0.5</c:v>
                </c:pt>
                <c:pt idx="3">
                  <c:v>1</c:v>
                </c:pt>
              </c:numCache>
            </c:numRef>
          </c:cat>
          <c:val>
            <c:numRef>
              <c:f>Sheet1!$D$6:$G$6</c:f>
              <c:numCache>
                <c:formatCode>General</c:formatCode>
                <c:ptCount val="4"/>
                <c:pt idx="0">
                  <c:v>3</c:v>
                </c:pt>
                <c:pt idx="2">
                  <c:v>2</c:v>
                </c:pt>
                <c:pt idx="3">
                  <c:v>1</c:v>
                </c:pt>
              </c:numCache>
            </c:numRef>
          </c:val>
        </c:ser>
        <c:bandFmts/>
        <c:axId val="89713664"/>
        <c:axId val="35341440"/>
        <c:axId val="99756544"/>
      </c:surface3DChart>
      <c:catAx>
        <c:axId val="89713664"/>
        <c:scaling>
          <c:orientation val="minMax"/>
        </c:scaling>
        <c:delete val="0"/>
        <c:axPos val="b"/>
        <c:majorGridlines/>
        <c:numFmt formatCode="General" sourceLinked="1"/>
        <c:majorTickMark val="none"/>
        <c:minorTickMark val="none"/>
        <c:tickLblPos val="nextTo"/>
        <c:crossAx val="35341440"/>
        <c:crosses val="autoZero"/>
        <c:auto val="1"/>
        <c:lblAlgn val="ctr"/>
        <c:lblOffset val="100"/>
        <c:noMultiLvlLbl val="0"/>
      </c:catAx>
      <c:valAx>
        <c:axId val="35341440"/>
        <c:scaling>
          <c:orientation val="minMax"/>
        </c:scaling>
        <c:delete val="0"/>
        <c:axPos val="l"/>
        <c:majorGridlines/>
        <c:numFmt formatCode="General" sourceLinked="1"/>
        <c:majorTickMark val="none"/>
        <c:minorTickMark val="none"/>
        <c:tickLblPos val="nextTo"/>
        <c:crossAx val="89713664"/>
        <c:crosses val="autoZero"/>
        <c:crossBetween val="midCat"/>
      </c:valAx>
      <c:serAx>
        <c:axId val="99756544"/>
        <c:scaling>
          <c:orientation val="minMax"/>
        </c:scaling>
        <c:delete val="0"/>
        <c:axPos val="b"/>
        <c:majorGridlines/>
        <c:majorTickMark val="none"/>
        <c:minorTickMark val="none"/>
        <c:tickLblPos val="nextTo"/>
        <c:crossAx val="35341440"/>
        <c:crosses val="autoZero"/>
      </c:serAx>
    </c:plotArea>
    <c:legend>
      <c:legendPos val="r"/>
      <c:overlay val="0"/>
      <c:txPr>
        <a:bodyPr/>
        <a:lstStyle/>
        <a:p>
          <a:pPr rtl="0">
            <a:defRPr/>
          </a:pPr>
          <a:endParaRPr lang="en-US"/>
        </a:p>
      </c:txPr>
    </c:legend>
    <c:plotVisOnly val="1"/>
    <c:dispBlanksAs val="zero"/>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2800" b="0">
                <a:solidFill>
                  <a:schemeClr val="accent2"/>
                </a:solidFill>
              </a:defRPr>
            </a:pPr>
            <a:r>
              <a:rPr lang="en-US" sz="2800" b="0">
                <a:solidFill>
                  <a:schemeClr val="accent2"/>
                </a:solidFill>
              </a:rPr>
              <a:t>The Ethnic Dimensions</a:t>
            </a:r>
          </a:p>
        </c:rich>
      </c:tx>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6.7228099734270713E-2"/>
          <c:y val="8.5100687258298655E-2"/>
          <c:w val="0.84636161951917632"/>
          <c:h val="0.86423304356245567"/>
        </c:manualLayout>
      </c:layout>
      <c:surface3DChart>
        <c:wireframe val="0"/>
        <c:ser>
          <c:idx val="0"/>
          <c:order val="0"/>
          <c:tx>
            <c:strRef>
              <c:f>Sheet1!$C$2</c:f>
              <c:strCache>
                <c:ptCount val="1"/>
                <c:pt idx="0">
                  <c:v>10</c:v>
                </c:pt>
              </c:strCache>
            </c:strRef>
          </c:tx>
          <c:cat>
            <c:numRef>
              <c:f>Sheet1!$D$1:$G$1</c:f>
              <c:numCache>
                <c:formatCode>General</c:formatCode>
                <c:ptCount val="4"/>
                <c:pt idx="0">
                  <c:v>0</c:v>
                </c:pt>
                <c:pt idx="1">
                  <c:v>0.2</c:v>
                </c:pt>
                <c:pt idx="2">
                  <c:v>0.5</c:v>
                </c:pt>
                <c:pt idx="3">
                  <c:v>1</c:v>
                </c:pt>
              </c:numCache>
            </c:numRef>
          </c:cat>
          <c:val>
            <c:numRef>
              <c:f>Sheet1!$D$2:$G$2</c:f>
              <c:numCache>
                <c:formatCode>General</c:formatCode>
                <c:ptCount val="4"/>
                <c:pt idx="0">
                  <c:v>5</c:v>
                </c:pt>
                <c:pt idx="1">
                  <c:v>4</c:v>
                </c:pt>
                <c:pt idx="2">
                  <c:v>8</c:v>
                </c:pt>
                <c:pt idx="3">
                  <c:v>6</c:v>
                </c:pt>
              </c:numCache>
            </c:numRef>
          </c:val>
        </c:ser>
        <c:ser>
          <c:idx val="1"/>
          <c:order val="1"/>
          <c:tx>
            <c:strRef>
              <c:f>Sheet1!$C$5</c:f>
              <c:strCache>
                <c:ptCount val="1"/>
                <c:pt idx="0">
                  <c:v>5</c:v>
                </c:pt>
              </c:strCache>
            </c:strRef>
          </c:tx>
          <c:cat>
            <c:numRef>
              <c:f>Sheet1!$D$1:$G$1</c:f>
              <c:numCache>
                <c:formatCode>General</c:formatCode>
                <c:ptCount val="4"/>
                <c:pt idx="0">
                  <c:v>0</c:v>
                </c:pt>
                <c:pt idx="1">
                  <c:v>0.2</c:v>
                </c:pt>
                <c:pt idx="2">
                  <c:v>0.5</c:v>
                </c:pt>
                <c:pt idx="3">
                  <c:v>1</c:v>
                </c:pt>
              </c:numCache>
            </c:numRef>
          </c:cat>
          <c:val>
            <c:numRef>
              <c:f>Sheet1!$D$5:$G$5</c:f>
              <c:numCache>
                <c:formatCode>General</c:formatCode>
                <c:ptCount val="4"/>
                <c:pt idx="0">
                  <c:v>7</c:v>
                </c:pt>
                <c:pt idx="1">
                  <c:v>3</c:v>
                </c:pt>
                <c:pt idx="2">
                  <c:v>5</c:v>
                </c:pt>
                <c:pt idx="3">
                  <c:v>3</c:v>
                </c:pt>
              </c:numCache>
            </c:numRef>
          </c:val>
        </c:ser>
        <c:ser>
          <c:idx val="2"/>
          <c:order val="2"/>
          <c:tx>
            <c:strRef>
              <c:f>Sheet1!$C$6</c:f>
              <c:strCache>
                <c:ptCount val="1"/>
                <c:pt idx="0">
                  <c:v>1</c:v>
                </c:pt>
              </c:strCache>
            </c:strRef>
          </c:tx>
          <c:cat>
            <c:numRef>
              <c:f>Sheet1!$D$1:$G$1</c:f>
              <c:numCache>
                <c:formatCode>General</c:formatCode>
                <c:ptCount val="4"/>
                <c:pt idx="0">
                  <c:v>0</c:v>
                </c:pt>
                <c:pt idx="1">
                  <c:v>0.2</c:v>
                </c:pt>
                <c:pt idx="2">
                  <c:v>0.5</c:v>
                </c:pt>
                <c:pt idx="3">
                  <c:v>1</c:v>
                </c:pt>
              </c:numCache>
            </c:numRef>
          </c:cat>
          <c:val>
            <c:numRef>
              <c:f>Sheet1!$D$6:$G$6</c:f>
              <c:numCache>
                <c:formatCode>General</c:formatCode>
                <c:ptCount val="4"/>
                <c:pt idx="0">
                  <c:v>3</c:v>
                </c:pt>
                <c:pt idx="2">
                  <c:v>2</c:v>
                </c:pt>
                <c:pt idx="3">
                  <c:v>1</c:v>
                </c:pt>
              </c:numCache>
            </c:numRef>
          </c:val>
        </c:ser>
        <c:bandFmts/>
        <c:axId val="93212672"/>
        <c:axId val="35343744"/>
        <c:axId val="99056768"/>
      </c:surface3DChart>
      <c:catAx>
        <c:axId val="93212672"/>
        <c:scaling>
          <c:orientation val="minMax"/>
        </c:scaling>
        <c:delete val="0"/>
        <c:axPos val="b"/>
        <c:majorGridlines/>
        <c:numFmt formatCode="General" sourceLinked="1"/>
        <c:majorTickMark val="none"/>
        <c:minorTickMark val="none"/>
        <c:tickLblPos val="nextTo"/>
        <c:crossAx val="35343744"/>
        <c:crosses val="autoZero"/>
        <c:auto val="1"/>
        <c:lblAlgn val="ctr"/>
        <c:lblOffset val="100"/>
        <c:noMultiLvlLbl val="0"/>
      </c:catAx>
      <c:valAx>
        <c:axId val="35343744"/>
        <c:scaling>
          <c:orientation val="minMax"/>
        </c:scaling>
        <c:delete val="0"/>
        <c:axPos val="l"/>
        <c:majorGridlines/>
        <c:numFmt formatCode="General" sourceLinked="1"/>
        <c:majorTickMark val="none"/>
        <c:minorTickMark val="none"/>
        <c:tickLblPos val="nextTo"/>
        <c:crossAx val="93212672"/>
        <c:crosses val="autoZero"/>
        <c:crossBetween val="midCat"/>
      </c:valAx>
      <c:serAx>
        <c:axId val="99056768"/>
        <c:scaling>
          <c:orientation val="minMax"/>
        </c:scaling>
        <c:delete val="0"/>
        <c:axPos val="b"/>
        <c:majorGridlines/>
        <c:majorTickMark val="none"/>
        <c:minorTickMark val="none"/>
        <c:tickLblPos val="nextTo"/>
        <c:crossAx val="35343744"/>
        <c:crosses val="autoZero"/>
      </c:serAx>
    </c:plotArea>
    <c:legend>
      <c:legendPos val="r"/>
      <c:overlay val="0"/>
      <c:txPr>
        <a:bodyPr/>
        <a:lstStyle/>
        <a:p>
          <a:pPr rtl="0">
            <a:defRPr/>
          </a:pPr>
          <a:endParaRPr lang="en-US"/>
        </a:p>
      </c:txPr>
    </c:legend>
    <c:plotVisOnly val="1"/>
    <c:dispBlanksAs val="zero"/>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0.88491</cdr:x>
      <cdr:y>0.55042</cdr:y>
    </cdr:from>
    <cdr:to>
      <cdr:x>0.93208</cdr:x>
      <cdr:y>0.89998</cdr:y>
    </cdr:to>
    <cdr:sp macro="" textlink="">
      <cdr:nvSpPr>
        <cdr:cNvPr id="2" name="TextBox 1"/>
        <cdr:cNvSpPr txBox="1"/>
      </cdr:nvSpPr>
      <cdr:spPr>
        <a:xfrm xmlns:a="http://schemas.openxmlformats.org/drawingml/2006/main" rot="17928158">
          <a:off x="6770706" y="4349575"/>
          <a:ext cx="2195033" cy="4085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a:solidFill>
                <a:schemeClr val="accent2"/>
              </a:solidFill>
            </a:rPr>
            <a:t>Inheritance</a:t>
          </a:r>
        </a:p>
      </cdr:txBody>
    </cdr:sp>
  </cdr:relSizeAnchor>
  <cdr:relSizeAnchor xmlns:cdr="http://schemas.openxmlformats.org/drawingml/2006/chartDrawing">
    <cdr:from>
      <cdr:x>0.13009</cdr:x>
      <cdr:y>0.85063</cdr:y>
    </cdr:from>
    <cdr:to>
      <cdr:x>0.64789</cdr:x>
      <cdr:y>0.94535</cdr:y>
    </cdr:to>
    <cdr:sp macro="" textlink="">
      <cdr:nvSpPr>
        <cdr:cNvPr id="3" name="TextBox 2"/>
        <cdr:cNvSpPr txBox="1"/>
      </cdr:nvSpPr>
      <cdr:spPr>
        <a:xfrm xmlns:a="http://schemas.openxmlformats.org/drawingml/2006/main" rot="421817">
          <a:off x="1126675" y="5341453"/>
          <a:ext cx="4484533" cy="5948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a:solidFill>
                <a:schemeClr val="accent2"/>
              </a:solidFill>
            </a:rPr>
            <a:t>Network Connections &amp; Structure</a:t>
          </a:r>
        </a:p>
      </cdr:txBody>
    </cdr:sp>
  </cdr:relSizeAnchor>
  <cdr:relSizeAnchor xmlns:cdr="http://schemas.openxmlformats.org/drawingml/2006/chartDrawing">
    <cdr:from>
      <cdr:x>0.02591</cdr:x>
      <cdr:y>0.39745</cdr:y>
    </cdr:from>
    <cdr:to>
      <cdr:x>0.07117</cdr:x>
      <cdr:y>0.63446</cdr:y>
    </cdr:to>
    <cdr:sp macro="" textlink="">
      <cdr:nvSpPr>
        <cdr:cNvPr id="4" name="TextBox 1"/>
        <cdr:cNvSpPr txBox="1"/>
      </cdr:nvSpPr>
      <cdr:spPr>
        <a:xfrm xmlns:a="http://schemas.openxmlformats.org/drawingml/2006/main" rot="16045296">
          <a:off x="-323754" y="3043933"/>
          <a:ext cx="1488300" cy="3919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400" b="1">
              <a:solidFill>
                <a:schemeClr val="accent2"/>
              </a:solidFill>
            </a:rPr>
            <a:t>Hierarchy</a:t>
          </a:r>
        </a:p>
      </cdr:txBody>
    </cdr:sp>
  </cdr:relSizeAnchor>
</c:userShapes>
</file>

<file path=ppt/drawings/drawing2.xml><?xml version="1.0" encoding="utf-8"?>
<c:userShapes xmlns:c="http://schemas.openxmlformats.org/drawingml/2006/chart">
  <cdr:relSizeAnchor xmlns:cdr="http://schemas.openxmlformats.org/drawingml/2006/chartDrawing">
    <cdr:from>
      <cdr:x>0.88491</cdr:x>
      <cdr:y>0.55042</cdr:y>
    </cdr:from>
    <cdr:to>
      <cdr:x>0.93208</cdr:x>
      <cdr:y>0.89998</cdr:y>
    </cdr:to>
    <cdr:sp macro="" textlink="">
      <cdr:nvSpPr>
        <cdr:cNvPr id="2" name="TextBox 1"/>
        <cdr:cNvSpPr txBox="1"/>
      </cdr:nvSpPr>
      <cdr:spPr>
        <a:xfrm xmlns:a="http://schemas.openxmlformats.org/drawingml/2006/main" rot="17928158">
          <a:off x="6770706" y="4349575"/>
          <a:ext cx="2195033" cy="4085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a:solidFill>
                <a:schemeClr val="accent2"/>
              </a:solidFill>
            </a:rPr>
            <a:t>Inheritance</a:t>
          </a:r>
        </a:p>
      </cdr:txBody>
    </cdr:sp>
  </cdr:relSizeAnchor>
  <cdr:relSizeAnchor xmlns:cdr="http://schemas.openxmlformats.org/drawingml/2006/chartDrawing">
    <cdr:from>
      <cdr:x>0.13009</cdr:x>
      <cdr:y>0.85063</cdr:y>
    </cdr:from>
    <cdr:to>
      <cdr:x>0.64789</cdr:x>
      <cdr:y>0.94535</cdr:y>
    </cdr:to>
    <cdr:sp macro="" textlink="">
      <cdr:nvSpPr>
        <cdr:cNvPr id="3" name="TextBox 2"/>
        <cdr:cNvSpPr txBox="1"/>
      </cdr:nvSpPr>
      <cdr:spPr>
        <a:xfrm xmlns:a="http://schemas.openxmlformats.org/drawingml/2006/main" rot="421817">
          <a:off x="1126675" y="5341453"/>
          <a:ext cx="4484533" cy="5948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a:solidFill>
                <a:schemeClr val="accent2"/>
              </a:solidFill>
            </a:rPr>
            <a:t>Network Connections &amp; Structure</a:t>
          </a:r>
        </a:p>
      </cdr:txBody>
    </cdr:sp>
  </cdr:relSizeAnchor>
  <cdr:relSizeAnchor xmlns:cdr="http://schemas.openxmlformats.org/drawingml/2006/chartDrawing">
    <cdr:from>
      <cdr:x>0.02591</cdr:x>
      <cdr:y>0.39745</cdr:y>
    </cdr:from>
    <cdr:to>
      <cdr:x>0.07117</cdr:x>
      <cdr:y>0.63446</cdr:y>
    </cdr:to>
    <cdr:sp macro="" textlink="">
      <cdr:nvSpPr>
        <cdr:cNvPr id="4" name="TextBox 1"/>
        <cdr:cNvSpPr txBox="1"/>
      </cdr:nvSpPr>
      <cdr:spPr>
        <a:xfrm xmlns:a="http://schemas.openxmlformats.org/drawingml/2006/main" rot="16045296">
          <a:off x="-323754" y="3043933"/>
          <a:ext cx="1488300" cy="3919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400" b="1">
              <a:solidFill>
                <a:schemeClr val="accent2"/>
              </a:solidFill>
            </a:rPr>
            <a:t>Hierarchy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4A10A-F45E-47B0-B5D0-594BAA2F4189}" type="datetimeFigureOut">
              <a:rPr lang="en-US" smtClean="0"/>
              <a:pPr/>
              <a:t>5/14/2012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228D94-960C-46A0-B43D-EE4E8E9F89E9}" type="slidenum">
              <a:rPr lang="en-US" smtClean="0"/>
              <a:pPr/>
              <a:t>‹#›</a:t>
            </a:fld>
            <a:endParaRPr lang="en-US"/>
          </a:p>
        </p:txBody>
      </p:sp>
    </p:spTree>
    <p:extLst>
      <p:ext uri="{BB962C8B-B14F-4D97-AF65-F5344CB8AC3E}">
        <p14:creationId xmlns:p14="http://schemas.microsoft.com/office/powerpoint/2010/main" val="93539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gives a context for my research.</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3</a:t>
            </a:fld>
            <a:endParaRPr lang="en-US"/>
          </a:p>
        </p:txBody>
      </p:sp>
    </p:spTree>
    <p:extLst>
      <p:ext uri="{BB962C8B-B14F-4D97-AF65-F5344CB8AC3E}">
        <p14:creationId xmlns:p14="http://schemas.microsoft.com/office/powerpoint/2010/main" val="2081352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regime is one-sided, it really looks like this. There is a lot of work on nationalism that is all about whose regime it is.</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23</a:t>
            </a:fld>
            <a:endParaRPr lang="en-US"/>
          </a:p>
        </p:txBody>
      </p:sp>
    </p:spTree>
    <p:extLst>
      <p:ext uri="{BB962C8B-B14F-4D97-AF65-F5344CB8AC3E}">
        <p14:creationId xmlns:p14="http://schemas.microsoft.com/office/powerpoint/2010/main" val="3772508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this slide – how I was thinking about it in Amsterdam.</a:t>
            </a:r>
            <a:r>
              <a:rPr lang="en-US" baseline="0" dirty="0" smtClean="0"/>
              <a:t> At that time, I was thinking about “the ethnic” as the horizontal dimension.</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building on these ideas. I actually dropped this slide and</a:t>
            </a:r>
            <a:r>
              <a:rPr lang="en-US" baseline="0" dirty="0" smtClean="0"/>
              <a:t> the next in the talk in the interest of time.</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28</a:t>
            </a:fld>
            <a:endParaRPr lang="en-US"/>
          </a:p>
        </p:txBody>
      </p:sp>
    </p:spTree>
    <p:extLst>
      <p:ext uri="{BB962C8B-B14F-4D97-AF65-F5344CB8AC3E}">
        <p14:creationId xmlns:p14="http://schemas.microsoft.com/office/powerpoint/2010/main" val="3843965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I ended up dropping this slide.</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29</a:t>
            </a:fld>
            <a:endParaRPr lang="en-US"/>
          </a:p>
        </p:txBody>
      </p:sp>
    </p:spTree>
    <p:extLst>
      <p:ext uri="{BB962C8B-B14F-4D97-AF65-F5344CB8AC3E}">
        <p14:creationId xmlns:p14="http://schemas.microsoft.com/office/powerpoint/2010/main" val="791150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t>
            </a:r>
            <a:r>
              <a:rPr lang="en-US" baseline="0" dirty="0" smtClean="0"/>
              <a:t> mostly showing these pictures because I spent a lot of time looking for them.  Emphasize the difference between cliqued and </a:t>
            </a:r>
            <a:r>
              <a:rPr lang="en-US" baseline="0" dirty="0" err="1" smtClean="0"/>
              <a:t>uncliqued</a:t>
            </a:r>
            <a:r>
              <a:rPr lang="en-US" baseline="0" dirty="0" smtClean="0"/>
              <a:t> networks.</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31</a:t>
            </a:fld>
            <a:endParaRPr lang="en-US"/>
          </a:p>
        </p:txBody>
      </p:sp>
    </p:spTree>
    <p:extLst>
      <p:ext uri="{BB962C8B-B14F-4D97-AF65-F5344CB8AC3E}">
        <p14:creationId xmlns:p14="http://schemas.microsoft.com/office/powerpoint/2010/main" val="2942676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point is that racial residential segregation in the US means that Blacks and Latinos</a:t>
            </a:r>
            <a:r>
              <a:rPr lang="en-US" baseline="0" dirty="0" smtClean="0"/>
              <a:t> are cliqued relative to majority whites.</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35</a:t>
            </a:fld>
            <a:endParaRPr lang="en-US"/>
          </a:p>
        </p:txBody>
      </p:sp>
    </p:spTree>
    <p:extLst>
      <p:ext uri="{BB962C8B-B14F-4D97-AF65-F5344CB8AC3E}">
        <p14:creationId xmlns:p14="http://schemas.microsoft.com/office/powerpoint/2010/main" val="2291672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light/dark</a:t>
            </a:r>
            <a:r>
              <a:rPr lang="en-US" baseline="0" dirty="0" smtClean="0"/>
              <a:t> dimension is class. The gray/red dimension is ethnicity.</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39</a:t>
            </a:fld>
            <a:endParaRPr lang="en-US"/>
          </a:p>
        </p:txBody>
      </p:sp>
    </p:spTree>
    <p:extLst>
      <p:ext uri="{BB962C8B-B14F-4D97-AF65-F5344CB8AC3E}">
        <p14:creationId xmlns:p14="http://schemas.microsoft.com/office/powerpoint/2010/main" val="394938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42</a:t>
            </a:fld>
            <a:endParaRPr lang="en-US"/>
          </a:p>
        </p:txBody>
      </p:sp>
    </p:spTree>
    <p:extLst>
      <p:ext uri="{BB962C8B-B14F-4D97-AF65-F5344CB8AC3E}">
        <p14:creationId xmlns:p14="http://schemas.microsoft.com/office/powerpoint/2010/main" val="1201295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trying to figure out whether to leave this in and if so, whether this is the right place in the talk for it.</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45</a:t>
            </a:fld>
            <a:endParaRPr lang="en-US"/>
          </a:p>
        </p:txBody>
      </p:sp>
    </p:spTree>
    <p:extLst>
      <p:ext uri="{BB962C8B-B14F-4D97-AF65-F5344CB8AC3E}">
        <p14:creationId xmlns:p14="http://schemas.microsoft.com/office/powerpoint/2010/main" val="3307718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just waved my hands at this: each</a:t>
            </a:r>
            <a:r>
              <a:rPr lang="en-US" baseline="0" dirty="0" smtClean="0"/>
              <a:t> “minority” is in a very specific and different situation.</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55</a:t>
            </a:fld>
            <a:endParaRPr lang="en-US"/>
          </a:p>
        </p:txBody>
      </p:sp>
    </p:spTree>
    <p:extLst>
      <p:ext uri="{BB962C8B-B14F-4D97-AF65-F5344CB8AC3E}">
        <p14:creationId xmlns:p14="http://schemas.microsoft.com/office/powerpoint/2010/main" val="23068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did Black imprisonment and the disparities rise</a:t>
            </a:r>
            <a:r>
              <a:rPr lang="en-US" baseline="0" dirty="0" smtClean="0"/>
              <a:t> after the CRM?  The drug war is a big part of the answer.</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4</a:t>
            </a:fld>
            <a:endParaRPr lang="en-US"/>
          </a:p>
        </p:txBody>
      </p:sp>
    </p:spTree>
    <p:extLst>
      <p:ext uri="{BB962C8B-B14F-4D97-AF65-F5344CB8AC3E}">
        <p14:creationId xmlns:p14="http://schemas.microsoft.com/office/powerpoint/2010/main" val="2193691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dominant majority is trying to force</a:t>
            </a:r>
            <a:r>
              <a:rPr lang="en-US" baseline="0" dirty="0" smtClean="0"/>
              <a:t> you to assimilate, then assimilation is low challenge and insisting on staying separate is high challenge. But if the dominant majority if trying to segregate you or expel you, then insisting on integration or assimilation can be high challenge. The real point is that the strategy choices of minorities are complex and multi-dimensional.</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56</a:t>
            </a:fld>
            <a:endParaRPr lang="en-US"/>
          </a:p>
        </p:txBody>
      </p:sp>
    </p:spTree>
    <p:extLst>
      <p:ext uri="{BB962C8B-B14F-4D97-AF65-F5344CB8AC3E}">
        <p14:creationId xmlns:p14="http://schemas.microsoft.com/office/powerpoint/2010/main" val="2487143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Again just a reminder of my context. </a:t>
            </a: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C0A251-7116-459C-8725-5C9C7A09BF94}" type="slidenum">
              <a:rPr lang="en-US"/>
              <a:pPr fontAlgn="base">
                <a:spcBef>
                  <a:spcPct val="0"/>
                </a:spcBef>
                <a:spcAft>
                  <a:spcPct val="0"/>
                </a:spcAft>
              </a:pPr>
              <a:t>58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point of the overlap is that a lot of the professions and elite reformers are racial</a:t>
            </a:r>
            <a:r>
              <a:rPr lang="en-US" baseline="0" dirty="0" smtClean="0"/>
              <a:t> minorities. My own experience is especially in this type of movement.</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59</a:t>
            </a:fld>
            <a:endParaRPr lang="en-US"/>
          </a:p>
        </p:txBody>
      </p:sp>
    </p:spTree>
    <p:extLst>
      <p:ext uri="{BB962C8B-B14F-4D97-AF65-F5344CB8AC3E}">
        <p14:creationId xmlns:p14="http://schemas.microsoft.com/office/powerpoint/2010/main" val="2537380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instead</a:t>
            </a:r>
            <a:r>
              <a:rPr lang="en-US" baseline="0" dirty="0" smtClean="0"/>
              <a:t> of treating ethnicity as the horizontal axis, now I’m thinking of ethnicity as a multi-dimensional space.</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66</a:t>
            </a:fld>
            <a:endParaRPr lang="en-US"/>
          </a:p>
        </p:txBody>
      </p:sp>
    </p:spTree>
    <p:extLst>
      <p:ext uri="{BB962C8B-B14F-4D97-AF65-F5344CB8AC3E}">
        <p14:creationId xmlns:p14="http://schemas.microsoft.com/office/powerpoint/2010/main" val="4106522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section, I want to talk very</a:t>
            </a:r>
            <a:r>
              <a:rPr lang="en-US" baseline="0" dirty="0" smtClean="0"/>
              <a:t> generally about what ethnicity is so that we can extract its analytic essence. I’m trying to distill what I think the core issues are in this field.</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72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I do a “baby talk” version of ethnicity as intergenerational to make a point about thinking about ethnicity.</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73</a:t>
            </a:fld>
            <a:endParaRPr lang="en-US"/>
          </a:p>
        </p:txBody>
      </p:sp>
    </p:spTree>
    <p:extLst>
      <p:ext uri="{BB962C8B-B14F-4D97-AF65-F5344CB8AC3E}">
        <p14:creationId xmlns:p14="http://schemas.microsoft.com/office/powerpoint/2010/main" val="2721191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point here is that I’m treating race and ethnicity as the same in this talk even though they are not exactly the same but they overlap a lot.</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74</a:t>
            </a:fld>
            <a:endParaRPr lang="en-US"/>
          </a:p>
        </p:txBody>
      </p:sp>
    </p:spTree>
    <p:extLst>
      <p:ext uri="{BB962C8B-B14F-4D97-AF65-F5344CB8AC3E}">
        <p14:creationId xmlns:p14="http://schemas.microsoft.com/office/powerpoint/2010/main" val="2866052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three aspects of ethnicity reinforce each other</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76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point of this picture</a:t>
            </a:r>
            <a:r>
              <a:rPr lang="en-US" baseline="0" dirty="0" smtClean="0"/>
              <a:t> is that ethnicities always exist in interaction with each other and are defined with respect to each other.</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77</a:t>
            </a:fld>
            <a:endParaRPr lang="en-US"/>
          </a:p>
        </p:txBody>
      </p:sp>
    </p:spTree>
    <p:extLst>
      <p:ext uri="{BB962C8B-B14F-4D97-AF65-F5344CB8AC3E}">
        <p14:creationId xmlns:p14="http://schemas.microsoft.com/office/powerpoint/2010/main" val="1339077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different rules and practices for the</a:t>
            </a:r>
            <a:r>
              <a:rPr lang="en-US" baseline="0" dirty="0" smtClean="0"/>
              <a:t> definitions of groups and group boundaries as groups mix.</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81</a:t>
            </a:fld>
            <a:endParaRPr lang="en-US"/>
          </a:p>
        </p:txBody>
      </p:sp>
    </p:spTree>
    <p:extLst>
      <p:ext uri="{BB962C8B-B14F-4D97-AF65-F5344CB8AC3E}">
        <p14:creationId xmlns:p14="http://schemas.microsoft.com/office/powerpoint/2010/main" val="1164083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of the charts that influenced my thinking. The racial disparity</a:t>
            </a:r>
            <a:r>
              <a:rPr lang="en-US" baseline="0" dirty="0" smtClean="0"/>
              <a:t> is lower where the percent Black is higher.</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5</a:t>
            </a:fld>
            <a:endParaRPr lang="en-US"/>
          </a:p>
        </p:txBody>
      </p:sp>
    </p:spTree>
    <p:extLst>
      <p:ext uri="{BB962C8B-B14F-4D97-AF65-F5344CB8AC3E}">
        <p14:creationId xmlns:p14="http://schemas.microsoft.com/office/powerpoint/2010/main" val="1652468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point is that staying separate or mixing and the rules of mixing are always in flux and contested.</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82</a:t>
            </a:fld>
            <a:endParaRPr lang="en-US"/>
          </a:p>
        </p:txBody>
      </p:sp>
    </p:spTree>
    <p:extLst>
      <p:ext uri="{BB962C8B-B14F-4D97-AF65-F5344CB8AC3E}">
        <p14:creationId xmlns:p14="http://schemas.microsoft.com/office/powerpoint/2010/main" val="1356903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Political pressures and structures shape ethnic merger, including national borders, relatively benign programs of spatial integration and cultural assimilation, and coercive programs of relocation and forced assimilation. Merger of captured</a:t>
            </a:r>
            <a:r>
              <a:rPr lang="en-US" sz="1200" baseline="0" dirty="0" smtClean="0"/>
              <a:t> Africans in slavery. Many states have suppressed language minorities, and some states have suppressed the language and culture of other countries they conquered. </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83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people</a:t>
            </a:r>
            <a:r>
              <a:rPr lang="en-US" baseline="0" dirty="0" smtClean="0"/>
              <a:t> have intermarried, it is always a problem about what happens to the people, but politicized conflict has blown apart groups that were, in fact, mixing. Sarajevo, Rwanda, German Jews.</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84</a:t>
            </a:fld>
            <a:endParaRPr lang="en-US"/>
          </a:p>
        </p:txBody>
      </p:sp>
    </p:spTree>
    <p:extLst>
      <p:ext uri="{BB962C8B-B14F-4D97-AF65-F5344CB8AC3E}">
        <p14:creationId xmlns:p14="http://schemas.microsoft.com/office/powerpoint/2010/main" val="4262478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not really theorizing this, just stipulating</a:t>
            </a:r>
            <a:r>
              <a:rPr lang="en-US" baseline="0" dirty="0" smtClean="0"/>
              <a:t> the point that both the maintenance of difference and the erasure of difference can be products of hierarchy.</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87</a:t>
            </a:fld>
            <a:endParaRPr lang="en-US"/>
          </a:p>
        </p:txBody>
      </p:sp>
    </p:spTree>
    <p:extLst>
      <p:ext uri="{BB962C8B-B14F-4D97-AF65-F5344CB8AC3E}">
        <p14:creationId xmlns:p14="http://schemas.microsoft.com/office/powerpoint/2010/main" val="1363040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surface means nothing at all, I just had to define a surface to get Excel to create the three-dimensional box, which is my real interest. The point is that I’m now thinking of ethnicity as a set of dimensions: vertical or hierarchical, horizontal or network</a:t>
            </a:r>
            <a:r>
              <a:rPr lang="en-US" baseline="0" dirty="0" smtClean="0"/>
              <a:t> structure, and temporal or intergenerational inheritance.</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89</a:t>
            </a:fld>
            <a:endParaRPr lang="en-US"/>
          </a:p>
        </p:txBody>
      </p:sp>
    </p:spTree>
    <p:extLst>
      <p:ext uri="{BB962C8B-B14F-4D97-AF65-F5344CB8AC3E}">
        <p14:creationId xmlns:p14="http://schemas.microsoft.com/office/powerpoint/2010/main" val="3835617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few graphs of the liberal-conservative divide</a:t>
            </a:r>
            <a:r>
              <a:rPr lang="en-US" baseline="0" dirty="0" smtClean="0"/>
              <a:t> are to illustrate the idea of political cultures as proto-ethnic.</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95</a:t>
            </a:fld>
            <a:endParaRPr lang="en-US"/>
          </a:p>
        </p:txBody>
      </p:sp>
    </p:spTree>
    <p:extLst>
      <p:ext uri="{BB962C8B-B14F-4D97-AF65-F5344CB8AC3E}">
        <p14:creationId xmlns:p14="http://schemas.microsoft.com/office/powerpoint/2010/main" val="42037050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Graphic produced by truthy.indiana.edu. </a:t>
            </a:r>
            <a:br>
              <a:rPr lang="en-US" dirty="0" smtClean="0"/>
            </a:br>
            <a:r>
              <a:rPr lang="en-US" dirty="0" smtClean="0"/>
              <a:t>The #GOP </a:t>
            </a:r>
            <a:r>
              <a:rPr lang="en-US" dirty="0" err="1" smtClean="0"/>
              <a:t>hashtag</a:t>
            </a:r>
            <a:r>
              <a:rPr lang="en-US" dirty="0" smtClean="0"/>
              <a:t> is widely used and an example of a popular, grassroots meme. In the diffusion network we can often observe two clearly separated clusters. These correspond to conservative and liberal communities, using the tag in different ways. People tend to </a:t>
            </a:r>
            <a:r>
              <a:rPr lang="en-US" dirty="0" err="1" smtClean="0"/>
              <a:t>retweet</a:t>
            </a:r>
            <a:r>
              <a:rPr lang="en-US" dirty="0" smtClean="0"/>
              <a:t> others in the same community and not in the other community, so we see the clusters in blue. We also see orange edges connecting the two communities. These occur when users mention people in the other community, typically to disagree or criticize. </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96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101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same idea except using metro areas instead of states; it isn’t all urbanization. The triangles are the</a:t>
            </a:r>
            <a:r>
              <a:rPr lang="en-US" baseline="0" dirty="0" smtClean="0"/>
              <a:t> non-metro balance in each state. The highest disparity ratios occur in places where the percent Black is small.</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6</a:t>
            </a:fld>
            <a:endParaRPr lang="en-US"/>
          </a:p>
        </p:txBody>
      </p:sp>
    </p:spTree>
    <p:extLst>
      <p:ext uri="{BB962C8B-B14F-4D97-AF65-F5344CB8AC3E}">
        <p14:creationId xmlns:p14="http://schemas.microsoft.com/office/powerpoint/2010/main" val="1169937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graph of</a:t>
            </a:r>
            <a:r>
              <a:rPr lang="en-US" baseline="0" dirty="0" smtClean="0"/>
              <a:t> the movement to address these issues. Participating in the movement also impacts my thinking. I’m “people who work in or write about the CJ system.”</a:t>
            </a: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C0A251-7116-459C-8725-5C9C7A09BF94}" type="slidenum">
              <a:rPr lang="en-US"/>
              <a:pPr fontAlgn="base">
                <a:spcBef>
                  <a:spcPct val="0"/>
                </a:spcBef>
                <a:spcAft>
                  <a:spcPct val="0"/>
                </a:spcAft>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point of the overlap is that a lot of the professions and elite reformers are racial</a:t>
            </a:r>
            <a:r>
              <a:rPr lang="en-US" baseline="0" dirty="0" smtClean="0"/>
              <a:t> minorities.</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8</a:t>
            </a:fld>
            <a:endParaRPr lang="en-US"/>
          </a:p>
        </p:txBody>
      </p:sp>
    </p:spTree>
    <p:extLst>
      <p:ext uri="{BB962C8B-B14F-4D97-AF65-F5344CB8AC3E}">
        <p14:creationId xmlns:p14="http://schemas.microsoft.com/office/powerpoint/2010/main" val="2537380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quotation was written by Ida Thomas, an older Black woman whose children have been in prison. She describes herself as an uneducated woman who only finished the 9th grade. She wants her name used. She wrote the statement as her contribution to a meeting of a task force on racial disparities in criminal justice. She asked me to edit it so that it would not sound uneducated. I have edited lightly to remove grammatical and spelling errors. The removed portions deal with other issues, mainly specific recommendations for the task force. I read the edited version to Ida and received her approval to use it in my writing.</a:t>
            </a:r>
          </a:p>
        </p:txBody>
      </p:sp>
      <p:sp>
        <p:nvSpPr>
          <p:cNvPr id="4" name="Slide Number Placeholder 3"/>
          <p:cNvSpPr>
            <a:spLocks noGrp="1"/>
          </p:cNvSpPr>
          <p:nvPr>
            <p:ph type="sldNum" sz="quarter" idx="10"/>
          </p:nvPr>
        </p:nvSpPr>
        <p:spPr/>
        <p:txBody>
          <a:bodyPr/>
          <a:lstStyle/>
          <a:p>
            <a:fld id="{88228D94-960C-46A0-B43D-EE4E8E9F89E9}" type="slidenum">
              <a:rPr lang="en-US" smtClean="0"/>
              <a:pPr/>
              <a:t>11</a:t>
            </a:fld>
            <a:endParaRPr lang="en-US"/>
          </a:p>
        </p:txBody>
      </p:sp>
    </p:spTree>
    <p:extLst>
      <p:ext uri="{BB962C8B-B14F-4D97-AF65-F5344CB8AC3E}">
        <p14:creationId xmlns:p14="http://schemas.microsoft.com/office/powerpoint/2010/main" val="3079685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way I think about repression</a:t>
            </a:r>
            <a:r>
              <a:rPr lang="en-US" baseline="0" dirty="0" smtClean="0"/>
              <a:t> and crime control</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13</a:t>
            </a:fld>
            <a:endParaRPr lang="en-US"/>
          </a:p>
        </p:txBody>
      </p:sp>
    </p:spTree>
    <p:extLst>
      <p:ext uri="{BB962C8B-B14F-4D97-AF65-F5344CB8AC3E}">
        <p14:creationId xmlns:p14="http://schemas.microsoft.com/office/powerpoint/2010/main" val="4225439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way to get a grip on the problem is to think about groups in society.</a:t>
            </a:r>
            <a:endParaRPr lang="en-US" dirty="0"/>
          </a:p>
        </p:txBody>
      </p:sp>
      <p:sp>
        <p:nvSpPr>
          <p:cNvPr id="4" name="Slide Number Placeholder 3"/>
          <p:cNvSpPr>
            <a:spLocks noGrp="1"/>
          </p:cNvSpPr>
          <p:nvPr>
            <p:ph type="sldNum" sz="quarter" idx="10"/>
          </p:nvPr>
        </p:nvSpPr>
        <p:spPr/>
        <p:txBody>
          <a:bodyPr/>
          <a:lstStyle/>
          <a:p>
            <a:fld id="{88228D94-960C-46A0-B43D-EE4E8E9F89E9}" type="slidenum">
              <a:rPr lang="en-US" smtClean="0"/>
              <a:pPr/>
              <a:t>20</a:t>
            </a:fld>
            <a:endParaRPr lang="en-US"/>
          </a:p>
        </p:txBody>
      </p:sp>
    </p:spTree>
    <p:extLst>
      <p:ext uri="{BB962C8B-B14F-4D97-AF65-F5344CB8AC3E}">
        <p14:creationId xmlns:p14="http://schemas.microsoft.com/office/powerpoint/2010/main" val="1220825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680960" cy="47244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 name="Title 1"/>
          <p:cNvSpPr>
            <a:spLocks noGrp="1"/>
          </p:cNvSpPr>
          <p:nvPr>
            <p:ph type="ctrTitle"/>
          </p:nvPr>
        </p:nvSpPr>
        <p:spPr>
          <a:xfrm>
            <a:off x="762000" y="762000"/>
            <a:ext cx="7543800" cy="3962400"/>
          </a:xfrm>
        </p:spPr>
        <p:txBody>
          <a:bodyPr>
            <a:noAutofit/>
          </a:bodyPr>
          <a:lstStyle>
            <a:lvl1pPr>
              <a:defRPr sz="800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DF4068-B0A5-44DA-99E3-8C3A04B2DD8F}"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C645-C725-4B2E-BD7D-9F4627912785}"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5638800"/>
            <a:ext cx="6781800" cy="533400"/>
          </a:xfrm>
        </p:spPr>
        <p:txBody>
          <a:bodyPr>
            <a:noAutofit/>
          </a:bodyPr>
          <a:lstStyle>
            <a:lvl1pPr>
              <a:defRPr sz="4000" baseline="0">
                <a:latin typeface="Calibri" pitchFamily="34" charset="0"/>
                <a:cs typeface="Aharoni" pitchFamily="2" charset="-79"/>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9DF4068-B0A5-44DA-99E3-8C3A04B2DD8F}" type="datetimeFigureOut">
              <a:rPr lang="en-US" smtClean="0"/>
              <a:pPr/>
              <a:t>5/14/2012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AC645-C725-4B2E-BD7D-9F4627912785}" type="slidenum">
              <a:rPr lang="en-US" smtClean="0"/>
              <a:pPr/>
              <a:t>‹#›</a:t>
            </a:fld>
            <a:endParaRPr lang="en-US"/>
          </a:p>
        </p:txBody>
      </p:sp>
    </p:spTree>
    <p:extLst>
      <p:ext uri="{BB962C8B-B14F-4D97-AF65-F5344CB8AC3E}">
        <p14:creationId xmlns:p14="http://schemas.microsoft.com/office/powerpoint/2010/main" val="197623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72200" y="1752600"/>
            <a:ext cx="2895600" cy="2895600"/>
          </a:xfrm>
        </p:spPr>
        <p:txBody>
          <a:bodyPr>
            <a:normAutofit/>
          </a:bodyPr>
          <a:lstStyle>
            <a:lvl1pPr>
              <a:defRPr sz="2800">
                <a:latin typeface="+mj-lt"/>
                <a:cs typeface="Aharoni" pitchFamily="2" charset="-79"/>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9DF4068-B0A5-44DA-99E3-8C3A04B2DD8F}" type="datetimeFigureOut">
              <a:rPr lang="en-US" smtClean="0"/>
              <a:pPr/>
              <a:t>5/14/2012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AC645-C725-4B2E-BD7D-9F4627912785}" type="slidenum">
              <a:rPr lang="en-US" smtClean="0"/>
              <a:pPr/>
              <a:t>‹#›</a:t>
            </a:fld>
            <a:endParaRPr lang="en-US"/>
          </a:p>
        </p:txBody>
      </p:sp>
    </p:spTree>
    <p:extLst>
      <p:ext uri="{BB962C8B-B14F-4D97-AF65-F5344CB8AC3E}">
        <p14:creationId xmlns:p14="http://schemas.microsoft.com/office/powerpoint/2010/main" val="414237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F4068-B0A5-44DA-99E3-8C3A04B2DD8F}" type="datetimeFigureOut">
              <a:rPr lang="en-US" smtClean="0"/>
              <a:pPr/>
              <a:t>5/14/2012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5AC645-C725-4B2E-BD7D-9F462791278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6784848" cy="838200"/>
          </a:xfrm>
        </p:spPr>
        <p:txBody>
          <a:bodyPr anchor="b">
            <a:normAutofit/>
          </a:bodyPr>
          <a:lstStyle>
            <a:lvl1pPr algn="l">
              <a:defRPr sz="4000" b="0"/>
            </a:lvl1pPr>
          </a:lstStyle>
          <a:p>
            <a:r>
              <a:rPr lang="en-US" dirty="0" smtClean="0"/>
              <a:t>Click to edit Master title style</a:t>
            </a:r>
            <a:endParaRPr lang="en-US" dirty="0"/>
          </a:p>
        </p:txBody>
      </p:sp>
      <p:sp>
        <p:nvSpPr>
          <p:cNvPr id="3" name="Content Placeholder 2"/>
          <p:cNvSpPr>
            <a:spLocks noGrp="1"/>
          </p:cNvSpPr>
          <p:nvPr>
            <p:ph idx="1"/>
          </p:nvPr>
        </p:nvSpPr>
        <p:spPr>
          <a:xfrm>
            <a:off x="3710866" y="457200"/>
            <a:ext cx="4671134" cy="48006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743199" cy="48006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F4068-B0A5-44DA-99E3-8C3A04B2DD8F}" type="datetimeFigureOut">
              <a:rPr lang="en-US" smtClean="0"/>
              <a:pPr/>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AC645-C725-4B2E-BD7D-9F4627912785}"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5257800"/>
            <a:ext cx="6705600" cy="914400"/>
          </a:xfrm>
        </p:spPr>
        <p:txBody>
          <a:bodyPr anchor="b">
            <a:normAutofit/>
          </a:bodyPr>
          <a:lstStyle>
            <a:lvl1pPr algn="l">
              <a:defRPr sz="4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777240" y="457200"/>
            <a:ext cx="7543800" cy="38100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8200" y="44196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F4068-B0A5-44DA-99E3-8C3A04B2DD8F}" type="datetimeFigureOut">
              <a:rPr lang="en-US" smtClean="0"/>
              <a:pPr/>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AC645-C725-4B2E-BD7D-9F462791278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F4068-B0A5-44DA-99E3-8C3A04B2DD8F}"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C645-C725-4B2E-BD7D-9F462791278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F4068-B0A5-44DA-99E3-8C3A04B2DD8F}"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C645-C725-4B2E-BD7D-9F46279127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F4068-B0A5-44DA-99E3-8C3A04B2DD8F}"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C645-C725-4B2E-BD7D-9F46279127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6781800" cy="609600"/>
          </a:xfrm>
        </p:spPr>
        <p:txBody>
          <a:bodyPr>
            <a:normAutofit/>
          </a:bodyPr>
          <a:lstStyle>
            <a:lvl1pPr>
              <a:defRPr sz="3200">
                <a:latin typeface="+mj-lt"/>
                <a:cs typeface="Aharoni" pitchFamily="2" charset="-79"/>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685800"/>
            <a:ext cx="7543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F4068-B0A5-44DA-99E3-8C3A04B2DD8F}"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C645-C725-4B2E-BD7D-9F4627912785}" type="slidenum">
              <a:rPr lang="en-US" smtClean="0"/>
              <a:pPr/>
              <a:t>‹#›</a:t>
            </a:fld>
            <a:endParaRPr lang="en-US"/>
          </a:p>
        </p:txBody>
      </p:sp>
    </p:spTree>
    <p:extLst>
      <p:ext uri="{BB962C8B-B14F-4D97-AF65-F5344CB8AC3E}">
        <p14:creationId xmlns:p14="http://schemas.microsoft.com/office/powerpoint/2010/main" val="76573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6781800" cy="4572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838200" y="1143000"/>
            <a:ext cx="7543800" cy="4953000"/>
          </a:xfrm>
        </p:spPr>
        <p:txBody>
          <a:bodyPr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F4068-B0A5-44DA-99E3-8C3A04B2DD8F}"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C645-C725-4B2E-BD7D-9F4627912785}" type="slidenum">
              <a:rPr lang="en-US" smtClean="0"/>
              <a:pPr/>
              <a:t>‹#›</a:t>
            </a:fld>
            <a:endParaRPr lang="en-US"/>
          </a:p>
        </p:txBody>
      </p:sp>
    </p:spTree>
    <p:extLst>
      <p:ext uri="{BB962C8B-B14F-4D97-AF65-F5344CB8AC3E}">
        <p14:creationId xmlns:p14="http://schemas.microsoft.com/office/powerpoint/2010/main" val="4286878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DF4068-B0A5-44DA-99E3-8C3A04B2DD8F}"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C645-C725-4B2E-BD7D-9F4627912785}"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7" name="Rectangle 6"/>
          <p:cNvSpPr/>
          <p:nvPr/>
        </p:nvSpPr>
        <p:spPr>
          <a:xfrm>
            <a:off x="762000" y="0"/>
            <a:ext cx="7620000" cy="8382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1524000"/>
            <a:ext cx="7543800" cy="2514600"/>
          </a:xfrm>
          <a:ln w="76200">
            <a:solidFill>
              <a:schemeClr val="accent1"/>
            </a:solidFill>
          </a:ln>
        </p:spPr>
        <p:txBody>
          <a:bodyPr wrap="square" anchor="ctr" anchorCtr="0">
            <a:normAutofit/>
          </a:bodyPr>
          <a:lstStyle>
            <a:lvl1pPr algn="l">
              <a:defRPr sz="4800" b="0" cap="all"/>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E9DF4068-B0A5-44DA-99E3-8C3A04B2DD8F}"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C645-C725-4B2E-BD7D-9F4627912785}"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p:cNvSpPr>
            <a:spLocks noGrp="1"/>
          </p:cNvSpPr>
          <p:nvPr>
            <p:ph type="body" idx="1"/>
          </p:nvPr>
        </p:nvSpPr>
        <p:spPr>
          <a:xfrm>
            <a:off x="762000" y="4038600"/>
            <a:ext cx="7543800" cy="523220"/>
          </a:xfrm>
          <a:ln>
            <a:noFill/>
          </a:ln>
        </p:spPr>
        <p:txBody>
          <a:bodyPr anchor="t" anchorCtr="0">
            <a:sp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DF4068-B0A5-44DA-99E3-8C3A04B2DD8F}" type="datetimeFigureOut">
              <a:rPr lang="en-US" smtClean="0"/>
              <a:pPr/>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AC645-C725-4B2E-BD7D-9F46279127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DF4068-B0A5-44DA-99E3-8C3A04B2DD8F}" type="datetimeFigureOut">
              <a:rPr lang="en-US" smtClean="0"/>
              <a:pPr/>
              <a:t>5/14/2012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AC645-C725-4B2E-BD7D-9F4627912785}"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9DF4068-B0A5-44DA-99E3-8C3A04B2DD8F}" type="datetimeFigureOut">
              <a:rPr lang="en-US" smtClean="0"/>
              <a:pPr/>
              <a:t>5/14/2012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AC645-C725-4B2E-BD7D-9F46279127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9DF4068-B0A5-44DA-99E3-8C3A04B2DD8F}" type="datetimeFigureOut">
              <a:rPr lang="en-US" smtClean="0"/>
              <a:pPr/>
              <a:t>5/14/2012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dirty="0" smtClean="0"/>
              <a:t>Pamela Oliver</a:t>
            </a:r>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5D5AC645-C725-4B2E-BD7D-9F4627912785}"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2" r:id="rId4"/>
    <p:sldLayoutId id="2147483663" r:id="rId5"/>
    <p:sldLayoutId id="2147483676" r:id="rId6"/>
    <p:sldLayoutId id="2147483664" r:id="rId7"/>
    <p:sldLayoutId id="2147483665" r:id="rId8"/>
    <p:sldLayoutId id="2147483666" r:id="rId9"/>
    <p:sldLayoutId id="2147483674" r:id="rId10"/>
    <p:sldLayoutId id="2147483675" r:id="rId11"/>
    <p:sldLayoutId id="2147483667" r:id="rId12"/>
    <p:sldLayoutId id="2147483668" r:id="rId13"/>
    <p:sldLayoutId id="2147483669" r:id="rId14"/>
    <p:sldLayoutId id="2147483670" r:id="rId15"/>
    <p:sldLayoutId id="2147483671" r:id="rId16"/>
  </p:sldLayoutIdLst>
  <p:txStyles>
    <p:titleStyle>
      <a:lvl1pPr algn="l" defTabSz="914400" rtl="0" eaLnBrk="1" latinLnBrk="0" hangingPunct="1">
        <a:spcBef>
          <a:spcPct val="0"/>
        </a:spcBef>
        <a:buNone/>
        <a:defRPr sz="4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3" Type="http://schemas.openxmlformats.org/officeDocument/2006/relationships/hyperlink" Target="http://www.thenetworkthinker.com/2008/10/complete-polarization.html" TargetMode="External"/><Relationship Id="rId2" Type="http://schemas.openxmlformats.org/officeDocument/2006/relationships/hyperlink" Target="http://orgtheory.wordpress.com/2008/10/29/the-latest-book-network-and-saul-alinsky/" TargetMode="Externa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Microsoft_Excel_97-2003_Worksheet1.xls"/></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3" Type="http://schemas.openxmlformats.org/officeDocument/2006/relationships/hyperlink" Target="http://www.thenetworkthinker.com/2008/10/complete-polarization.html" TargetMode="External"/><Relationship Id="rId2" Type="http://schemas.openxmlformats.org/officeDocument/2006/relationships/hyperlink" Target="http://orgtheory.wordpress.com/2008/10/29/the-latest-book-network-and-saul-alinsky/" TargetMode="Externa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Ethnic Dimensions</a:t>
            </a:r>
            <a:endParaRPr lang="en-US" dirty="0"/>
          </a:p>
        </p:txBody>
      </p:sp>
      <p:sp>
        <p:nvSpPr>
          <p:cNvPr id="3" name="Subtitle 2"/>
          <p:cNvSpPr>
            <a:spLocks noGrp="1"/>
          </p:cNvSpPr>
          <p:nvPr>
            <p:ph type="subTitle" idx="1"/>
          </p:nvPr>
        </p:nvSpPr>
        <p:spPr/>
        <p:txBody>
          <a:bodyPr/>
          <a:lstStyle/>
          <a:p>
            <a:r>
              <a:rPr lang="en-US" dirty="0" smtClean="0"/>
              <a:t>Bringing ethnic divisions &amp; conflict to the center of social movement theory </a:t>
            </a:r>
            <a:endParaRPr lang="en-US" dirty="0"/>
          </a:p>
        </p:txBody>
      </p:sp>
      <p:sp>
        <p:nvSpPr>
          <p:cNvPr id="4" name="TextBox 3"/>
          <p:cNvSpPr txBox="1"/>
          <p:nvPr/>
        </p:nvSpPr>
        <p:spPr>
          <a:xfrm>
            <a:off x="6400800" y="381000"/>
            <a:ext cx="1912703" cy="1200329"/>
          </a:xfrm>
          <a:prstGeom prst="rect">
            <a:avLst/>
          </a:prstGeom>
          <a:noFill/>
        </p:spPr>
        <p:txBody>
          <a:bodyPr wrap="none" rtlCol="0">
            <a:spAutoFit/>
          </a:bodyPr>
          <a:lstStyle/>
          <a:p>
            <a:r>
              <a:rPr lang="en-US" sz="2400" dirty="0" smtClean="0">
                <a:solidFill>
                  <a:schemeClr val="bg1"/>
                </a:solidFill>
              </a:rPr>
              <a:t>Pamela Oliver</a:t>
            </a:r>
          </a:p>
          <a:p>
            <a:r>
              <a:rPr lang="en-US" sz="2400" dirty="0" smtClean="0">
                <a:solidFill>
                  <a:schemeClr val="bg1"/>
                </a:solidFill>
              </a:rPr>
              <a:t>Notre Dame</a:t>
            </a:r>
          </a:p>
          <a:p>
            <a:r>
              <a:rPr lang="en-US" sz="2400" dirty="0" smtClean="0">
                <a:solidFill>
                  <a:schemeClr val="bg1"/>
                </a:solidFill>
              </a:rPr>
              <a:t>May 5, 2012</a:t>
            </a:r>
            <a:endParaRPr lang="en-US" sz="2400" dirty="0">
              <a:solidFill>
                <a:schemeClr val="bg1"/>
              </a:solidFill>
            </a:endParaRPr>
          </a:p>
        </p:txBody>
      </p:sp>
    </p:spTree>
    <p:extLst>
      <p:ext uri="{BB962C8B-B14F-4D97-AF65-F5344CB8AC3E}">
        <p14:creationId xmlns:p14="http://schemas.microsoft.com/office/powerpoint/2010/main" val="660912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sense of repression</a:t>
            </a:r>
            <a:endParaRPr lang="en-US" dirty="0"/>
          </a:p>
        </p:txBody>
      </p:sp>
      <p:sp>
        <p:nvSpPr>
          <p:cNvPr id="3" name="Content Placeholder 2"/>
          <p:cNvSpPr>
            <a:spLocks noGrp="1"/>
          </p:cNvSpPr>
          <p:nvPr>
            <p:ph idx="1"/>
          </p:nvPr>
        </p:nvSpPr>
        <p:spPr/>
        <p:txBody>
          <a:bodyPr>
            <a:normAutofit fontScale="92500"/>
          </a:bodyPr>
          <a:lstStyle/>
          <a:p>
            <a:r>
              <a:rPr lang="en-US" dirty="0" smtClean="0"/>
              <a:t>The quotation on the next slide was written by Ida Thomas, an older Black woman whose children have been in prison. She describes herself as an uneducated woman who only finished the 9th grade. She wants her name used.</a:t>
            </a:r>
          </a:p>
          <a:p>
            <a:r>
              <a:rPr lang="en-US" dirty="0" smtClean="0"/>
              <a:t>She wrote the statement as her contribution to a meeting of a task force on racial disparities in criminal justice; it was used in the final report. She asked me to edit it so that it would not sound uneducated. I have edited lightly to remove grammatical and spelling errors and have selected part of it. She has read and approved this editing. </a:t>
            </a:r>
            <a:endParaRPr lang="en-US" dirty="0"/>
          </a:p>
        </p:txBody>
      </p:sp>
    </p:spTree>
    <p:extLst>
      <p:ext uri="{BB962C8B-B14F-4D97-AF65-F5344CB8AC3E}">
        <p14:creationId xmlns:p14="http://schemas.microsoft.com/office/powerpoint/2010/main" val="214384408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pPr marL="0" indent="0">
              <a:buNone/>
            </a:pPr>
            <a:r>
              <a:rPr lang="en-US" sz="4400" dirty="0" smtClean="0"/>
              <a:t>From ethnicity as a single trait or dimension</a:t>
            </a:r>
            <a:endParaRPr lang="en-US" sz="44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82985994"/>
              </p:ext>
            </p:extLst>
          </p:nvPr>
        </p:nvGraphicFramePr>
        <p:xfrm>
          <a:off x="228600" y="457200"/>
          <a:ext cx="8534400" cy="5282838"/>
        </p:xfrm>
        <a:graphic>
          <a:graphicData uri="http://schemas.openxmlformats.org/drawingml/2006/table">
            <a:tbl>
              <a:tblPr/>
              <a:tblGrid>
                <a:gridCol w="1143000"/>
                <a:gridCol w="2133600"/>
                <a:gridCol w="1828800"/>
                <a:gridCol w="1752600"/>
                <a:gridCol w="1676400"/>
              </a:tblGrid>
              <a:tr h="626498">
                <a:tc>
                  <a:txBody>
                    <a:bodyPr/>
                    <a:lstStyle/>
                    <a:p>
                      <a:pPr marL="0" marR="0" algn="r">
                        <a:lnSpc>
                          <a:spcPct val="115000"/>
                        </a:lnSpc>
                        <a:spcBef>
                          <a:spcPts val="0"/>
                        </a:spcBef>
                        <a:spcAft>
                          <a:spcPts val="0"/>
                        </a:spcAft>
                      </a:pPr>
                      <a:r>
                        <a:rPr lang="en-US" sz="1600" dirty="0">
                          <a:latin typeface="Calibri"/>
                          <a:ea typeface="Calibri"/>
                          <a:cs typeface="Times New Roman"/>
                        </a:rPr>
                        <a:t>High in </a:t>
                      </a:r>
                      <a:r>
                        <a:rPr lang="en-US" sz="1600" dirty="0" smtClean="0">
                          <a:latin typeface="Calibri"/>
                          <a:ea typeface="Calibri"/>
                          <a:cs typeface="Times New Roman"/>
                        </a:rPr>
                        <a:t>hierarchy</a:t>
                      </a:r>
                      <a:r>
                        <a:rPr lang="en-US" sz="1600" baseline="0" dirty="0" smtClean="0">
                          <a:latin typeface="Calibri"/>
                          <a:ea typeface="Calibri"/>
                          <a:cs typeface="Times New Roman"/>
                        </a:rPr>
                        <a:t> or </a:t>
                      </a:r>
                      <a:r>
                        <a:rPr lang="en-US" sz="1600" dirty="0" smtClean="0">
                          <a:latin typeface="Calibri"/>
                          <a:ea typeface="Calibri"/>
                          <a:cs typeface="Times New Roman"/>
                        </a:rPr>
                        <a:t>status</a:t>
                      </a:r>
                      <a:endParaRPr lang="en-US" sz="16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600" i="1" dirty="0">
                          <a:latin typeface="Calibri"/>
                          <a:ea typeface="Calibri"/>
                          <a:cs typeface="Times New Roman"/>
                        </a:rPr>
                        <a:t>Elite movements without mass base</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i="1" dirty="0" smtClean="0">
                          <a:latin typeface="Calibri"/>
                          <a:ea typeface="Calibri"/>
                          <a:cs typeface="Times New Roman"/>
                        </a:rPr>
                        <a:t>Elite-led mass Movements</a:t>
                      </a:r>
                      <a:endParaRPr lang="en-US" sz="1600" i="1" dirty="0">
                        <a:latin typeface="Calibri"/>
                        <a:ea typeface="Calibri"/>
                        <a:cs typeface="Times New Roman"/>
                      </a:endParaRPr>
                    </a:p>
                  </a:txBody>
                  <a:tcPr marL="68580" marR="68580" marT="0" marB="0">
                    <a:lnL>
                      <a:noFill/>
                    </a:lnL>
                    <a:lnR>
                      <a:noFill/>
                    </a:lnR>
                    <a:lnT>
                      <a:noFill/>
                    </a:lnT>
                    <a:lnB>
                      <a:noFill/>
                    </a:lnB>
                  </a:tcPr>
                </a:tc>
              </a:tr>
              <a:tr h="242062">
                <a:tc>
                  <a:txBody>
                    <a:bodyPr/>
                    <a:lstStyle/>
                    <a:p>
                      <a:pPr marL="0" marR="0" algn="r">
                        <a:lnSpc>
                          <a:spcPct val="115000"/>
                        </a:lnSpc>
                        <a:spcBef>
                          <a:spcPts val="0"/>
                        </a:spcBef>
                        <a:spcAft>
                          <a:spcPts val="0"/>
                        </a:spcAft>
                      </a:pPr>
                      <a:endParaRPr lang="en-US"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a:noFill/>
                    </a:lnL>
                    <a:lnR>
                      <a:noFill/>
                    </a:lnR>
                    <a:lnT>
                      <a:noFill/>
                    </a:lnT>
                    <a:lnB>
                      <a:noFill/>
                    </a:lnB>
                  </a:tcPr>
                </a:tc>
              </a:tr>
              <a:tr h="939748">
                <a:tc>
                  <a:txBody>
                    <a:bodyPr/>
                    <a:lstStyle/>
                    <a:p>
                      <a:pPr marL="0" marR="0" algn="r">
                        <a:lnSpc>
                          <a:spcPct val="115000"/>
                        </a:lnSpc>
                        <a:spcBef>
                          <a:spcPts val="0"/>
                        </a:spcBef>
                        <a:spcAft>
                          <a:spcPts val="0"/>
                        </a:spcAft>
                      </a:pPr>
                      <a:endParaRPr lang="en-US"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600" i="1" dirty="0">
                          <a:latin typeface="Calibri"/>
                          <a:ea typeface="Calibri"/>
                          <a:cs typeface="Times New Roman"/>
                        </a:rPr>
                        <a:t>Affluent but culturally distinct immigrant groups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i="1" dirty="0" smtClean="0">
                          <a:latin typeface="Calibri"/>
                          <a:ea typeface="Calibri"/>
                          <a:cs typeface="Times New Roman"/>
                        </a:rPr>
                        <a:t>Non-polarized reform movements</a:t>
                      </a:r>
                      <a:endParaRPr lang="en-US" sz="1600" dirty="0" smtClean="0">
                        <a:latin typeface="Calibri"/>
                        <a:ea typeface="Calibri"/>
                        <a:cs typeface="Times New Roman"/>
                      </a:endParaRPr>
                    </a:p>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nchor="b">
                    <a:lnL>
                      <a:noFill/>
                    </a:lnL>
                    <a:lnR>
                      <a:noFill/>
                    </a:lnR>
                    <a:lnT>
                      <a:noFill/>
                    </a:lnT>
                    <a:lnB>
                      <a:noFill/>
                    </a:lnB>
                  </a:tcPr>
                </a:tc>
              </a:tr>
              <a:tr h="626498">
                <a:tc>
                  <a:txBody>
                    <a:bodyPr/>
                    <a:lstStyle/>
                    <a:p>
                      <a:pPr marL="0" marR="0" algn="r">
                        <a:lnSpc>
                          <a:spcPct val="115000"/>
                        </a:lnSpc>
                        <a:spcBef>
                          <a:spcPts val="0"/>
                        </a:spcBef>
                        <a:spcAft>
                          <a:spcPts val="0"/>
                        </a:spcAft>
                      </a:pPr>
                      <a:endParaRPr lang="en-US"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600" i="1">
                          <a:latin typeface="Calibri"/>
                          <a:ea typeface="Calibri"/>
                          <a:cs typeface="Times New Roman"/>
                        </a:rPr>
                        <a:t>Reform movements tied to subcultures</a:t>
                      </a: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a:noFill/>
                    </a:lnB>
                  </a:tcPr>
                </a:tc>
              </a:tr>
              <a:tr h="986200">
                <a:tc>
                  <a:txBody>
                    <a:bodyPr/>
                    <a:lstStyle/>
                    <a:p>
                      <a:pPr marL="0" marR="0" algn="r">
                        <a:lnSpc>
                          <a:spcPct val="115000"/>
                        </a:lnSpc>
                        <a:spcBef>
                          <a:spcPts val="0"/>
                        </a:spcBef>
                        <a:spcAft>
                          <a:spcPts val="0"/>
                        </a:spcAft>
                      </a:pPr>
                      <a:endParaRPr lang="en-US" sz="16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600" i="1">
                          <a:latin typeface="Calibri"/>
                          <a:ea typeface="Calibri"/>
                          <a:cs typeface="Times New Roman"/>
                        </a:rPr>
                        <a:t>Ethnic majority worker or nativist movements</a:t>
                      </a: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a:noFill/>
                    </a:lnB>
                  </a:tcPr>
                </a:tc>
              </a:tr>
              <a:tr h="1252997">
                <a:tc>
                  <a:txBody>
                    <a:bodyPr/>
                    <a:lstStyle/>
                    <a:p>
                      <a:pPr marL="0" marR="0" algn="r">
                        <a:lnSpc>
                          <a:spcPct val="115000"/>
                        </a:lnSpc>
                        <a:spcBef>
                          <a:spcPts val="0"/>
                        </a:spcBef>
                        <a:spcAft>
                          <a:spcPts val="0"/>
                        </a:spcAft>
                      </a:pPr>
                      <a:r>
                        <a:rPr lang="en-US" sz="1600" dirty="0">
                          <a:latin typeface="Calibri"/>
                          <a:ea typeface="Calibri"/>
                          <a:cs typeface="Times New Roman"/>
                        </a:rPr>
                        <a:t>Low in </a:t>
                      </a:r>
                      <a:r>
                        <a:rPr lang="en-US" sz="1600" dirty="0" smtClean="0">
                          <a:latin typeface="Calibri"/>
                          <a:ea typeface="Calibri"/>
                          <a:cs typeface="Times New Roman"/>
                        </a:rPr>
                        <a:t>hierarchy or status</a:t>
                      </a:r>
                      <a:endParaRPr lang="en-US" sz="16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dirty="0">
                          <a:latin typeface="Calibri"/>
                          <a:ea typeface="Calibri"/>
                          <a:cs typeface="Times New Roman"/>
                        </a:rPr>
                        <a:t>Oppressed &amp; segregated minorities </a:t>
                      </a:r>
                      <a:endParaRPr lang="en-US" sz="1600" i="1" dirty="0" smtClean="0">
                        <a:latin typeface="Calibri"/>
                        <a:ea typeface="Calibri"/>
                        <a:cs typeface="Times New Roman"/>
                      </a:endParaRPr>
                    </a:p>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i="1" dirty="0" smtClean="0">
                          <a:latin typeface="Calibri"/>
                          <a:ea typeface="Calibri"/>
                          <a:cs typeface="Times New Roman"/>
                        </a:rPr>
                        <a:t>Servants living with masters. Women (in some contexts).</a:t>
                      </a:r>
                      <a:endParaRPr lang="en-US" sz="1600" dirty="0" smtClean="0">
                        <a:latin typeface="Calibri"/>
                        <a:ea typeface="Calibri"/>
                        <a:cs typeface="Times New Roman"/>
                      </a:endParaRPr>
                    </a:p>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55731">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600" dirty="0">
                          <a:latin typeface="Calibri"/>
                          <a:ea typeface="Calibri"/>
                          <a:cs typeface="Times New Roman"/>
                        </a:rPr>
                        <a:t>Fully isolated</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600" dirty="0">
                          <a:latin typeface="Calibri"/>
                          <a:ea typeface="Calibri"/>
                          <a:cs typeface="Times New Roman"/>
                        </a:rPr>
                        <a:t>Fully integrated</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6203" name="Title 4"/>
          <p:cNvSpPr>
            <a:spLocks noGrp="1"/>
          </p:cNvSpPr>
          <p:nvPr>
            <p:ph type="title"/>
          </p:nvPr>
        </p:nvSpPr>
        <p:spPr/>
        <p:txBody>
          <a:bodyPr>
            <a:normAutofit/>
          </a:bodyPr>
          <a:lstStyle/>
          <a:p>
            <a:r>
              <a:rPr lang="en-US" sz="2000" dirty="0" smtClean="0"/>
              <a:t>Two Dimensions: Hierarchy X Integration</a:t>
            </a:r>
          </a:p>
        </p:txBody>
      </p:sp>
      <p:sp>
        <p:nvSpPr>
          <p:cNvPr id="3" name="TextBox 2"/>
          <p:cNvSpPr txBox="1"/>
          <p:nvPr/>
        </p:nvSpPr>
        <p:spPr>
          <a:xfrm>
            <a:off x="762000" y="6324600"/>
            <a:ext cx="4070410" cy="369332"/>
          </a:xfrm>
          <a:prstGeom prst="rect">
            <a:avLst/>
          </a:prstGeom>
          <a:noFill/>
        </p:spPr>
        <p:txBody>
          <a:bodyPr wrap="none" rtlCol="0">
            <a:spAutoFit/>
          </a:bodyPr>
          <a:lstStyle/>
          <a:p>
            <a:r>
              <a:rPr lang="en-US" dirty="0" smtClean="0"/>
              <a:t>How I laid this out in Amsterdam in 2009</a:t>
            </a:r>
            <a:endParaRPr lang="en-US" dirty="0"/>
          </a:p>
        </p:txBody>
      </p:sp>
      <p:sp>
        <p:nvSpPr>
          <p:cNvPr id="6" name="Rounded Rectangle 5"/>
          <p:cNvSpPr/>
          <p:nvPr/>
        </p:nvSpPr>
        <p:spPr>
          <a:xfrm>
            <a:off x="1295400" y="5334000"/>
            <a:ext cx="76200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98433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pPr marL="0" indent="0">
              <a:buNone/>
            </a:pPr>
            <a:r>
              <a:rPr lang="en-US" sz="4400" dirty="0" smtClean="0"/>
              <a:t>To the ethnic dimensions as analytic tools for understanding movement carriers and movement types</a:t>
            </a:r>
            <a:endParaRPr lang="en-US" sz="44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41653" y="289278"/>
          <a:ext cx="8660694" cy="62794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Making the ethnic dimensions central</a:t>
            </a:r>
            <a:endParaRPr lang="en-US" dirty="0"/>
          </a:p>
        </p:txBody>
      </p:sp>
      <p:sp>
        <p:nvSpPr>
          <p:cNvPr id="4" name="Content Placeholder 3"/>
          <p:cNvSpPr>
            <a:spLocks noGrp="1"/>
          </p:cNvSpPr>
          <p:nvPr>
            <p:ph idx="1"/>
          </p:nvPr>
        </p:nvSpPr>
        <p:spPr/>
        <p:txBody>
          <a:bodyPr>
            <a:normAutofit/>
          </a:bodyPr>
          <a:lstStyle/>
          <a:p>
            <a:r>
              <a:rPr lang="en-US" dirty="0" smtClean="0"/>
              <a:t>Movement carriers are in different ethnic-structural locations that affect everything about them</a:t>
            </a:r>
          </a:p>
          <a:p>
            <a:pPr lvl="1"/>
            <a:r>
              <a:rPr lang="en-US" dirty="0" smtClean="0"/>
              <a:t>Mobilization processes</a:t>
            </a:r>
          </a:p>
          <a:p>
            <a:pPr lvl="1"/>
            <a:r>
              <a:rPr lang="en-US" dirty="0" smtClean="0"/>
              <a:t>Choice of strategy/tactics</a:t>
            </a:r>
          </a:p>
          <a:p>
            <a:pPr lvl="1"/>
            <a:r>
              <a:rPr lang="en-US" dirty="0" smtClean="0"/>
              <a:t>Core framing tasks &amp; consciousness raising</a:t>
            </a:r>
          </a:p>
          <a:p>
            <a:pPr lvl="1"/>
            <a:r>
              <a:rPr lang="en-US" dirty="0" smtClean="0"/>
              <a:t>Likelihood of repression</a:t>
            </a:r>
          </a:p>
          <a:p>
            <a:pPr lvl="1"/>
            <a:r>
              <a:rPr lang="en-US" dirty="0" smtClean="0"/>
              <a:t>Ability to influence the larger society</a:t>
            </a:r>
          </a:p>
          <a:p>
            <a:r>
              <a:rPr lang="en-US" dirty="0" smtClean="0"/>
              <a:t>These dimensions of difference are theoretically central not afterthoughts</a:t>
            </a:r>
          </a:p>
          <a:p>
            <a:r>
              <a:rPr lang="en-US" dirty="0" smtClean="0"/>
              <a:t>“General” social movement theory that ignores this is a theory of majority movements</a:t>
            </a:r>
            <a:endParaRPr lang="en-US" dirty="0"/>
          </a:p>
        </p:txBody>
      </p:sp>
    </p:spTree>
    <p:extLst>
      <p:ext uri="{BB962C8B-B14F-4D97-AF65-F5344CB8AC3E}">
        <p14:creationId xmlns:p14="http://schemas.microsoft.com/office/powerpoint/2010/main" val="414684258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fontScale="90000"/>
          </a:bodyPr>
          <a:lstStyle/>
          <a:p>
            <a:r>
              <a:rPr lang="en-US" dirty="0" smtClean="0"/>
              <a:t>Studying non-movements not just movements</a:t>
            </a:r>
            <a:endParaRPr lang="en-US" dirty="0"/>
          </a:p>
        </p:txBody>
      </p:sp>
      <p:sp>
        <p:nvSpPr>
          <p:cNvPr id="3" name="Content Placeholder 2"/>
          <p:cNvSpPr>
            <a:spLocks noGrp="1"/>
          </p:cNvSpPr>
          <p:nvPr>
            <p:ph idx="1"/>
          </p:nvPr>
        </p:nvSpPr>
        <p:spPr/>
        <p:txBody>
          <a:bodyPr>
            <a:normAutofit/>
          </a:bodyPr>
          <a:lstStyle/>
          <a:p>
            <a:r>
              <a:rPr lang="en-US" dirty="0" smtClean="0"/>
              <a:t>Subordination and network isolation make mobilization difficult and repression likely </a:t>
            </a:r>
            <a:r>
              <a:rPr lang="en-US" dirty="0" smtClean="0">
                <a:sym typeface="Wingdings" pitchFamily="2" charset="2"/>
              </a:rPr>
              <a:t> no movement</a:t>
            </a:r>
          </a:p>
          <a:p>
            <a:r>
              <a:rPr lang="en-US" dirty="0" smtClean="0">
                <a:sym typeface="Wingdings" pitchFamily="2" charset="2"/>
              </a:rPr>
              <a:t>Equality and network integration make mobilization unnecessary </a:t>
            </a:r>
            <a:r>
              <a:rPr lang="en-US" dirty="0"/>
              <a:t> </a:t>
            </a:r>
            <a:r>
              <a:rPr lang="en-US" dirty="0">
                <a:sym typeface="Wingdings" pitchFamily="2" charset="2"/>
              </a:rPr>
              <a:t> no </a:t>
            </a:r>
            <a:r>
              <a:rPr lang="en-US" dirty="0" smtClean="0">
                <a:sym typeface="Wingdings" pitchFamily="2" charset="2"/>
              </a:rPr>
              <a:t>movement</a:t>
            </a:r>
            <a:endParaRPr lang="en-US" dirty="0" smtClean="0"/>
          </a:p>
          <a:p>
            <a:r>
              <a:rPr lang="en-US" dirty="0" smtClean="0"/>
              <a:t>Movements that do not exist are as theoretically interesting as movements that do exist</a:t>
            </a:r>
          </a:p>
          <a:p>
            <a:r>
              <a:rPr lang="en-US" dirty="0" smtClean="0"/>
              <a:t>Studying only movements that exist is a selection bias problem</a:t>
            </a:r>
          </a:p>
          <a:p>
            <a:r>
              <a:rPr lang="en-US" dirty="0" smtClean="0"/>
              <a:t>Examine the theoretical space of movement carriers and the existence of subordination and look for what is not there as well as what is there</a:t>
            </a:r>
            <a:endParaRPr lang="en-US" dirty="0"/>
          </a:p>
        </p:txBody>
      </p:sp>
    </p:spTree>
    <p:extLst>
      <p:ext uri="{BB962C8B-B14F-4D97-AF65-F5344CB8AC3E}">
        <p14:creationId xmlns:p14="http://schemas.microsoft.com/office/powerpoint/2010/main" val="370152894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467600" cy="838200"/>
          </a:xfrm>
        </p:spPr>
        <p:txBody>
          <a:bodyPr>
            <a:normAutofit fontScale="90000"/>
          </a:bodyPr>
          <a:lstStyle/>
          <a:p>
            <a:r>
              <a:rPr lang="en-US" dirty="0" smtClean="0"/>
              <a:t>The Problem of “unexplained” ideological divergence </a:t>
            </a:r>
            <a:endParaRPr lang="en-US" dirty="0"/>
          </a:p>
        </p:txBody>
      </p:sp>
      <p:sp>
        <p:nvSpPr>
          <p:cNvPr id="3" name="Content Placeholder 2"/>
          <p:cNvSpPr>
            <a:spLocks noGrp="1"/>
          </p:cNvSpPr>
          <p:nvPr>
            <p:ph idx="1"/>
          </p:nvPr>
        </p:nvSpPr>
        <p:spPr/>
        <p:txBody>
          <a:bodyPr/>
          <a:lstStyle/>
          <a:p>
            <a:pPr marL="274320" lvl="1"/>
            <a:r>
              <a:rPr lang="en-US" dirty="0"/>
              <a:t>Can the idea of the ethnic help to explain the content of movements and why people in the same class position end up in opposite political camps</a:t>
            </a:r>
            <a:r>
              <a:rPr lang="en-US" dirty="0" smtClean="0"/>
              <a:t>?</a:t>
            </a:r>
          </a:p>
          <a:p>
            <a:pPr marL="274320" lvl="1"/>
            <a:r>
              <a:rPr lang="en-US" dirty="0" smtClean="0"/>
              <a:t>People of different ideological views live in different neighborhoods, participate in different religious or secular organizations, read or watch different information sources. </a:t>
            </a:r>
          </a:p>
          <a:p>
            <a:pPr marL="274320" lvl="1"/>
            <a:r>
              <a:rPr lang="en-US" dirty="0" smtClean="0"/>
              <a:t>Radically different “universes of discourse” can be easily identified both between ethnic groups and within the majority around these ideological issues</a:t>
            </a:r>
          </a:p>
          <a:p>
            <a:pPr marL="274320" lvl="1"/>
            <a:r>
              <a:rPr lang="en-US" dirty="0" smtClean="0"/>
              <a:t>When people encounter the discourses from unfamiliar universes of discourse, the response tends to be outrage and polarization, not influence</a:t>
            </a:r>
            <a:endParaRPr lang="en-US" dirty="0"/>
          </a:p>
        </p:txBody>
      </p:sp>
    </p:spTree>
    <p:extLst>
      <p:ext uri="{BB962C8B-B14F-4D97-AF65-F5344CB8AC3E}">
        <p14:creationId xmlns:p14="http://schemas.microsoft.com/office/powerpoint/2010/main" val="256069654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Content of Movements</a:t>
            </a:r>
            <a:endParaRPr lang="en-US" dirty="0"/>
          </a:p>
        </p:txBody>
      </p:sp>
      <p:sp>
        <p:nvSpPr>
          <p:cNvPr id="3" name="Content Placeholder 2"/>
          <p:cNvSpPr>
            <a:spLocks noGrp="1"/>
          </p:cNvSpPr>
          <p:nvPr>
            <p:ph idx="1"/>
          </p:nvPr>
        </p:nvSpPr>
        <p:spPr/>
        <p:txBody>
          <a:bodyPr/>
          <a:lstStyle/>
          <a:p>
            <a:r>
              <a:rPr lang="en-US" dirty="0" err="1" smtClean="0"/>
              <a:t>Walder’s</a:t>
            </a:r>
            <a:r>
              <a:rPr lang="en-US" dirty="0" smtClean="0"/>
              <a:t> critique: a decline in the interest of movement scholars in explaining the content of movements in favor of mobilization-centric theory</a:t>
            </a:r>
          </a:p>
          <a:p>
            <a:r>
              <a:rPr lang="en-US" dirty="0" smtClean="0"/>
              <a:t>The failure of “old” class-centric or deprivation theory to provide adequate explanations</a:t>
            </a:r>
          </a:p>
          <a:p>
            <a:r>
              <a:rPr lang="en-US" dirty="0" smtClean="0"/>
              <a:t>The ethnic dimension provides a way to integrate thinking about structures of domination, prospects for mobilization, and the cultural network cliquing that shapes identity formation, framing, and ideology</a:t>
            </a:r>
          </a:p>
        </p:txBody>
      </p:sp>
    </p:spTree>
    <p:extLst>
      <p:ext uri="{BB962C8B-B14F-4D97-AF65-F5344CB8AC3E}">
        <p14:creationId xmlns:p14="http://schemas.microsoft.com/office/powerpoint/2010/main" val="280204653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There is much to do.</a:t>
            </a:r>
            <a:endParaRPr lang="en-US" dirty="0"/>
          </a:p>
        </p:txBody>
      </p:sp>
    </p:spTree>
    <p:extLst>
      <p:ext uri="{BB962C8B-B14F-4D97-AF65-F5344CB8AC3E}">
        <p14:creationId xmlns:p14="http://schemas.microsoft.com/office/powerpoint/2010/main" val="272809829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End</a:t>
            </a:r>
            <a:endParaRPr lang="en-US" dirty="0"/>
          </a:p>
        </p:txBody>
      </p:sp>
      <p:sp>
        <p:nvSpPr>
          <p:cNvPr id="4" name="Subtitle 3"/>
          <p:cNvSpPr>
            <a:spLocks noGrp="1"/>
          </p:cNvSpPr>
          <p:nvPr>
            <p:ph type="subTitle" idx="1"/>
          </p:nvPr>
        </p:nvSpPr>
        <p:spPr/>
        <p:txBody>
          <a:bodyPr/>
          <a:lstStyle/>
          <a:p>
            <a:r>
              <a:rPr lang="en-US" dirty="0" smtClean="0"/>
              <a:t>Thank you</a:t>
            </a:r>
            <a:endParaRPr lang="en-US" dirty="0"/>
          </a:p>
        </p:txBody>
      </p:sp>
    </p:spTree>
    <p:extLst>
      <p:ext uri="{BB962C8B-B14F-4D97-AF65-F5344CB8AC3E}">
        <p14:creationId xmlns:p14="http://schemas.microsoft.com/office/powerpoint/2010/main" val="539810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3131" y="686874"/>
            <a:ext cx="8839200" cy="5878532"/>
          </a:xfrm>
          <a:prstGeom prst="rect">
            <a:avLst/>
          </a:prstGeom>
          <a:noFill/>
        </p:spPr>
        <p:txBody>
          <a:bodyPr wrap="square" rtlCol="0">
            <a:spAutoFit/>
          </a:bodyPr>
          <a:lstStyle/>
          <a:p>
            <a:r>
              <a:rPr lang="en-US" sz="2000" dirty="0" smtClean="0"/>
              <a:t>What we Blacks fail to realize is that we have invaded their town. We are on their turf now. It’s do like we say or go to prison, for sometimes petty stuff. And we did wrong by coming here, trying to change their ways. They only know how to protect their own color. They are not used to us. Especially the way we think or act. Every race has its own culture. I don’t think this will ever change here. . . . It’s a nice place to live if you can stay out of their system. But can you be sure to do that here? No. It’s like in the slave days here. Yes Madam, yes sir, you are right. Every Black person here is living on borrowed time for freedom. You have to walk a straight and narrow line.. . Many White people do not know how to deal with Blacks here in Wisconsin — they look at us like we are from another planet. Their culture is much different than ours. We think differently, look at life differently.   .  .  .Your best bet is to stay out of trouble if you can here, or you will end up with your back up side the wall like so many have done before. It is said, come down here on vacation, go back on paper. But that’s not true about going back on paper, because sometimes they want you to stay down here and finish your paper here. That’s unfair because if you sneeze the wrong way you will be going to prison to finish up some of your time. You are never free here.</a:t>
            </a:r>
          </a:p>
          <a:p>
            <a:endParaRPr lang="en-US" dirty="0" smtClean="0"/>
          </a:p>
          <a:p>
            <a:r>
              <a:rPr lang="en-US" dirty="0" smtClean="0"/>
              <a:t>*Written by Ida Thomas July 2009, minor edits  &amp; selection by Pamela Oliver</a:t>
            </a:r>
            <a:endParaRPr lang="en-US" dirty="0"/>
          </a:p>
        </p:txBody>
      </p:sp>
    </p:spTree>
    <p:extLst>
      <p:ext uri="{BB962C8B-B14F-4D97-AF65-F5344CB8AC3E}">
        <p14:creationId xmlns:p14="http://schemas.microsoft.com/office/powerpoint/2010/main" val="285059790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a:t>
            </a:r>
            <a:r>
              <a:rPr lang="en-US" dirty="0" err="1" smtClean="0"/>
              <a:t>Walder’s</a:t>
            </a:r>
            <a:r>
              <a:rPr lang="en-US" dirty="0" smtClean="0"/>
              <a:t> Critique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Decline of attempt to relate character of movements to social structure, to explain variations in political views.</a:t>
            </a:r>
          </a:p>
          <a:p>
            <a:r>
              <a:rPr lang="en-US" dirty="0" smtClean="0"/>
              <a:t>Critique of exclusive focus on mobilization. (A critique that generally applies to me)</a:t>
            </a:r>
          </a:p>
          <a:p>
            <a:r>
              <a:rPr lang="en-US" dirty="0" smtClean="0"/>
              <a:t>A call for the study of the content of movements</a:t>
            </a:r>
          </a:p>
          <a:p>
            <a:r>
              <a:rPr lang="en-US" dirty="0" smtClean="0"/>
              <a:t>Examples of studies of content of movements</a:t>
            </a:r>
          </a:p>
          <a:p>
            <a:pPr lvl="1"/>
            <a:r>
              <a:rPr lang="en-US" dirty="0" smtClean="0"/>
              <a:t>Studies showing structural factors like class to account for political differences or factions but are instead explained by short-term changes in identity formation.</a:t>
            </a:r>
          </a:p>
          <a:p>
            <a:pPr lvl="1"/>
            <a:r>
              <a:rPr lang="en-US" dirty="0" smtClean="0"/>
              <a:t>Studies of ethnic mobilization, seeking to explain when and why ethnic identity becomes salient as a cause of conflict.</a:t>
            </a:r>
          </a:p>
          <a:p>
            <a:pPr lvl="1"/>
            <a:r>
              <a:rPr lang="en-US" dirty="0" smtClean="0"/>
              <a:t>Studies of variations in union mobilization</a:t>
            </a:r>
          </a:p>
          <a:p>
            <a:pPr lvl="1"/>
            <a:r>
              <a:rPr lang="en-US" dirty="0" smtClean="0"/>
              <a:t>Studies of impact of religious ideas on political orientations</a:t>
            </a:r>
          </a:p>
        </p:txBody>
      </p:sp>
    </p:spTree>
    <p:extLst>
      <p:ext uri="{BB962C8B-B14F-4D97-AF65-F5344CB8AC3E}">
        <p14:creationId xmlns:p14="http://schemas.microsoft.com/office/powerpoint/2010/main" val="345440704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IV. Ethnic Conflicts Within Movements</a:t>
            </a:r>
            <a:endParaRPr lang="en-US" dirty="0" smtClean="0"/>
          </a:p>
        </p:txBody>
      </p:sp>
      <p:sp>
        <p:nvSpPr>
          <p:cNvPr id="3" name="Content Placeholder 2"/>
          <p:cNvSpPr>
            <a:spLocks noGrp="1"/>
          </p:cNvSpPr>
          <p:nvPr>
            <p:ph idx="1"/>
          </p:nvPr>
        </p:nvSpPr>
        <p:spPr/>
        <p:txBody>
          <a:bodyPr/>
          <a:lstStyle/>
          <a:p>
            <a:r>
              <a:rPr lang="en-US" dirty="0" smtClean="0"/>
              <a:t>Cultural &amp; political differences</a:t>
            </a:r>
          </a:p>
          <a:p>
            <a:r>
              <a:rPr lang="en-US" dirty="0" smtClean="0"/>
              <a:t>Hierarchical differences</a:t>
            </a:r>
          </a:p>
          <a:p>
            <a:r>
              <a:rPr lang="en-US" dirty="0" smtClean="0"/>
              <a:t>Conflicts are endemic to any heterogeneous group</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Cultural differences</a:t>
            </a:r>
            <a:endParaRPr lang="en-US" dirty="0"/>
          </a:p>
        </p:txBody>
      </p:sp>
      <p:sp>
        <p:nvSpPr>
          <p:cNvPr id="3" name="Content Placeholder 2"/>
          <p:cNvSpPr>
            <a:spLocks noGrp="1"/>
          </p:cNvSpPr>
          <p:nvPr>
            <p:ph idx="1"/>
          </p:nvPr>
        </p:nvSpPr>
        <p:spPr/>
        <p:txBody>
          <a:bodyPr/>
          <a:lstStyle/>
          <a:p>
            <a:r>
              <a:rPr lang="en-US" dirty="0" smtClean="0"/>
              <a:t>Different cultural standards for how to run a meeting, what is a polite way to talk</a:t>
            </a:r>
          </a:p>
          <a:p>
            <a:r>
              <a:rPr lang="en-US" dirty="0" smtClean="0"/>
              <a:t>What forms of action are meaningful</a:t>
            </a:r>
          </a:p>
          <a:p>
            <a:r>
              <a:rPr lang="en-US" dirty="0" smtClean="0"/>
              <a:t>Different perceptions of what the issues are</a:t>
            </a:r>
          </a:p>
          <a:p>
            <a:r>
              <a:rPr lang="en-US" dirty="0" smtClean="0"/>
              <a:t>Different perceptions of how to produce social change</a:t>
            </a:r>
          </a:p>
          <a:p>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Hierarchy differences</a:t>
            </a:r>
            <a:endParaRPr lang="en-US" dirty="0"/>
          </a:p>
        </p:txBody>
      </p:sp>
      <p:sp>
        <p:nvSpPr>
          <p:cNvPr id="3" name="Content Placeholder 2"/>
          <p:cNvSpPr>
            <a:spLocks noGrp="1"/>
          </p:cNvSpPr>
          <p:nvPr>
            <p:ph idx="1"/>
          </p:nvPr>
        </p:nvSpPr>
        <p:spPr/>
        <p:txBody>
          <a:bodyPr>
            <a:normAutofit fontScale="92500"/>
          </a:bodyPr>
          <a:lstStyle/>
          <a:p>
            <a:r>
              <a:rPr lang="en-US" dirty="0" smtClean="0"/>
              <a:t>Education and forms of cultural capital limit who can engage in different forms of action</a:t>
            </a:r>
          </a:p>
          <a:p>
            <a:r>
              <a:rPr lang="en-US" dirty="0" smtClean="0"/>
              <a:t>Organizing meetings &amp; work by email (</a:t>
            </a:r>
            <a:r>
              <a:rPr lang="en-US" dirty="0" err="1" smtClean="0"/>
              <a:t>Facebook</a:t>
            </a:r>
            <a:r>
              <a:rPr lang="en-US" dirty="0" smtClean="0"/>
              <a:t> Twitter etc)  can exclude those who do not have home computers</a:t>
            </a:r>
          </a:p>
          <a:p>
            <a:r>
              <a:rPr lang="en-US" dirty="0" smtClean="0"/>
              <a:t>Elite reformers often bring assumptions of superiority into the field, expect deference</a:t>
            </a:r>
          </a:p>
          <a:p>
            <a:r>
              <a:rPr lang="en-US" dirty="0" smtClean="0"/>
              <a:t>Resentment by aggrieved beneficiary constituents of domination, forms of action of elite allies</a:t>
            </a:r>
          </a:p>
          <a:p>
            <a:r>
              <a:rPr lang="en-US" dirty="0" smtClean="0"/>
              <a:t>Poor and uneducated people are sometimes </a:t>
            </a:r>
            <a:r>
              <a:rPr lang="en-US" dirty="0" err="1" smtClean="0"/>
              <a:t>mis</a:t>
            </a:r>
            <a:r>
              <a:rPr lang="en-US" dirty="0" smtClean="0"/>
              <a:t>-informed. (So are affluent and educated people.)</a:t>
            </a:r>
          </a:p>
          <a:p>
            <a:endParaRPr lang="en-US" dirty="0"/>
          </a:p>
        </p:txBody>
      </p:sp>
      <p:sp>
        <p:nvSpPr>
          <p:cNvPr id="4" name="TextBox 3"/>
          <p:cNvSpPr txBox="1"/>
          <p:nvPr/>
        </p:nvSpPr>
        <p:spPr>
          <a:xfrm>
            <a:off x="7239000" y="6172200"/>
            <a:ext cx="441146" cy="369332"/>
          </a:xfrm>
          <a:prstGeom prst="rect">
            <a:avLst/>
          </a:prstGeom>
          <a:noFill/>
        </p:spPr>
        <p:txBody>
          <a:bodyPr wrap="none" rtlCol="0">
            <a:spAutoFit/>
          </a:bodyPr>
          <a:lstStyle/>
          <a:p>
            <a:r>
              <a:rPr lang="en-US" dirty="0" smtClean="0"/>
              <a:t>16</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smtClean="0"/>
              <a:t>Examples of conflicts in my work -1</a:t>
            </a:r>
            <a:endParaRPr lang="en-US" dirty="0" smtClean="0"/>
          </a:p>
        </p:txBody>
      </p:sp>
      <p:sp>
        <p:nvSpPr>
          <p:cNvPr id="3" name="Content Placeholder 2"/>
          <p:cNvSpPr>
            <a:spLocks noGrp="1"/>
          </p:cNvSpPr>
          <p:nvPr>
            <p:ph idx="1"/>
          </p:nvPr>
        </p:nvSpPr>
        <p:spPr/>
        <p:txBody>
          <a:bodyPr>
            <a:normAutofit lnSpcReduction="10000"/>
          </a:bodyPr>
          <a:lstStyle/>
          <a:p>
            <a:r>
              <a:rPr lang="en-US" dirty="0" smtClean="0"/>
              <a:t>Outsiders listen to Whites more on race issues, Blacks </a:t>
            </a:r>
            <a:r>
              <a:rPr lang="en-US" dirty="0" err="1" smtClean="0"/>
              <a:t>delegitimated</a:t>
            </a:r>
            <a:r>
              <a:rPr lang="en-US" dirty="0" smtClean="0"/>
              <a:t> as speakers on race issues. Convicted criminals </a:t>
            </a:r>
            <a:r>
              <a:rPr lang="en-US" dirty="0" err="1" smtClean="0"/>
              <a:t>delegitimated</a:t>
            </a:r>
            <a:r>
              <a:rPr lang="en-US" dirty="0" smtClean="0"/>
              <a:t> on punishment issues. Illegal immigrants can say anything.</a:t>
            </a:r>
          </a:p>
          <a:p>
            <a:pPr lvl="1"/>
            <a:r>
              <a:rPr lang="en-US" dirty="0" smtClean="0"/>
              <a:t>Leads to frustration, anger, silencing of the principals</a:t>
            </a:r>
          </a:p>
          <a:p>
            <a:r>
              <a:rPr lang="en-US" dirty="0" smtClean="0"/>
              <a:t>Wildly different views of what “the problem” is</a:t>
            </a:r>
          </a:p>
          <a:p>
            <a:pPr lvl="1"/>
            <a:r>
              <a:rPr lang="en-US" dirty="0" smtClean="0"/>
              <a:t>Poverty leading to bad behavior?</a:t>
            </a:r>
          </a:p>
          <a:p>
            <a:pPr lvl="1"/>
            <a:r>
              <a:rPr lang="en-US" dirty="0" smtClean="0"/>
              <a:t>Differential treatment for the same behavior?</a:t>
            </a:r>
          </a:p>
          <a:p>
            <a:pPr lvl="1"/>
            <a:r>
              <a:rPr lang="en-US" dirty="0" smtClean="0"/>
              <a:t>Is the policing too rigorous or does Madison have a higher (better) standard of behavior? </a:t>
            </a:r>
          </a:p>
        </p:txBody>
      </p:sp>
      <p:sp>
        <p:nvSpPr>
          <p:cNvPr id="4" name="TextBox 3"/>
          <p:cNvSpPr txBox="1"/>
          <p:nvPr/>
        </p:nvSpPr>
        <p:spPr>
          <a:xfrm>
            <a:off x="5638800" y="6488668"/>
            <a:ext cx="1633781" cy="369332"/>
          </a:xfrm>
          <a:prstGeom prst="rect">
            <a:avLst/>
          </a:prstGeom>
          <a:noFill/>
        </p:spPr>
        <p:txBody>
          <a:bodyPr wrap="none" rtlCol="0">
            <a:spAutoFit/>
          </a:bodyPr>
          <a:lstStyle/>
          <a:p>
            <a:r>
              <a:rPr lang="en-US" dirty="0" smtClean="0"/>
              <a:t>Skip if past 17</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conflicts in my work -2</a:t>
            </a:r>
            <a:endParaRPr lang="en-US" dirty="0"/>
          </a:p>
        </p:txBody>
      </p:sp>
      <p:sp>
        <p:nvSpPr>
          <p:cNvPr id="3" name="Content Placeholder 2"/>
          <p:cNvSpPr>
            <a:spLocks noGrp="1"/>
          </p:cNvSpPr>
          <p:nvPr>
            <p:ph idx="1"/>
          </p:nvPr>
        </p:nvSpPr>
        <p:spPr/>
        <p:txBody>
          <a:bodyPr>
            <a:normAutofit fontScale="92500" lnSpcReduction="10000"/>
          </a:bodyPr>
          <a:lstStyle/>
          <a:p>
            <a:pPr>
              <a:buFont typeface="Arial" pitchFamily="34" charset="0"/>
              <a:buChar char="•"/>
              <a:defRPr/>
            </a:pPr>
            <a:r>
              <a:rPr lang="en-US" dirty="0" smtClean="0"/>
              <a:t>Institutional reformers care about issues but react with threat if attributions of personal racism or malfeasance are made (even about others in the organization)</a:t>
            </a:r>
          </a:p>
          <a:p>
            <a:r>
              <a:rPr lang="en-US" dirty="0" smtClean="0"/>
              <a:t>Taking offense: cultural practices about public disagreement, cultural differences in what is offensive</a:t>
            </a:r>
          </a:p>
          <a:p>
            <a:pPr lvl="1"/>
            <a:r>
              <a:rPr lang="en-US" dirty="0" smtClean="0"/>
              <a:t>“legal pretender” </a:t>
            </a:r>
          </a:p>
          <a:p>
            <a:pPr lvl="1"/>
            <a:r>
              <a:rPr lang="en-US" dirty="0" smtClean="0"/>
              <a:t>complaints about unfair policing are taken personally </a:t>
            </a:r>
          </a:p>
          <a:p>
            <a:pPr lvl="1"/>
            <a:r>
              <a:rPr lang="en-US" dirty="0" smtClean="0"/>
              <a:t>Story about 4 stops after the rally </a:t>
            </a:r>
          </a:p>
          <a:p>
            <a:pPr lvl="1"/>
            <a:r>
              <a:rPr lang="en-US" dirty="0" smtClean="0"/>
              <a:t>“Making nice” vs. not with people you disagree with</a:t>
            </a:r>
          </a:p>
          <a:p>
            <a:r>
              <a:rPr lang="en-US" dirty="0" smtClean="0"/>
              <a:t>Example of a person literally being talked over, viewed as hostile when she (in a hostile tone) complained about it</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conflicts in my work -3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Concerns about allocation of social service funding: complaints that minorities are the “clients” but Whites get the jobs serving them -&gt; implicit conflict of interest among allies on the issues</a:t>
            </a:r>
          </a:p>
          <a:p>
            <a:r>
              <a:rPr lang="en-US" dirty="0" smtClean="0"/>
              <a:t>Poor people, especially released felons, need jobs badly, cannot afford to volunteer, look to movement for employment, may lead to “corruption” of non-profit law </a:t>
            </a:r>
          </a:p>
          <a:p>
            <a:r>
              <a:rPr lang="en-US" dirty="0" smtClean="0"/>
              <a:t>Conflict that led an advocacy group leader to call a parole officer on a group member</a:t>
            </a:r>
          </a:p>
          <a:p>
            <a:r>
              <a:rPr lang="en-US" dirty="0" smtClean="0"/>
              <a:t>Some CJ professionals are literally unaware of how the system works (often perversely) in areas slightly out of their purview</a:t>
            </a:r>
          </a:p>
          <a:p>
            <a:endParaRPr lang="en-US" dirty="0" smtClean="0"/>
          </a:p>
          <a:p>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Conflicts in my work -4-</a:t>
            </a:r>
            <a:endParaRPr lang="en-US" dirty="0"/>
          </a:p>
        </p:txBody>
      </p:sp>
      <p:sp>
        <p:nvSpPr>
          <p:cNvPr id="3" name="Content Placeholder 2"/>
          <p:cNvSpPr>
            <a:spLocks noGrp="1"/>
          </p:cNvSpPr>
          <p:nvPr>
            <p:ph idx="1"/>
          </p:nvPr>
        </p:nvSpPr>
        <p:spPr/>
        <p:txBody>
          <a:bodyPr>
            <a:normAutofit lnSpcReduction="10000"/>
          </a:bodyPr>
          <a:lstStyle/>
          <a:p>
            <a:pPr>
              <a:buFont typeface="Arial" pitchFamily="34" charset="0"/>
              <a:buChar char="•"/>
              <a:defRPr/>
            </a:pPr>
            <a:r>
              <a:rPr lang="en-US" dirty="0" smtClean="0"/>
              <a:t>Capacity to contribute in a mixed-class arena is heavily dominated by education, professional status</a:t>
            </a:r>
          </a:p>
          <a:p>
            <a:pPr lvl="1">
              <a:buFont typeface="Arial" pitchFamily="34" charset="0"/>
              <a:buChar char="•"/>
              <a:defRPr/>
            </a:pPr>
            <a:r>
              <a:rPr lang="en-US" dirty="0" smtClean="0"/>
              <a:t>Ability to do research, write reports</a:t>
            </a:r>
          </a:p>
          <a:p>
            <a:pPr lvl="1">
              <a:buFont typeface="Arial" pitchFamily="34" charset="0"/>
              <a:buChar char="•"/>
              <a:defRPr/>
            </a:pPr>
            <a:r>
              <a:rPr lang="en-US" dirty="0" smtClean="0"/>
              <a:t>Sensitivity to being thought ignorant or uneducated</a:t>
            </a:r>
          </a:p>
          <a:p>
            <a:pPr>
              <a:buFont typeface="Arial" pitchFamily="34" charset="0"/>
              <a:buChar char="•"/>
              <a:defRPr/>
            </a:pPr>
            <a:r>
              <a:rPr lang="en-US" dirty="0" smtClean="0"/>
              <a:t>Internet and email: professionals have ready access, prefer to communicate that way, exclude poorer people who do not have the same access</a:t>
            </a:r>
          </a:p>
          <a:p>
            <a:pPr lvl="1">
              <a:buFont typeface="Arial" pitchFamily="34" charset="0"/>
              <a:buChar char="•"/>
              <a:defRPr/>
            </a:pPr>
            <a:r>
              <a:rPr lang="en-US" dirty="0" smtClean="0"/>
              <a:t>Meeting-scheduling woes</a:t>
            </a:r>
          </a:p>
          <a:p>
            <a:pPr lvl="1">
              <a:buFont typeface="Arial" pitchFamily="34" charset="0"/>
              <a:buChar char="•"/>
              <a:defRPr/>
            </a:pPr>
            <a:r>
              <a:rPr lang="en-US" dirty="0" smtClean="0"/>
              <a:t>Reading drafts, getting work in on time</a:t>
            </a:r>
          </a:p>
          <a:p>
            <a:pPr lvl="1">
              <a:buFont typeface="Arial" pitchFamily="34" charset="0"/>
              <a:buChar char="•"/>
              <a:defRPr/>
            </a:pPr>
            <a:r>
              <a:rPr lang="en-US" dirty="0" smtClean="0"/>
              <a:t>Example of frustration leading to conflict &amp; tears</a:t>
            </a:r>
          </a:p>
          <a:p>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conflicts in my work -5-</a:t>
            </a:r>
            <a:endParaRPr lang="en-US" dirty="0"/>
          </a:p>
        </p:txBody>
      </p:sp>
      <p:sp>
        <p:nvSpPr>
          <p:cNvPr id="3" name="Content Placeholder 2"/>
          <p:cNvSpPr>
            <a:spLocks noGrp="1"/>
          </p:cNvSpPr>
          <p:nvPr>
            <p:ph idx="1"/>
          </p:nvPr>
        </p:nvSpPr>
        <p:spPr/>
        <p:txBody>
          <a:bodyPr>
            <a:normAutofit/>
          </a:bodyPr>
          <a:lstStyle/>
          <a:p>
            <a:r>
              <a:rPr lang="en-US" dirty="0" smtClean="0"/>
              <a:t>Different minorities have different  issues</a:t>
            </a:r>
          </a:p>
          <a:p>
            <a:pPr lvl="1"/>
            <a:r>
              <a:rPr lang="en-US" dirty="0" smtClean="0"/>
              <a:t>Conflicts between Blacks &amp; Hispanic immigrants about whose issues are most important </a:t>
            </a:r>
          </a:p>
          <a:p>
            <a:r>
              <a:rPr lang="en-US" dirty="0" smtClean="0"/>
              <a:t>Conflicts between moderates and radicals.</a:t>
            </a:r>
          </a:p>
          <a:p>
            <a:r>
              <a:rPr lang="en-US" dirty="0" smtClean="0"/>
              <a:t>Racial-cultural differences in the structure of the issue</a:t>
            </a:r>
          </a:p>
          <a:p>
            <a:pPr lvl="1"/>
            <a:r>
              <a:rPr lang="en-US" dirty="0" smtClean="0"/>
              <a:t>Whites divide into “liberals” focusing on structure &amp; disadvantage versus “conservatives” focusing on problems of Black crime</a:t>
            </a:r>
          </a:p>
          <a:p>
            <a:pPr lvl="1"/>
            <a:r>
              <a:rPr lang="en-US" dirty="0" smtClean="0"/>
              <a:t>Blacks do not make this distinction: concerned about crime and see it as a product of discrimination </a:t>
            </a:r>
          </a:p>
          <a:p>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sum</a:t>
            </a:r>
            <a:endParaRPr lang="en-US" dirty="0"/>
          </a:p>
        </p:txBody>
      </p:sp>
      <p:sp>
        <p:nvSpPr>
          <p:cNvPr id="3" name="Content Placeholder 2"/>
          <p:cNvSpPr>
            <a:spLocks noGrp="1"/>
          </p:cNvSpPr>
          <p:nvPr>
            <p:ph idx="1"/>
          </p:nvPr>
        </p:nvSpPr>
        <p:spPr/>
        <p:txBody>
          <a:bodyPr/>
          <a:lstStyle/>
          <a:p>
            <a:r>
              <a:rPr lang="en-US" dirty="0" smtClean="0"/>
              <a:t>Conflicts are the norm in groups that mix people from different cultural backgrounds &amp; class positions</a:t>
            </a:r>
          </a:p>
          <a:p>
            <a:pPr lvl="1"/>
            <a:r>
              <a:rPr lang="en-US" dirty="0" smtClean="0"/>
              <a:t>ESPECIALLY if the “beneficiary constituents” are poor &amp;/or oppressed and the “conscience constituents” are affluent and relatively powerful</a:t>
            </a:r>
          </a:p>
          <a:p>
            <a:r>
              <a:rPr lang="en-US" dirty="0" smtClean="0"/>
              <a:t>Most groups become more homogeneous over time, even if they start as mixed</a:t>
            </a:r>
          </a:p>
          <a:p>
            <a:pPr lvl="1"/>
            <a:r>
              <a:rPr lang="en-US" dirty="0" smtClean="0"/>
              <a:t>One group tends to dominate the organization</a:t>
            </a:r>
          </a:p>
          <a:p>
            <a:pPr lvl="1"/>
            <a:r>
              <a:rPr lang="en-US" dirty="0" smtClean="0"/>
              <a:t>Others move on, sometimes quietly disappearing, sometimes after an ugly fight</a:t>
            </a:r>
            <a:endParaRPr lang="en-US" dirty="0"/>
          </a:p>
        </p:txBody>
      </p:sp>
      <p:sp>
        <p:nvSpPr>
          <p:cNvPr id="4" name="TextBox 3"/>
          <p:cNvSpPr txBox="1"/>
          <p:nvPr/>
        </p:nvSpPr>
        <p:spPr>
          <a:xfrm>
            <a:off x="5867400" y="6477000"/>
            <a:ext cx="1608133" cy="369332"/>
          </a:xfrm>
          <a:prstGeom prst="rect">
            <a:avLst/>
          </a:prstGeom>
          <a:noFill/>
        </p:spPr>
        <p:txBody>
          <a:bodyPr wrap="none" rtlCol="0">
            <a:spAutoFit/>
          </a:bodyPr>
          <a:lstStyle/>
          <a:p>
            <a:r>
              <a:rPr lang="en-US" dirty="0" smtClean="0"/>
              <a:t>Read this one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Repressive repression</a:t>
            </a:r>
            <a:endParaRPr lang="en-US" dirty="0"/>
          </a:p>
        </p:txBody>
      </p:sp>
      <p:sp>
        <p:nvSpPr>
          <p:cNvPr id="3" name="Content Placeholder 2"/>
          <p:cNvSpPr>
            <a:spLocks noGrp="1"/>
          </p:cNvSpPr>
          <p:nvPr>
            <p:ph idx="1"/>
          </p:nvPr>
        </p:nvSpPr>
        <p:spPr/>
        <p:txBody>
          <a:bodyPr/>
          <a:lstStyle/>
          <a:p>
            <a:r>
              <a:rPr lang="en-US" smtClean="0"/>
              <a:t>Policing of whole communities, constant surveillance</a:t>
            </a:r>
          </a:p>
          <a:p>
            <a:r>
              <a:rPr lang="en-US" smtClean="0"/>
              <a:t>People “on paper” are intensively repressed from collective or political action</a:t>
            </a:r>
          </a:p>
          <a:p>
            <a:r>
              <a:rPr lang="en-US" smtClean="0"/>
              <a:t>The movement to fight this repression itself suffers (at least indirectly) from the repression of those most affected</a:t>
            </a:r>
          </a:p>
          <a:p>
            <a:pPr lvl="1"/>
            <a:r>
              <a:rPr lang="en-US" smtClean="0">
                <a:sym typeface="Wingdings" pitchFamily="2" charset="2"/>
              </a:rPr>
              <a:t> outside allies, professional movements, activist professionals </a:t>
            </a:r>
          </a:p>
          <a:p>
            <a:pPr lvl="1"/>
            <a:r>
              <a:rPr lang="en-US" smtClean="0">
                <a:sym typeface="Wingdings" pitchFamily="2" charset="2"/>
              </a:rPr>
              <a:t> class and ethnic conflicts within the movement</a:t>
            </a:r>
            <a:endParaRPr lang="en-US" dirty="0"/>
          </a:p>
        </p:txBody>
      </p:sp>
    </p:spTree>
    <p:extLst>
      <p:ext uri="{BB962C8B-B14F-4D97-AF65-F5344CB8AC3E}">
        <p14:creationId xmlns:p14="http://schemas.microsoft.com/office/powerpoint/2010/main" val="167279643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V. Ethnicity and New Communications Media</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Class and access to new media</a:t>
            </a:r>
          </a:p>
          <a:p>
            <a:pPr lvl="1" fontAlgn="auto">
              <a:spcAft>
                <a:spcPts val="0"/>
              </a:spcAft>
              <a:buFont typeface="Arial" pitchFamily="34" charset="0"/>
              <a:buChar char="–"/>
              <a:defRPr/>
            </a:pPr>
            <a:r>
              <a:rPr lang="en-US" dirty="0" smtClean="0"/>
              <a:t>This is also a global issue</a:t>
            </a:r>
          </a:p>
          <a:p>
            <a:pPr lvl="1" fontAlgn="auto">
              <a:spcAft>
                <a:spcPts val="0"/>
              </a:spcAft>
              <a:buFont typeface="Arial" pitchFamily="34" charset="0"/>
              <a:buChar char="–"/>
              <a:defRPr/>
            </a:pPr>
            <a:r>
              <a:rPr lang="en-US" dirty="0" smtClean="0"/>
              <a:t>Lower class groups and less developed countries are not using </a:t>
            </a:r>
            <a:r>
              <a:rPr lang="en-US" dirty="0" err="1" smtClean="0"/>
              <a:t>Facebook</a:t>
            </a:r>
            <a:r>
              <a:rPr lang="en-US" dirty="0" smtClean="0"/>
              <a:t> and Twitter</a:t>
            </a:r>
          </a:p>
          <a:p>
            <a:pPr fontAlgn="auto">
              <a:spcAft>
                <a:spcPts val="0"/>
              </a:spcAft>
              <a:buFont typeface="Arial" pitchFamily="34" charset="0"/>
              <a:buChar char="•"/>
              <a:defRPr/>
            </a:pPr>
            <a:r>
              <a:rPr lang="en-US" dirty="0" smtClean="0"/>
              <a:t>Ethnicity &amp; nationality &amp; language</a:t>
            </a:r>
          </a:p>
          <a:p>
            <a:pPr lvl="1" fontAlgn="auto">
              <a:spcAft>
                <a:spcPts val="0"/>
              </a:spcAft>
              <a:buFont typeface="Arial" pitchFamily="34" charset="0"/>
              <a:buChar char="–"/>
              <a:defRPr/>
            </a:pPr>
            <a:r>
              <a:rPr lang="en-US" dirty="0" smtClean="0"/>
              <a:t>New media are highly segregated</a:t>
            </a:r>
          </a:p>
          <a:p>
            <a:pPr lvl="1" fontAlgn="auto">
              <a:spcAft>
                <a:spcPts val="0"/>
              </a:spcAft>
              <a:buFont typeface="Arial" pitchFamily="34" charset="0"/>
              <a:buChar char="–"/>
              <a:defRPr/>
            </a:pPr>
            <a:r>
              <a:rPr lang="en-US" dirty="0" smtClean="0"/>
              <a:t>Tend to reproduce or even exacerbate existing ethnic (social, political) boundaries, little evidence that it lessens them</a:t>
            </a:r>
          </a:p>
          <a:p>
            <a:pPr lvl="1" fontAlgn="auto">
              <a:spcAft>
                <a:spcPts val="0"/>
              </a:spcAft>
              <a:buFont typeface="Arial" pitchFamily="34" charset="0"/>
              <a:buChar char="–"/>
              <a:defRPr/>
            </a:pPr>
            <a:r>
              <a:rPr lang="en-US" dirty="0" smtClean="0"/>
              <a:t>The virulence of between-group hostilities seems exacerbated in the new media</a:t>
            </a:r>
          </a:p>
        </p:txBody>
      </p:sp>
      <p:sp>
        <p:nvSpPr>
          <p:cNvPr id="4" name="TextBox 3"/>
          <p:cNvSpPr txBox="1"/>
          <p:nvPr/>
        </p:nvSpPr>
        <p:spPr>
          <a:xfrm>
            <a:off x="7772400" y="6324600"/>
            <a:ext cx="441146" cy="369332"/>
          </a:xfrm>
          <a:prstGeom prst="rect">
            <a:avLst/>
          </a:prstGeom>
          <a:noFill/>
        </p:spPr>
        <p:txBody>
          <a:bodyPr wrap="none" rtlCol="0">
            <a:spAutoFit/>
          </a:bodyPr>
          <a:lstStyle/>
          <a:p>
            <a:r>
              <a:rPr lang="en-US" dirty="0" smtClean="0"/>
              <a:t>17</a:t>
            </a: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r>
              <a:rPr lang="en-US" smtClean="0"/>
              <a:t>VI. Inter-Movement Competition</a:t>
            </a:r>
          </a:p>
        </p:txBody>
      </p:sp>
      <p:sp>
        <p:nvSpPr>
          <p:cNvPr id="3" name="Content Placeholder 2"/>
          <p:cNvSpPr>
            <a:spLocks noGrp="1"/>
          </p:cNvSpPr>
          <p:nvPr>
            <p:ph idx="1"/>
          </p:nvPr>
        </p:nvSpPr>
        <p:spPr/>
        <p:txBody>
          <a:bodyPr rtlCol="0">
            <a:normAutofit fontScale="92500"/>
          </a:bodyPr>
          <a:lstStyle/>
          <a:p>
            <a:pPr fontAlgn="auto">
              <a:spcAft>
                <a:spcPts val="0"/>
              </a:spcAft>
              <a:buFont typeface="Arial" pitchFamily="34" charset="0"/>
              <a:buChar char="•"/>
              <a:defRPr/>
            </a:pPr>
            <a:r>
              <a:rPr lang="en-US" dirty="0" smtClean="0"/>
              <a:t>Movements compete not only with their direct opponents but with other movements</a:t>
            </a:r>
          </a:p>
          <a:p>
            <a:pPr lvl="1" fontAlgn="auto">
              <a:spcAft>
                <a:spcPts val="0"/>
              </a:spcAft>
              <a:buFont typeface="Arial" pitchFamily="34" charset="0"/>
              <a:buChar char="–"/>
              <a:defRPr/>
            </a:pPr>
            <a:r>
              <a:rPr lang="en-US" dirty="0" smtClean="0"/>
              <a:t>For attention</a:t>
            </a:r>
          </a:p>
          <a:p>
            <a:pPr lvl="1" fontAlgn="auto">
              <a:spcAft>
                <a:spcPts val="0"/>
              </a:spcAft>
              <a:buFont typeface="Arial" pitchFamily="34" charset="0"/>
              <a:buChar char="–"/>
              <a:defRPr/>
            </a:pPr>
            <a:r>
              <a:rPr lang="en-US" dirty="0" smtClean="0"/>
              <a:t>For resources</a:t>
            </a:r>
          </a:p>
          <a:p>
            <a:pPr lvl="1" fontAlgn="auto">
              <a:spcAft>
                <a:spcPts val="0"/>
              </a:spcAft>
              <a:buFont typeface="Arial" pitchFamily="34" charset="0"/>
              <a:buChar char="–"/>
              <a:defRPr/>
            </a:pPr>
            <a:r>
              <a:rPr lang="en-US" dirty="0" smtClean="0"/>
              <a:t>For personnel</a:t>
            </a:r>
          </a:p>
          <a:p>
            <a:pPr fontAlgn="auto">
              <a:spcAft>
                <a:spcPts val="0"/>
              </a:spcAft>
              <a:buFont typeface="Arial" pitchFamily="34" charset="0"/>
              <a:buChar char="•"/>
              <a:defRPr/>
            </a:pPr>
            <a:r>
              <a:rPr lang="en-US" dirty="0" smtClean="0"/>
              <a:t>These inter-movement competitions have ethnic dimensions</a:t>
            </a:r>
          </a:p>
          <a:p>
            <a:pPr lvl="1" fontAlgn="auto">
              <a:spcAft>
                <a:spcPts val="0"/>
              </a:spcAft>
              <a:buFont typeface="Arial" pitchFamily="34" charset="0"/>
              <a:buChar char="–"/>
              <a:defRPr/>
            </a:pPr>
            <a:r>
              <a:rPr lang="en-US" dirty="0" smtClean="0"/>
              <a:t>Dominant and integrated groups compete better than subordinate and isolated groups</a:t>
            </a:r>
          </a:p>
          <a:p>
            <a:pPr lvl="1" fontAlgn="auto">
              <a:spcAft>
                <a:spcPts val="0"/>
              </a:spcAft>
              <a:buFont typeface="Arial" pitchFamily="34" charset="0"/>
              <a:buChar char="–"/>
              <a:defRPr/>
            </a:pPr>
            <a:r>
              <a:rPr lang="en-US" dirty="0" smtClean="0"/>
              <a:t>Elite allies are often necessary, raise the conflicts described earlier</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smtClean="0"/>
              <a:t>Conclusion</a:t>
            </a:r>
          </a:p>
        </p:txBody>
      </p:sp>
      <p:sp>
        <p:nvSpPr>
          <p:cNvPr id="24579" name="Content Placeholder 2"/>
          <p:cNvSpPr>
            <a:spLocks noGrp="1"/>
          </p:cNvSpPr>
          <p:nvPr>
            <p:ph idx="1"/>
          </p:nvPr>
        </p:nvSpPr>
        <p:spPr/>
        <p:txBody>
          <a:bodyPr/>
          <a:lstStyle/>
          <a:p>
            <a:r>
              <a:rPr lang="en-US" dirty="0" smtClean="0"/>
              <a:t>Broadening “ethnic” to encompass not just the usual popular understanding</a:t>
            </a:r>
          </a:p>
          <a:p>
            <a:pPr lvl="1"/>
            <a:r>
              <a:rPr lang="en-US" dirty="0" smtClean="0"/>
              <a:t>Think of it as patterns of networks and cliques</a:t>
            </a:r>
          </a:p>
          <a:p>
            <a:pPr lvl="1"/>
            <a:r>
              <a:rPr lang="en-US" dirty="0" smtClean="0"/>
              <a:t>Applies to religious groups, political groups</a:t>
            </a:r>
          </a:p>
          <a:p>
            <a:pPr lvl="1"/>
            <a:r>
              <a:rPr lang="en-US" dirty="0" smtClean="0"/>
              <a:t>It is the question of ties outside the group</a:t>
            </a:r>
          </a:p>
          <a:p>
            <a:pPr lvl="1"/>
            <a:r>
              <a:rPr lang="en-US" dirty="0" smtClean="0"/>
              <a:t>And the question of hierarchy</a:t>
            </a:r>
          </a:p>
          <a:p>
            <a:r>
              <a:rPr lang="en-US" dirty="0" smtClean="0"/>
              <a:t>These divisions and dimensions should be central to all theorizing: fundamental axes of variation among types of movements</a:t>
            </a:r>
          </a:p>
        </p:txBody>
      </p:sp>
      <p:sp>
        <p:nvSpPr>
          <p:cNvPr id="4" name="TextBox 3"/>
          <p:cNvSpPr txBox="1"/>
          <p:nvPr/>
        </p:nvSpPr>
        <p:spPr>
          <a:xfrm>
            <a:off x="7086600" y="6019800"/>
            <a:ext cx="441146" cy="369332"/>
          </a:xfrm>
          <a:prstGeom prst="rect">
            <a:avLst/>
          </a:prstGeom>
          <a:noFill/>
        </p:spPr>
        <p:txBody>
          <a:bodyPr wrap="none" rtlCol="0">
            <a:spAutoFit/>
          </a:bodyPr>
          <a:lstStyle/>
          <a:p>
            <a:r>
              <a:rPr lang="en-US" dirty="0" smtClean="0"/>
              <a:t>20</a:t>
            </a:r>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All movements have an ethnic dimension</a:t>
            </a:r>
            <a:endParaRPr lang="en-US" dirty="0"/>
          </a:p>
        </p:txBody>
      </p:sp>
      <p:sp>
        <p:nvSpPr>
          <p:cNvPr id="3" name="Content Placeholder 2"/>
          <p:cNvSpPr>
            <a:spLocks noGrp="1"/>
          </p:cNvSpPr>
          <p:nvPr>
            <p:ph idx="1"/>
          </p:nvPr>
        </p:nvSpPr>
        <p:spPr/>
        <p:txBody>
          <a:bodyPr/>
          <a:lstStyle/>
          <a:p>
            <a:r>
              <a:rPr lang="en-US" dirty="0" smtClean="0"/>
              <a:t>They are internally homogenous or they are not</a:t>
            </a:r>
          </a:p>
          <a:p>
            <a:r>
              <a:rPr lang="en-US" dirty="0" smtClean="0"/>
              <a:t>Part of dominant </a:t>
            </a:r>
            <a:r>
              <a:rPr lang="en-US" dirty="0" err="1" smtClean="0"/>
              <a:t>ethnie</a:t>
            </a:r>
            <a:r>
              <a:rPr lang="en-US" dirty="0" smtClean="0"/>
              <a:t> or not</a:t>
            </a:r>
          </a:p>
          <a:p>
            <a:r>
              <a:rPr lang="en-US" dirty="0" smtClean="0"/>
              <a:t>Relatively central or peripheral to mainstream discourses</a:t>
            </a:r>
          </a:p>
          <a:p>
            <a:r>
              <a:rPr lang="en-US" dirty="0" smtClean="0"/>
              <a:t>Identify or not with the dominant social groups</a:t>
            </a:r>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Proto-ethnic?</a:t>
            </a:r>
            <a:endParaRPr lang="en-US" dirty="0"/>
          </a:p>
        </p:txBody>
      </p:sp>
      <p:sp>
        <p:nvSpPr>
          <p:cNvPr id="3" name="Content Placeholder 2"/>
          <p:cNvSpPr>
            <a:spLocks noGrp="1"/>
          </p:cNvSpPr>
          <p:nvPr>
            <p:ph idx="1"/>
          </p:nvPr>
        </p:nvSpPr>
        <p:spPr/>
        <p:txBody>
          <a:bodyPr/>
          <a:lstStyle/>
          <a:p>
            <a:r>
              <a:rPr lang="en-US" dirty="0" smtClean="0"/>
              <a:t>Can the class, political or religious divisions among White Americans be understood as proto-ethnic? </a:t>
            </a:r>
          </a:p>
          <a:p>
            <a:pPr lvl="1"/>
            <a:r>
              <a:rPr lang="en-US" dirty="0" smtClean="0"/>
              <a:t>Few network ties between groups, network cliquing</a:t>
            </a:r>
          </a:p>
          <a:p>
            <a:pPr lvl="1"/>
            <a:r>
              <a:rPr lang="en-US" dirty="0" smtClean="0"/>
              <a:t>Spatial segregation</a:t>
            </a:r>
          </a:p>
          <a:p>
            <a:pPr lvl="1"/>
            <a:r>
              <a:rPr lang="en-US" dirty="0" smtClean="0"/>
              <a:t>Inter-generational inheritance and socialization</a:t>
            </a:r>
          </a:p>
        </p:txBody>
      </p:sp>
    </p:spTree>
    <p:extLst>
      <p:ext uri="{BB962C8B-B14F-4D97-AF65-F5344CB8AC3E}">
        <p14:creationId xmlns:p14="http://schemas.microsoft.com/office/powerpoint/2010/main" val="418201290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 classes mixing among Whites?</a:t>
            </a:r>
            <a:endParaRPr lang="en-US" dirty="0"/>
          </a:p>
        </p:txBody>
      </p:sp>
      <p:sp>
        <p:nvSpPr>
          <p:cNvPr id="4" name="Oval 3"/>
          <p:cNvSpPr/>
          <p:nvPr/>
        </p:nvSpPr>
        <p:spPr>
          <a:xfrm rot="18865226">
            <a:off x="1819488" y="3612875"/>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Oval 4"/>
          <p:cNvSpPr/>
          <p:nvPr/>
        </p:nvSpPr>
        <p:spPr>
          <a:xfrm rot="18865226">
            <a:off x="2035004" y="36106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8865226">
            <a:off x="2250519" y="36085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8865226">
            <a:off x="2466034" y="36063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8865226">
            <a:off x="2681549" y="36041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8865226">
            <a:off x="1806181" y="322012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865226">
            <a:off x="2021696" y="321794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Oval 10"/>
          <p:cNvSpPr/>
          <p:nvPr/>
        </p:nvSpPr>
        <p:spPr>
          <a:xfrm rot="18865226">
            <a:off x="2237211" y="32157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865226">
            <a:off x="2452726" y="32135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865226">
            <a:off x="2668242" y="3211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8865226">
            <a:off x="1802216" y="282812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8865226">
            <a:off x="2017731" y="28259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8865226">
            <a:off x="2233246" y="28237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8865226">
            <a:off x="2448761" y="282158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Oval 17"/>
          <p:cNvSpPr/>
          <p:nvPr/>
        </p:nvSpPr>
        <p:spPr>
          <a:xfrm rot="18865226">
            <a:off x="2664276" y="2819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8865226">
            <a:off x="1596420" y="30314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8865226">
            <a:off x="2879791" y="3019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8865226">
            <a:off x="2358275" y="29958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8865226">
            <a:off x="2897065" y="3390819"/>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p:cNvSpPr/>
          <p:nvPr/>
        </p:nvSpPr>
        <p:spPr>
          <a:xfrm rot="18865226">
            <a:off x="2170133" y="343345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8865226">
            <a:off x="3301007" y="271344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865226">
            <a:off x="3516523" y="27112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8865226">
            <a:off x="3732038" y="270908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8865226">
            <a:off x="3947553" y="270690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8865226">
            <a:off x="4163068" y="27047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8865226">
            <a:off x="3287700" y="23206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865226">
            <a:off x="3503215" y="23185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8865226">
            <a:off x="3718730" y="23163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8865226">
            <a:off x="3934245" y="23141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8865226">
            <a:off x="4149761" y="23119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8865226">
            <a:off x="3283735" y="19286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8865226">
            <a:off x="3499250" y="19265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8865226">
            <a:off x="3714765" y="19243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8865226">
            <a:off x="3930280" y="19221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8865226">
            <a:off x="4145795" y="19199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8865226">
            <a:off x="3077939" y="21320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8865226">
            <a:off x="4361310" y="212014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8865226">
            <a:off x="3839794" y="20964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8865226">
            <a:off x="4378584" y="24913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8865226">
            <a:off x="3651652" y="253402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8865226">
            <a:off x="6259733" y="2733144"/>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8" name="Oval 47"/>
          <p:cNvSpPr/>
          <p:nvPr/>
        </p:nvSpPr>
        <p:spPr>
          <a:xfrm rot="18865226">
            <a:off x="6475249" y="273096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8865226">
            <a:off x="6690764" y="272878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8865226">
            <a:off x="6906279" y="272660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8865226">
            <a:off x="7121794" y="272442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8865226">
            <a:off x="6246426" y="23403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8865226">
            <a:off x="6461941" y="233821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Oval 53"/>
          <p:cNvSpPr/>
          <p:nvPr/>
        </p:nvSpPr>
        <p:spPr>
          <a:xfrm rot="18865226">
            <a:off x="6677456" y="233603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8865226">
            <a:off x="6892971" y="23338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8865226">
            <a:off x="7108487" y="23316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8865226">
            <a:off x="6242461" y="19483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8865226">
            <a:off x="6457976" y="19462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8865226">
            <a:off x="6673491" y="194403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8865226">
            <a:off x="6889006" y="194185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1" name="Oval 60"/>
          <p:cNvSpPr/>
          <p:nvPr/>
        </p:nvSpPr>
        <p:spPr>
          <a:xfrm rot="18865226">
            <a:off x="7104521" y="19396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8865226">
            <a:off x="6036665" y="215172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8865226">
            <a:off x="7320036" y="213984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8865226">
            <a:off x="6798520" y="21161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8865226">
            <a:off x="7337310" y="2511088"/>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rot="18865226">
            <a:off x="6610378" y="25537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8865226">
            <a:off x="3291475" y="3710577"/>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9" name="Oval 68"/>
          <p:cNvSpPr/>
          <p:nvPr/>
        </p:nvSpPr>
        <p:spPr>
          <a:xfrm rot="18865226">
            <a:off x="3506991" y="370839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8865226">
            <a:off x="3722506" y="370621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865226">
            <a:off x="3938021" y="37040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8865226">
            <a:off x="4153536" y="37018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8865226">
            <a:off x="3278168" y="331782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8865226">
            <a:off x="3493683" y="3315643"/>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5" name="Oval 74"/>
          <p:cNvSpPr/>
          <p:nvPr/>
        </p:nvSpPr>
        <p:spPr>
          <a:xfrm rot="18865226">
            <a:off x="3709198" y="331346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8865226">
            <a:off x="3924713" y="331128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8865226">
            <a:off x="4140229" y="330910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8865226">
            <a:off x="3274203" y="292582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8865226">
            <a:off x="3489718" y="29236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8865226">
            <a:off x="3705233" y="292146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8865226">
            <a:off x="3920748" y="2919283"/>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2" name="Oval 81"/>
          <p:cNvSpPr/>
          <p:nvPr/>
        </p:nvSpPr>
        <p:spPr>
          <a:xfrm rot="18865226">
            <a:off x="4136263" y="291710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8865226">
            <a:off x="3068407" y="312915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8865226">
            <a:off x="4351778" y="31172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8865226">
            <a:off x="3830262" y="30935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8865226">
            <a:off x="4369052" y="3488521"/>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7" name="Oval 86"/>
          <p:cNvSpPr/>
          <p:nvPr/>
        </p:nvSpPr>
        <p:spPr>
          <a:xfrm rot="18865226">
            <a:off x="3642120" y="353115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8865226">
            <a:off x="4723170" y="2318889"/>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Oval 89"/>
          <p:cNvSpPr/>
          <p:nvPr/>
        </p:nvSpPr>
        <p:spPr>
          <a:xfrm rot="18865226">
            <a:off x="4938686" y="23167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8865226">
            <a:off x="5154201" y="23145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8865226">
            <a:off x="5369716" y="23123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8865226">
            <a:off x="5585231" y="23101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865226">
            <a:off x="4709863" y="19261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8865226">
            <a:off x="4925378" y="1923955"/>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6" name="Oval 95"/>
          <p:cNvSpPr/>
          <p:nvPr/>
        </p:nvSpPr>
        <p:spPr>
          <a:xfrm rot="18865226">
            <a:off x="5140893" y="1921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8865226">
            <a:off x="5356408" y="19195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8865226">
            <a:off x="5571924" y="19174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8865226">
            <a:off x="4705898" y="15341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8865226">
            <a:off x="4921413" y="15319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8865226">
            <a:off x="5136928" y="1529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8865226">
            <a:off x="5352443" y="1527595"/>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3" name="Oval 102"/>
          <p:cNvSpPr/>
          <p:nvPr/>
        </p:nvSpPr>
        <p:spPr>
          <a:xfrm rot="18865226">
            <a:off x="5567958" y="15254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8865226">
            <a:off x="4500102" y="17374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18865226">
            <a:off x="5783473" y="17255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8865226">
            <a:off x="5261957" y="17018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8865226">
            <a:off x="5800747" y="2096833"/>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8" name="Oval 107"/>
          <p:cNvSpPr/>
          <p:nvPr/>
        </p:nvSpPr>
        <p:spPr>
          <a:xfrm rot="18865226">
            <a:off x="5073815" y="21394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8865226">
            <a:off x="4821395" y="3676479"/>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1" name="Oval 110"/>
          <p:cNvSpPr/>
          <p:nvPr/>
        </p:nvSpPr>
        <p:spPr>
          <a:xfrm rot="18865226">
            <a:off x="5036911" y="36742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8865226">
            <a:off x="5252426" y="367211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8865226">
            <a:off x="5467941" y="366993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8865226">
            <a:off x="5683456" y="36677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8865226">
            <a:off x="4808088" y="32837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8865226">
            <a:off x="5023603" y="3281545"/>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7" name="Oval 116"/>
          <p:cNvSpPr/>
          <p:nvPr/>
        </p:nvSpPr>
        <p:spPr>
          <a:xfrm rot="18865226">
            <a:off x="5239118" y="32793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18865226">
            <a:off x="5454633" y="32771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18865226">
            <a:off x="5670149" y="327500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8865226">
            <a:off x="4804123" y="28917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18865226">
            <a:off x="5019638" y="288954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18865226">
            <a:off x="5235153" y="28873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18865226">
            <a:off x="5450668" y="2885185"/>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4" name="Oval 123"/>
          <p:cNvSpPr/>
          <p:nvPr/>
        </p:nvSpPr>
        <p:spPr>
          <a:xfrm rot="18865226">
            <a:off x="5666183" y="288300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18865226">
            <a:off x="4598327" y="309505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18865226">
            <a:off x="5881698" y="308317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8865226">
            <a:off x="5360182" y="30594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8865226">
            <a:off x="5898972" y="3454423"/>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Oval 128"/>
          <p:cNvSpPr/>
          <p:nvPr/>
        </p:nvSpPr>
        <p:spPr>
          <a:xfrm rot="18865226">
            <a:off x="5172040" y="34970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8865226">
            <a:off x="4745195" y="4764990"/>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3" name="Oval 152"/>
          <p:cNvSpPr/>
          <p:nvPr/>
        </p:nvSpPr>
        <p:spPr>
          <a:xfrm rot="18865226">
            <a:off x="4960711" y="47628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18865226">
            <a:off x="5176226" y="476063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18865226">
            <a:off x="5391741" y="47584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18865226">
            <a:off x="5607256" y="47562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18865226">
            <a:off x="4731888" y="43722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18865226">
            <a:off x="4947403" y="4370056"/>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9" name="Oval 158"/>
          <p:cNvSpPr/>
          <p:nvPr/>
        </p:nvSpPr>
        <p:spPr>
          <a:xfrm rot="18865226">
            <a:off x="5162918" y="436787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8865226">
            <a:off x="5378433" y="43656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18865226">
            <a:off x="5593949" y="43635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18865226">
            <a:off x="4727923" y="39802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8865226">
            <a:off x="4943438" y="39780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18865226">
            <a:off x="5158953" y="397587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8865226">
            <a:off x="5374468" y="3973696"/>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6" name="Oval 165"/>
          <p:cNvSpPr/>
          <p:nvPr/>
        </p:nvSpPr>
        <p:spPr>
          <a:xfrm rot="18865226">
            <a:off x="5589983" y="39715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8865226">
            <a:off x="4522127" y="41835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8865226">
            <a:off x="5805498" y="41716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8865226">
            <a:off x="5283982" y="41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18865226">
            <a:off x="5822772" y="4542934"/>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1" name="Oval 170"/>
          <p:cNvSpPr/>
          <p:nvPr/>
        </p:nvSpPr>
        <p:spPr>
          <a:xfrm rot="18865226">
            <a:off x="5095840" y="45855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18865226">
            <a:off x="6417880" y="3975498"/>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4" name="Oval 173"/>
          <p:cNvSpPr/>
          <p:nvPr/>
        </p:nvSpPr>
        <p:spPr>
          <a:xfrm rot="18865226">
            <a:off x="6633396" y="39733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18865226">
            <a:off x="6848911" y="397113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18865226">
            <a:off x="7064426" y="39689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8865226">
            <a:off x="7279941" y="39667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18865226">
            <a:off x="6404573" y="358274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18865226">
            <a:off x="6620088" y="3580564"/>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0" name="Oval 179"/>
          <p:cNvSpPr/>
          <p:nvPr/>
        </p:nvSpPr>
        <p:spPr>
          <a:xfrm rot="18865226">
            <a:off x="6835603" y="357838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18865226">
            <a:off x="7051118" y="357620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8865226">
            <a:off x="7266634" y="357402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18865226">
            <a:off x="6400608" y="319074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18865226">
            <a:off x="6616123" y="318856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18865226">
            <a:off x="6831638" y="318638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8865226">
            <a:off x="7047153" y="3184204"/>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7" name="Oval 186"/>
          <p:cNvSpPr/>
          <p:nvPr/>
        </p:nvSpPr>
        <p:spPr>
          <a:xfrm rot="18865226">
            <a:off x="7262668" y="318202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8865226">
            <a:off x="6194812" y="33940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8865226">
            <a:off x="7478183" y="33821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8865226">
            <a:off x="6956667" y="335850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18865226">
            <a:off x="7495457" y="3753442"/>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2" name="Oval 191"/>
          <p:cNvSpPr/>
          <p:nvPr/>
        </p:nvSpPr>
        <p:spPr>
          <a:xfrm rot="18865226">
            <a:off x="6768525" y="379608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18865226">
            <a:off x="3253717" y="4821088"/>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4" name="Oval 193"/>
          <p:cNvSpPr/>
          <p:nvPr/>
        </p:nvSpPr>
        <p:spPr>
          <a:xfrm rot="18865226">
            <a:off x="3469233" y="481890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8865226">
            <a:off x="3684748" y="481672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18865226">
            <a:off x="3900263" y="481454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18865226">
            <a:off x="4115778" y="481236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18865226">
            <a:off x="3240410" y="44283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18865226">
            <a:off x="3455925" y="4426154"/>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0" name="Oval 199"/>
          <p:cNvSpPr/>
          <p:nvPr/>
        </p:nvSpPr>
        <p:spPr>
          <a:xfrm rot="18865226">
            <a:off x="3671440" y="44239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8865226">
            <a:off x="3886955" y="44217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8865226">
            <a:off x="4102471" y="44196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18865226">
            <a:off x="3236445" y="40363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18865226">
            <a:off x="3451960" y="40341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18865226">
            <a:off x="3667475" y="40319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18865226">
            <a:off x="3882990" y="4029794"/>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7" name="Oval 206"/>
          <p:cNvSpPr/>
          <p:nvPr/>
        </p:nvSpPr>
        <p:spPr>
          <a:xfrm rot="18865226">
            <a:off x="4098505" y="40276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147118" y="4021482"/>
            <a:ext cx="1677113" cy="945875"/>
            <a:chOff x="1505936" y="3875214"/>
            <a:chExt cx="1677113" cy="945875"/>
          </a:xfrm>
        </p:grpSpPr>
        <p:sp>
          <p:nvSpPr>
            <p:cNvPr id="131" name="Oval 130"/>
            <p:cNvSpPr/>
            <p:nvPr/>
          </p:nvSpPr>
          <p:spPr>
            <a:xfrm rot="18865226">
              <a:off x="1729004" y="4668689"/>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2" name="Oval 131"/>
            <p:cNvSpPr/>
            <p:nvPr/>
          </p:nvSpPr>
          <p:spPr>
            <a:xfrm rot="18865226">
              <a:off x="1944520" y="46665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8865226">
              <a:off x="2160035" y="46643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18865226">
              <a:off x="2375550" y="46621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8865226">
              <a:off x="2591065" y="46599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8865226">
              <a:off x="1715697" y="42759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18865226">
              <a:off x="1931212" y="4273755"/>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8" name="Oval 137"/>
            <p:cNvSpPr/>
            <p:nvPr/>
          </p:nvSpPr>
          <p:spPr>
            <a:xfrm rot="18865226">
              <a:off x="2146727" y="4271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8865226">
              <a:off x="2362242" y="42693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18865226">
              <a:off x="2577758" y="42672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18865226">
              <a:off x="1711732" y="38839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8865226">
              <a:off x="1927247" y="38817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18865226">
              <a:off x="2142762" y="3879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18865226">
              <a:off x="2358277" y="3877395"/>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5" name="Oval 144"/>
            <p:cNvSpPr/>
            <p:nvPr/>
          </p:nvSpPr>
          <p:spPr>
            <a:xfrm rot="18865226">
              <a:off x="2573792" y="38752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18865226">
              <a:off x="1505936" y="40872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18865226">
              <a:off x="2789307" y="40753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18865226">
              <a:off x="2267791" y="40516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18865226">
              <a:off x="2806581" y="4446633"/>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0" name="Oval 149"/>
            <p:cNvSpPr/>
            <p:nvPr/>
          </p:nvSpPr>
          <p:spPr>
            <a:xfrm rot="18865226">
              <a:off x="2079649" y="44892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18865226">
              <a:off x="3030649" y="42396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 name="Oval 208"/>
          <p:cNvSpPr/>
          <p:nvPr/>
        </p:nvSpPr>
        <p:spPr>
          <a:xfrm rot="18865226">
            <a:off x="4314020" y="42277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8865226">
            <a:off x="3792504" y="42040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8865226">
            <a:off x="4331294" y="4599032"/>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2" name="Oval 211"/>
          <p:cNvSpPr/>
          <p:nvPr/>
        </p:nvSpPr>
        <p:spPr>
          <a:xfrm rot="18865226">
            <a:off x="3604362" y="46416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p:cNvGrpSpPr/>
          <p:nvPr/>
        </p:nvGrpSpPr>
        <p:grpSpPr>
          <a:xfrm>
            <a:off x="1358068" y="1621715"/>
            <a:ext cx="1677113" cy="945875"/>
            <a:chOff x="1505936" y="3875214"/>
            <a:chExt cx="1677113" cy="945875"/>
          </a:xfrm>
        </p:grpSpPr>
        <p:sp>
          <p:nvSpPr>
            <p:cNvPr id="234" name="Oval 233"/>
            <p:cNvSpPr/>
            <p:nvPr/>
          </p:nvSpPr>
          <p:spPr>
            <a:xfrm rot="18865226">
              <a:off x="1729004" y="4668689"/>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5" name="Oval 234"/>
            <p:cNvSpPr/>
            <p:nvPr/>
          </p:nvSpPr>
          <p:spPr>
            <a:xfrm rot="18865226">
              <a:off x="1944520" y="46665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18865226">
              <a:off x="2160035" y="46643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18865226">
              <a:off x="2375550" y="46621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18865226">
              <a:off x="2591065" y="46599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18865226">
              <a:off x="1715697" y="42759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8865226">
              <a:off x="1931212" y="4273755"/>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1" name="Oval 240"/>
            <p:cNvSpPr/>
            <p:nvPr/>
          </p:nvSpPr>
          <p:spPr>
            <a:xfrm rot="18865226">
              <a:off x="2146727" y="4271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18865226">
              <a:off x="2362242" y="42693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18865226">
              <a:off x="2577758" y="42672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rot="18865226">
              <a:off x="1711732" y="38839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8865226">
              <a:off x="1927247" y="38817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18865226">
              <a:off x="2142762" y="3879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8865226">
              <a:off x="2358277" y="3877395"/>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8" name="Oval 247"/>
            <p:cNvSpPr/>
            <p:nvPr/>
          </p:nvSpPr>
          <p:spPr>
            <a:xfrm rot="18865226">
              <a:off x="2573792" y="38752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18865226">
              <a:off x="1505936" y="40872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18865226">
              <a:off x="2789307" y="40753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18865226">
              <a:off x="2267791" y="40516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18865226">
              <a:off x="2806581" y="4446633"/>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3" name="Oval 252"/>
            <p:cNvSpPr/>
            <p:nvPr/>
          </p:nvSpPr>
          <p:spPr>
            <a:xfrm rot="18865226">
              <a:off x="2079649" y="44892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18865226">
              <a:off x="3030649" y="42396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54"/>
          <p:cNvGrpSpPr/>
          <p:nvPr/>
        </p:nvGrpSpPr>
        <p:grpSpPr>
          <a:xfrm>
            <a:off x="6271012" y="4209800"/>
            <a:ext cx="1677113" cy="945875"/>
            <a:chOff x="1505936" y="3875214"/>
            <a:chExt cx="1677113" cy="945875"/>
          </a:xfrm>
        </p:grpSpPr>
        <p:sp>
          <p:nvSpPr>
            <p:cNvPr id="256" name="Oval 255"/>
            <p:cNvSpPr/>
            <p:nvPr/>
          </p:nvSpPr>
          <p:spPr>
            <a:xfrm rot="18865226">
              <a:off x="1729004" y="4668689"/>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7" name="Oval 256"/>
            <p:cNvSpPr/>
            <p:nvPr/>
          </p:nvSpPr>
          <p:spPr>
            <a:xfrm rot="18865226">
              <a:off x="1944520" y="46665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18865226">
              <a:off x="2160035" y="46643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8865226">
              <a:off x="2375550" y="46621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8865226">
              <a:off x="2591065" y="46599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18865226">
              <a:off x="1715697" y="42759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18865226">
              <a:off x="1931212" y="4273755"/>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3" name="Oval 262"/>
            <p:cNvSpPr/>
            <p:nvPr/>
          </p:nvSpPr>
          <p:spPr>
            <a:xfrm rot="18865226">
              <a:off x="2146727" y="4271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18865226">
              <a:off x="2362242" y="42693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18865226">
              <a:off x="2577758" y="42672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18865226">
              <a:off x="1711732" y="38839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18865226">
              <a:off x="1927247" y="38817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18865226">
              <a:off x="2142762" y="3879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18865226">
              <a:off x="2358277" y="3877395"/>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0" name="Oval 269"/>
            <p:cNvSpPr/>
            <p:nvPr/>
          </p:nvSpPr>
          <p:spPr>
            <a:xfrm rot="18865226">
              <a:off x="2573792" y="38752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rot="18865226">
              <a:off x="1505936" y="40872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8865226">
              <a:off x="2789307" y="40753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18865226">
              <a:off x="2267791" y="40516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18865226">
              <a:off x="2806581" y="4446633"/>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5" name="Oval 274"/>
            <p:cNvSpPr/>
            <p:nvPr/>
          </p:nvSpPr>
          <p:spPr>
            <a:xfrm rot="18865226">
              <a:off x="2079649" y="44892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18865226">
              <a:off x="3030649" y="42396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050988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7620000" cy="1219200"/>
          </a:xfrm>
        </p:spPr>
        <p:txBody>
          <a:bodyPr>
            <a:normAutofit fontScale="90000"/>
          </a:bodyPr>
          <a:lstStyle/>
          <a:p>
            <a:r>
              <a:rPr lang="en-US" dirty="0" smtClean="0"/>
              <a:t>OR are classes becoming cliqued among Whites? Are intermarriage rates falling between occupational, educational, and class groups?</a:t>
            </a:r>
            <a:endParaRPr lang="en-US" dirty="0"/>
          </a:p>
        </p:txBody>
      </p:sp>
      <p:grpSp>
        <p:nvGrpSpPr>
          <p:cNvPr id="24" name="Group 23"/>
          <p:cNvGrpSpPr/>
          <p:nvPr/>
        </p:nvGrpSpPr>
        <p:grpSpPr>
          <a:xfrm>
            <a:off x="946684" y="471663"/>
            <a:ext cx="6912191" cy="4265017"/>
            <a:chOff x="855931" y="1110895"/>
            <a:chExt cx="6912191" cy="4265017"/>
          </a:xfrm>
        </p:grpSpPr>
        <p:grpSp>
          <p:nvGrpSpPr>
            <p:cNvPr id="196" name="Group 195"/>
            <p:cNvGrpSpPr/>
            <p:nvPr/>
          </p:nvGrpSpPr>
          <p:grpSpPr>
            <a:xfrm>
              <a:off x="1130373" y="2116308"/>
              <a:ext cx="1453045" cy="945875"/>
              <a:chOff x="1012990" y="2819400"/>
              <a:chExt cx="1453045" cy="945875"/>
            </a:xfrm>
          </p:grpSpPr>
          <p:sp>
            <p:nvSpPr>
              <p:cNvPr id="3" name="Oval 2"/>
              <p:cNvSpPr/>
              <p:nvPr/>
            </p:nvSpPr>
            <p:spPr>
              <a:xfrm rot="18865226">
                <a:off x="1236058" y="361287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18865226">
                <a:off x="1451574" y="361069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18865226">
                <a:off x="1667089" y="360851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8865226">
                <a:off x="1882604" y="360633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8865226">
                <a:off x="2098119" y="3604154"/>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8865226">
                <a:off x="1222751" y="3220121"/>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8865226">
                <a:off x="1438266" y="3217941"/>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865226">
                <a:off x="1653781" y="3215761"/>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865226">
                <a:off x="1869296" y="3213581"/>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865226">
                <a:off x="2084812" y="3211400"/>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865226">
                <a:off x="1218786" y="2828121"/>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8865226">
                <a:off x="1434301" y="2825941"/>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8865226">
                <a:off x="1649816" y="2823761"/>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8865226">
                <a:off x="1865331" y="2821581"/>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8865226">
                <a:off x="2080846" y="2819400"/>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8865226">
                <a:off x="1012990" y="303145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8865226">
                <a:off x="2296361" y="301957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8865226">
                <a:off x="1774845" y="299588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8865226">
                <a:off x="2313635" y="3390819"/>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8865226">
                <a:off x="1586703" y="343345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4075833" y="2167529"/>
              <a:ext cx="1453045" cy="945875"/>
              <a:chOff x="3581400" y="1658956"/>
              <a:chExt cx="1453045" cy="945875"/>
            </a:xfrm>
          </p:grpSpPr>
          <p:sp>
            <p:nvSpPr>
              <p:cNvPr id="26" name="Oval 25"/>
              <p:cNvSpPr/>
              <p:nvPr/>
            </p:nvSpPr>
            <p:spPr>
              <a:xfrm rot="18865226">
                <a:off x="3804468" y="24524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865226">
                <a:off x="4019984" y="24502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8865226">
                <a:off x="4235499" y="24480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8865226">
                <a:off x="4451014" y="24458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8865226">
                <a:off x="4666529" y="24437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8865226">
                <a:off x="3791161" y="20596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865226">
                <a:off x="4006676" y="205749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8865226">
                <a:off x="4222191" y="205531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8865226">
                <a:off x="4437706" y="20531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8865226">
                <a:off x="4653222" y="20509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8865226">
                <a:off x="3787196" y="16676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8865226">
                <a:off x="4002711" y="166549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8865226">
                <a:off x="4218226" y="166331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8865226">
                <a:off x="4433741" y="16611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8865226">
                <a:off x="4649256" y="16589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8865226">
                <a:off x="3581400" y="18710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8865226">
                <a:off x="4864771" y="18591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8865226">
                <a:off x="4343255" y="18354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8865226">
                <a:off x="4882045" y="22303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8865226">
                <a:off x="4155113" y="22730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855931" y="1110895"/>
              <a:ext cx="1713203" cy="945875"/>
              <a:chOff x="1242002" y="1623037"/>
              <a:chExt cx="1713203" cy="945875"/>
            </a:xfrm>
          </p:grpSpPr>
          <p:sp>
            <p:nvSpPr>
              <p:cNvPr id="21" name="Oval 20"/>
              <p:cNvSpPr/>
              <p:nvPr/>
            </p:nvSpPr>
            <p:spPr>
              <a:xfrm rot="18865226">
                <a:off x="1242002" y="2086874"/>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8865226">
                <a:off x="1725228" y="2416512"/>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8865226">
                <a:off x="1940744" y="2414332"/>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8865226">
                <a:off x="2156259" y="2412152"/>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8865226">
                <a:off x="2371774" y="2409972"/>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8865226">
                <a:off x="2587289" y="2407791"/>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8865226">
                <a:off x="1711921" y="2023758"/>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8865226">
                <a:off x="1927436" y="2021578"/>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8865226">
                <a:off x="2142951" y="2019398"/>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8865226">
                <a:off x="2358466" y="2017218"/>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8865226">
                <a:off x="2573982" y="201503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8865226">
                <a:off x="1707956" y="1631758"/>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8865226">
                <a:off x="1923471" y="1629578"/>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8865226">
                <a:off x="2138986" y="1627398"/>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8865226">
                <a:off x="2354501" y="1625218"/>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8865226">
                <a:off x="2570016" y="162303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8865226">
                <a:off x="1502160" y="1835092"/>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8865226">
                <a:off x="2785531" y="1823212"/>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8865226">
                <a:off x="2264015" y="1799522"/>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8865226">
                <a:off x="2802805" y="2194456"/>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8865226">
                <a:off x="2075873" y="2237094"/>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97"/>
            <p:cNvGrpSpPr/>
            <p:nvPr/>
          </p:nvGrpSpPr>
          <p:grpSpPr>
            <a:xfrm>
              <a:off x="2569134" y="2243729"/>
              <a:ext cx="1453045" cy="945875"/>
              <a:chOff x="2861731" y="2850958"/>
              <a:chExt cx="1453045" cy="945875"/>
            </a:xfrm>
          </p:grpSpPr>
          <p:sp>
            <p:nvSpPr>
              <p:cNvPr id="68" name="Oval 67"/>
              <p:cNvSpPr/>
              <p:nvPr/>
            </p:nvSpPr>
            <p:spPr>
              <a:xfrm rot="18865226">
                <a:off x="3084799" y="36444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8865226">
                <a:off x="3300315" y="36422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8865226">
                <a:off x="3515830" y="36400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865226">
                <a:off x="3731345" y="363789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8865226">
                <a:off x="3946860" y="36357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8865226">
                <a:off x="3071492" y="325167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8865226">
                <a:off x="3287007" y="32494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8865226">
                <a:off x="3502522" y="324731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8865226">
                <a:off x="3718037" y="324513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8865226">
                <a:off x="3933553" y="32429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8865226">
                <a:off x="3067527" y="285967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8865226">
                <a:off x="3283042" y="28574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8865226">
                <a:off x="3498557" y="285531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8865226">
                <a:off x="3714072" y="285313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8865226">
                <a:off x="3929587" y="28509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8865226">
                <a:off x="2861731" y="30630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8865226">
                <a:off x="4145102" y="30511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8865226">
                <a:off x="3623586" y="30274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8865226">
                <a:off x="4162376" y="34223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8865226">
                <a:off x="3435444" y="34650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Oval 88"/>
            <p:cNvSpPr/>
            <p:nvPr/>
          </p:nvSpPr>
          <p:spPr>
            <a:xfrm rot="18865226">
              <a:off x="5163025" y="36396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8865226">
              <a:off x="5378541" y="36375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8865226">
              <a:off x="5594056" y="36353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8865226">
              <a:off x="5809571" y="36331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8865226">
              <a:off x="6025086" y="36309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865226">
              <a:off x="5149718" y="32469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8865226">
              <a:off x="5365233" y="32447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8865226">
              <a:off x="5580748" y="32425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8865226">
              <a:off x="5796263" y="324040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8865226">
              <a:off x="6011779" y="323822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8865226">
              <a:off x="5145753" y="28549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8865226">
              <a:off x="5361268" y="28527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8865226">
              <a:off x="5576783" y="28505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8865226">
              <a:off x="5792298" y="284840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8865226">
              <a:off x="6007813" y="284622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8865226">
              <a:off x="4939957" y="30582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18865226">
              <a:off x="6223328" y="30463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8865226">
              <a:off x="5701812" y="30227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8865226">
              <a:off x="6240602" y="341763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8865226">
              <a:off x="5513670" y="34602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8865226">
              <a:off x="5597831" y="23040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8865226">
              <a:off x="5813347" y="23018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8865226">
              <a:off x="6028862" y="22996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8865226">
              <a:off x="6244377" y="229747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8865226">
              <a:off x="6459892" y="22952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8865226">
              <a:off x="5584524" y="191126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8865226">
              <a:off x="5800039" y="190908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18865226">
              <a:off x="6015554" y="190690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18865226">
              <a:off x="6231069" y="19047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18865226">
              <a:off x="6446585" y="19025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8865226">
              <a:off x="5580559" y="151926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18865226">
              <a:off x="5796074" y="151708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18865226">
              <a:off x="6011589" y="151490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18865226">
              <a:off x="6227104" y="15127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8865226">
              <a:off x="6442619" y="15105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18865226">
              <a:off x="5374763" y="17225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18865226">
              <a:off x="6658134" y="17107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8865226">
              <a:off x="6136618" y="16870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8865226">
              <a:off x="6675408" y="208196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18865226">
              <a:off x="5948476" y="21245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p:cNvGrpSpPr/>
            <p:nvPr/>
          </p:nvGrpSpPr>
          <p:grpSpPr>
            <a:xfrm>
              <a:off x="3797512" y="3449577"/>
              <a:ext cx="1453045" cy="945875"/>
              <a:chOff x="2054350" y="4038600"/>
              <a:chExt cx="1453045" cy="945875"/>
            </a:xfrm>
          </p:grpSpPr>
          <p:sp>
            <p:nvSpPr>
              <p:cNvPr id="131" name="Oval 130"/>
              <p:cNvSpPr/>
              <p:nvPr/>
            </p:nvSpPr>
            <p:spPr>
              <a:xfrm rot="18865226">
                <a:off x="2277418" y="48320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18865226">
                <a:off x="2492934" y="48298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8865226">
                <a:off x="2708449" y="48277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18865226">
                <a:off x="2923964" y="48255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8865226">
                <a:off x="3139479" y="48233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8865226">
                <a:off x="2264111" y="443932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18865226">
                <a:off x="2479626" y="44371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8865226">
                <a:off x="2695141" y="44349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8865226">
                <a:off x="2910656" y="44327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18865226">
                <a:off x="3126172" y="443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18865226">
                <a:off x="2260146" y="404732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8865226">
                <a:off x="2475661" y="40451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18865226">
                <a:off x="2691176" y="40429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18865226">
                <a:off x="2906691" y="40407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8865226">
                <a:off x="3122206"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18865226">
                <a:off x="2054350" y="42506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18865226">
                <a:off x="3337721" y="4238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18865226">
                <a:off x="2816205" y="42150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18865226">
                <a:off x="3354995" y="461001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18865226">
                <a:off x="2628063" y="465265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4730979" y="4430037"/>
              <a:ext cx="1453045" cy="945875"/>
              <a:chOff x="4216195" y="4042583"/>
              <a:chExt cx="1453045" cy="945875"/>
            </a:xfrm>
          </p:grpSpPr>
          <p:sp>
            <p:nvSpPr>
              <p:cNvPr id="152" name="Oval 151"/>
              <p:cNvSpPr/>
              <p:nvPr/>
            </p:nvSpPr>
            <p:spPr>
              <a:xfrm rot="18865226">
                <a:off x="4439263" y="4836058"/>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3" name="Oval 152"/>
              <p:cNvSpPr/>
              <p:nvPr/>
            </p:nvSpPr>
            <p:spPr>
              <a:xfrm rot="18865226">
                <a:off x="4654779" y="4833878"/>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4" name="Oval 153"/>
              <p:cNvSpPr/>
              <p:nvPr/>
            </p:nvSpPr>
            <p:spPr>
              <a:xfrm rot="18865226">
                <a:off x="4870294" y="4831698"/>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5" name="Oval 154"/>
              <p:cNvSpPr/>
              <p:nvPr/>
            </p:nvSpPr>
            <p:spPr>
              <a:xfrm rot="18865226">
                <a:off x="5085809" y="4829518"/>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6" name="Oval 155"/>
              <p:cNvSpPr/>
              <p:nvPr/>
            </p:nvSpPr>
            <p:spPr>
              <a:xfrm rot="18865226">
                <a:off x="5301324" y="4827337"/>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7" name="Oval 156"/>
              <p:cNvSpPr/>
              <p:nvPr/>
            </p:nvSpPr>
            <p:spPr>
              <a:xfrm rot="18865226">
                <a:off x="4425956" y="4443304"/>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8" name="Oval 157"/>
              <p:cNvSpPr/>
              <p:nvPr/>
            </p:nvSpPr>
            <p:spPr>
              <a:xfrm rot="18865226">
                <a:off x="4641471" y="4441124"/>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9" name="Oval 158"/>
              <p:cNvSpPr/>
              <p:nvPr/>
            </p:nvSpPr>
            <p:spPr>
              <a:xfrm rot="18865226">
                <a:off x="4856986" y="4438944"/>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0" name="Oval 159"/>
              <p:cNvSpPr/>
              <p:nvPr/>
            </p:nvSpPr>
            <p:spPr>
              <a:xfrm rot="18865226">
                <a:off x="5072501" y="4436764"/>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1" name="Oval 160"/>
              <p:cNvSpPr/>
              <p:nvPr/>
            </p:nvSpPr>
            <p:spPr>
              <a:xfrm rot="18865226">
                <a:off x="5288017" y="4434583"/>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2" name="Oval 161"/>
              <p:cNvSpPr/>
              <p:nvPr/>
            </p:nvSpPr>
            <p:spPr>
              <a:xfrm rot="18865226">
                <a:off x="4421991" y="4051304"/>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3" name="Oval 162"/>
              <p:cNvSpPr/>
              <p:nvPr/>
            </p:nvSpPr>
            <p:spPr>
              <a:xfrm rot="18865226">
                <a:off x="4637506" y="4049124"/>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4" name="Oval 163"/>
              <p:cNvSpPr/>
              <p:nvPr/>
            </p:nvSpPr>
            <p:spPr>
              <a:xfrm rot="18865226">
                <a:off x="4853021" y="4046944"/>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5" name="Oval 164"/>
              <p:cNvSpPr/>
              <p:nvPr/>
            </p:nvSpPr>
            <p:spPr>
              <a:xfrm rot="18865226">
                <a:off x="5068536" y="4044764"/>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6" name="Oval 165"/>
              <p:cNvSpPr/>
              <p:nvPr/>
            </p:nvSpPr>
            <p:spPr>
              <a:xfrm rot="18865226">
                <a:off x="5284051" y="4042583"/>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7" name="Oval 166"/>
              <p:cNvSpPr/>
              <p:nvPr/>
            </p:nvSpPr>
            <p:spPr>
              <a:xfrm rot="18865226">
                <a:off x="4216195" y="4254638"/>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8" name="Oval 167"/>
              <p:cNvSpPr/>
              <p:nvPr/>
            </p:nvSpPr>
            <p:spPr>
              <a:xfrm rot="18865226">
                <a:off x="5499566" y="4242758"/>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9" name="Oval 168"/>
              <p:cNvSpPr/>
              <p:nvPr/>
            </p:nvSpPr>
            <p:spPr>
              <a:xfrm rot="18865226">
                <a:off x="4978050" y="4219068"/>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0" name="Oval 169"/>
              <p:cNvSpPr/>
              <p:nvPr/>
            </p:nvSpPr>
            <p:spPr>
              <a:xfrm rot="18865226">
                <a:off x="5516840" y="461400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1" name="Oval 170"/>
              <p:cNvSpPr/>
              <p:nvPr/>
            </p:nvSpPr>
            <p:spPr>
              <a:xfrm rot="18865226">
                <a:off x="4789908" y="465664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195" name="Group 194"/>
            <p:cNvGrpSpPr/>
            <p:nvPr/>
          </p:nvGrpSpPr>
          <p:grpSpPr>
            <a:xfrm>
              <a:off x="6025085" y="4069781"/>
              <a:ext cx="1453045" cy="945875"/>
              <a:chOff x="6025085" y="4069781"/>
              <a:chExt cx="1453045" cy="945875"/>
            </a:xfrm>
          </p:grpSpPr>
          <p:sp>
            <p:nvSpPr>
              <p:cNvPr id="173" name="Oval 172"/>
              <p:cNvSpPr/>
              <p:nvPr/>
            </p:nvSpPr>
            <p:spPr>
              <a:xfrm rot="18865226">
                <a:off x="6248153" y="4863256"/>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4" name="Oval 173"/>
              <p:cNvSpPr/>
              <p:nvPr/>
            </p:nvSpPr>
            <p:spPr>
              <a:xfrm rot="18865226">
                <a:off x="6463669" y="4861076"/>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5" name="Oval 174"/>
              <p:cNvSpPr/>
              <p:nvPr/>
            </p:nvSpPr>
            <p:spPr>
              <a:xfrm rot="18865226">
                <a:off x="6679184" y="4858896"/>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6" name="Oval 175"/>
              <p:cNvSpPr/>
              <p:nvPr/>
            </p:nvSpPr>
            <p:spPr>
              <a:xfrm rot="18865226">
                <a:off x="6894699" y="4856716"/>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7" name="Oval 176"/>
              <p:cNvSpPr/>
              <p:nvPr/>
            </p:nvSpPr>
            <p:spPr>
              <a:xfrm rot="18865226">
                <a:off x="7110214" y="4854535"/>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8" name="Oval 177"/>
              <p:cNvSpPr/>
              <p:nvPr/>
            </p:nvSpPr>
            <p:spPr>
              <a:xfrm rot="18865226">
                <a:off x="6234846" y="447050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9" name="Oval 178"/>
              <p:cNvSpPr/>
              <p:nvPr/>
            </p:nvSpPr>
            <p:spPr>
              <a:xfrm rot="18865226">
                <a:off x="6450361" y="446832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0" name="Oval 179"/>
              <p:cNvSpPr/>
              <p:nvPr/>
            </p:nvSpPr>
            <p:spPr>
              <a:xfrm rot="18865226">
                <a:off x="6665876" y="446614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1" name="Oval 180"/>
              <p:cNvSpPr/>
              <p:nvPr/>
            </p:nvSpPr>
            <p:spPr>
              <a:xfrm rot="18865226">
                <a:off x="6881391" y="446396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2" name="Oval 181"/>
              <p:cNvSpPr/>
              <p:nvPr/>
            </p:nvSpPr>
            <p:spPr>
              <a:xfrm rot="18865226">
                <a:off x="7096907" y="446178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3" name="Oval 182"/>
              <p:cNvSpPr/>
              <p:nvPr/>
            </p:nvSpPr>
            <p:spPr>
              <a:xfrm rot="18865226">
                <a:off x="6230881" y="407850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4" name="Oval 183"/>
              <p:cNvSpPr/>
              <p:nvPr/>
            </p:nvSpPr>
            <p:spPr>
              <a:xfrm rot="18865226">
                <a:off x="6446396" y="407632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5" name="Oval 184"/>
              <p:cNvSpPr/>
              <p:nvPr/>
            </p:nvSpPr>
            <p:spPr>
              <a:xfrm rot="18865226">
                <a:off x="6661911" y="407414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6" name="Oval 185"/>
              <p:cNvSpPr/>
              <p:nvPr/>
            </p:nvSpPr>
            <p:spPr>
              <a:xfrm rot="18865226">
                <a:off x="6877426" y="407196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7" name="Oval 186"/>
              <p:cNvSpPr/>
              <p:nvPr/>
            </p:nvSpPr>
            <p:spPr>
              <a:xfrm rot="18865226">
                <a:off x="7092941" y="406978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8" name="Oval 187"/>
              <p:cNvSpPr/>
              <p:nvPr/>
            </p:nvSpPr>
            <p:spPr>
              <a:xfrm rot="18865226">
                <a:off x="6025085" y="4281836"/>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9" name="Oval 188"/>
              <p:cNvSpPr/>
              <p:nvPr/>
            </p:nvSpPr>
            <p:spPr>
              <a:xfrm rot="18865226">
                <a:off x="7308456" y="4269956"/>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0" name="Oval 189"/>
              <p:cNvSpPr/>
              <p:nvPr/>
            </p:nvSpPr>
            <p:spPr>
              <a:xfrm rot="18865226">
                <a:off x="6786940" y="4246266"/>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1" name="Oval 190"/>
              <p:cNvSpPr/>
              <p:nvPr/>
            </p:nvSpPr>
            <p:spPr>
              <a:xfrm rot="18865226">
                <a:off x="7325730" y="46412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2" name="Oval 191"/>
              <p:cNvSpPr/>
              <p:nvPr/>
            </p:nvSpPr>
            <p:spPr>
              <a:xfrm rot="18865226">
                <a:off x="6598798" y="4683838"/>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00" name="Group 199"/>
            <p:cNvGrpSpPr/>
            <p:nvPr/>
          </p:nvGrpSpPr>
          <p:grpSpPr>
            <a:xfrm>
              <a:off x="3550543" y="1255702"/>
              <a:ext cx="1453045" cy="945875"/>
              <a:chOff x="3581400" y="1658956"/>
              <a:chExt cx="1453045" cy="945875"/>
            </a:xfrm>
          </p:grpSpPr>
          <p:sp>
            <p:nvSpPr>
              <p:cNvPr id="201" name="Oval 200"/>
              <p:cNvSpPr/>
              <p:nvPr/>
            </p:nvSpPr>
            <p:spPr>
              <a:xfrm rot="18865226">
                <a:off x="3804468" y="24524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8865226">
                <a:off x="4019984" y="24502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18865226">
                <a:off x="4235499" y="24480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18865226">
                <a:off x="4451014" y="24458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18865226">
                <a:off x="4666529" y="24437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18865226">
                <a:off x="3791161" y="20596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18865226">
                <a:off x="4006676" y="205749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18865226">
                <a:off x="4222191" y="205531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18865226">
                <a:off x="4437706" y="20531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8865226">
                <a:off x="4653222" y="20509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8865226">
                <a:off x="3787196" y="16676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18865226">
                <a:off x="4002711" y="166549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18865226">
                <a:off x="4218226" y="166331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8865226">
                <a:off x="4433741" y="16611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8865226">
                <a:off x="4649256" y="16589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18865226">
                <a:off x="3581400" y="18710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8865226">
                <a:off x="4864771" y="18591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18865226">
                <a:off x="4343255" y="18354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18865226">
                <a:off x="4882045" y="22303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18865226">
                <a:off x="4155113" y="22730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Oval 221"/>
            <p:cNvSpPr/>
            <p:nvPr/>
          </p:nvSpPr>
          <p:spPr>
            <a:xfrm rot="18865226">
              <a:off x="6538145" y="36228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8865226">
              <a:off x="6753661" y="362069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8865226">
              <a:off x="6969176" y="361851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18865226">
              <a:off x="7184691" y="36163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8865226">
              <a:off x="7400206" y="36141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18865226">
              <a:off x="6524838" y="323012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18865226">
              <a:off x="6740353" y="32279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18865226">
              <a:off x="6955868" y="322576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18865226">
              <a:off x="7171383" y="322358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18865226">
              <a:off x="7386899" y="322140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18865226">
              <a:off x="6520873" y="283812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18865226">
              <a:off x="6736388" y="28359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8865226">
              <a:off x="6951903" y="283376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18865226">
              <a:off x="7167418" y="283158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18865226">
              <a:off x="7382933" y="282940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18865226">
              <a:off x="7598448" y="30295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18865226">
              <a:off x="7076932" y="30058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18865226">
              <a:off x="7615722" y="340082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8865226">
              <a:off x="6888790" y="344345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096156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5257800"/>
            <a:ext cx="7624014" cy="914400"/>
          </a:xfrm>
        </p:spPr>
        <p:txBody>
          <a:bodyPr>
            <a:normAutofit fontScale="90000"/>
          </a:bodyPr>
          <a:lstStyle/>
          <a:p>
            <a:r>
              <a:rPr lang="en-US" dirty="0" smtClean="0"/>
              <a:t>Is ideological polarization among Whites leading to cliquing and proto-</a:t>
            </a:r>
            <a:r>
              <a:rPr lang="en-US" dirty="0" err="1" smtClean="0"/>
              <a:t>ethnicization</a:t>
            </a:r>
            <a:r>
              <a:rPr lang="en-US" dirty="0" smtClean="0"/>
              <a:t>?</a:t>
            </a:r>
            <a:endParaRPr lang="en-US" dirty="0"/>
          </a:p>
        </p:txBody>
      </p:sp>
      <p:sp>
        <p:nvSpPr>
          <p:cNvPr id="4" name="Oval 3"/>
          <p:cNvSpPr/>
          <p:nvPr/>
        </p:nvSpPr>
        <p:spPr>
          <a:xfrm rot="18865226">
            <a:off x="1400713" y="3569043"/>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Oval 4"/>
          <p:cNvSpPr/>
          <p:nvPr/>
        </p:nvSpPr>
        <p:spPr>
          <a:xfrm rot="18865226">
            <a:off x="1616229" y="356686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8865226">
            <a:off x="1831744" y="356468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8865226">
            <a:off x="2047259" y="356250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8865226">
            <a:off x="2262774" y="35603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8865226">
            <a:off x="1387406" y="31762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865226">
            <a:off x="1602921" y="3174109"/>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Oval 10"/>
          <p:cNvSpPr/>
          <p:nvPr/>
        </p:nvSpPr>
        <p:spPr>
          <a:xfrm rot="18865226">
            <a:off x="1818436" y="31719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865226">
            <a:off x="2033951" y="31697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865226">
            <a:off x="2249467" y="31675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8865226">
            <a:off x="1383441" y="27842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8865226">
            <a:off x="1598956" y="27821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8865226">
            <a:off x="1814471" y="27799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8865226">
            <a:off x="2029986" y="2777749"/>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Oval 17"/>
          <p:cNvSpPr/>
          <p:nvPr/>
        </p:nvSpPr>
        <p:spPr>
          <a:xfrm rot="18865226">
            <a:off x="2245501" y="27755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8865226">
            <a:off x="1177645" y="298762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8865226">
            <a:off x="2461016" y="29757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8865226">
            <a:off x="1939500" y="29520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8865226">
            <a:off x="2478290" y="3346987"/>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p:cNvSpPr/>
          <p:nvPr/>
        </p:nvSpPr>
        <p:spPr>
          <a:xfrm rot="18865226">
            <a:off x="1751358" y="33896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8865226">
            <a:off x="2882232" y="26696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865226">
            <a:off x="3097748" y="26674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8865226">
            <a:off x="3313263" y="26652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8865226">
            <a:off x="3528778" y="26630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8865226">
            <a:off x="3744293" y="266089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8865226">
            <a:off x="2868925" y="227686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865226">
            <a:off x="3084440" y="227468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8865226">
            <a:off x="3299955" y="22725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8865226">
            <a:off x="3515470" y="227032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8865226">
            <a:off x="3730986" y="226813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8865226">
            <a:off x="2864960" y="188486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8865226">
            <a:off x="3080475" y="188268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8865226">
            <a:off x="3295990" y="18805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8865226">
            <a:off x="3511505" y="187832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8865226">
            <a:off x="3727020" y="187613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8865226">
            <a:off x="2659164" y="20881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8865226">
            <a:off x="3942535" y="20763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8865226">
            <a:off x="3421019" y="205262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8865226">
            <a:off x="3232877" y="24901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8865226">
            <a:off x="2872700" y="3666745"/>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9" name="Oval 68"/>
          <p:cNvSpPr/>
          <p:nvPr/>
        </p:nvSpPr>
        <p:spPr>
          <a:xfrm rot="18865226">
            <a:off x="3088216" y="36645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8865226">
            <a:off x="3303731" y="36623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865226">
            <a:off x="3519246" y="36602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8865226">
            <a:off x="3734761" y="365802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8865226">
            <a:off x="2859393" y="32739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8865226">
            <a:off x="3074908" y="327181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5" name="Oval 74"/>
          <p:cNvSpPr/>
          <p:nvPr/>
        </p:nvSpPr>
        <p:spPr>
          <a:xfrm rot="18865226">
            <a:off x="3290423" y="32696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8865226">
            <a:off x="3505938" y="32674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8865226">
            <a:off x="3721454" y="32652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8865226">
            <a:off x="2855428" y="28819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8865226">
            <a:off x="3070943" y="28798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8865226">
            <a:off x="3286458" y="28776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8865226">
            <a:off x="3501973" y="287545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2" name="Oval 81"/>
          <p:cNvSpPr/>
          <p:nvPr/>
        </p:nvSpPr>
        <p:spPr>
          <a:xfrm rot="18865226">
            <a:off x="3717488" y="28732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8865226">
            <a:off x="2649632" y="30853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8865226">
            <a:off x="3933003" y="307344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8865226">
            <a:off x="3411487" y="30497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8865226">
            <a:off x="3223345" y="348732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18865226">
            <a:off x="2834942" y="4777256"/>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4" name="Oval 193"/>
          <p:cNvSpPr/>
          <p:nvPr/>
        </p:nvSpPr>
        <p:spPr>
          <a:xfrm rot="18865226">
            <a:off x="3050458" y="477507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8865226">
            <a:off x="3265973" y="47728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18865226">
            <a:off x="3481488" y="47707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18865226">
            <a:off x="3697003" y="47685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18865226">
            <a:off x="2821635" y="438450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18865226">
            <a:off x="3037150" y="438232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0" name="Oval 199"/>
          <p:cNvSpPr/>
          <p:nvPr/>
        </p:nvSpPr>
        <p:spPr>
          <a:xfrm rot="18865226">
            <a:off x="3252665" y="438014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8865226">
            <a:off x="3468180" y="437796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8865226">
            <a:off x="3683696" y="43757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18865226">
            <a:off x="2817670" y="399250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18865226">
            <a:off x="3033185" y="39903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18865226">
            <a:off x="3248700" y="398814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18865226">
            <a:off x="3464215" y="398596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7" name="Oval 206"/>
          <p:cNvSpPr/>
          <p:nvPr/>
        </p:nvSpPr>
        <p:spPr>
          <a:xfrm rot="18865226">
            <a:off x="3679730" y="39837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728343" y="3977650"/>
            <a:ext cx="1677113" cy="945875"/>
            <a:chOff x="1505936" y="3875214"/>
            <a:chExt cx="1677113" cy="945875"/>
          </a:xfrm>
        </p:grpSpPr>
        <p:sp>
          <p:nvSpPr>
            <p:cNvPr id="131" name="Oval 130"/>
            <p:cNvSpPr/>
            <p:nvPr/>
          </p:nvSpPr>
          <p:spPr>
            <a:xfrm rot="18865226">
              <a:off x="1729004" y="4668689"/>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2" name="Oval 131"/>
            <p:cNvSpPr/>
            <p:nvPr/>
          </p:nvSpPr>
          <p:spPr>
            <a:xfrm rot="18865226">
              <a:off x="1944520" y="46665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8865226">
              <a:off x="2160035" y="46643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18865226">
              <a:off x="2375550" y="46621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8865226">
              <a:off x="2591065" y="46599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8865226">
              <a:off x="1715697" y="42759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18865226">
              <a:off x="1931212" y="4273755"/>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8" name="Oval 137"/>
            <p:cNvSpPr/>
            <p:nvPr/>
          </p:nvSpPr>
          <p:spPr>
            <a:xfrm rot="18865226">
              <a:off x="2146727" y="4271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8865226">
              <a:off x="2362242" y="42693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18865226">
              <a:off x="2577758" y="42672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18865226">
              <a:off x="1711732" y="38839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8865226">
              <a:off x="1927247" y="38817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18865226">
              <a:off x="2142762" y="3879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18865226">
              <a:off x="2358277" y="3877395"/>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5" name="Oval 144"/>
            <p:cNvSpPr/>
            <p:nvPr/>
          </p:nvSpPr>
          <p:spPr>
            <a:xfrm rot="18865226">
              <a:off x="2573792" y="38752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18865226">
              <a:off x="1505936" y="40872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18865226">
              <a:off x="2789307" y="40753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18865226">
              <a:off x="2267791" y="40516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18865226">
              <a:off x="2806581" y="4446633"/>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0" name="Oval 149"/>
            <p:cNvSpPr/>
            <p:nvPr/>
          </p:nvSpPr>
          <p:spPr>
            <a:xfrm rot="18865226">
              <a:off x="2079649" y="44892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18865226">
              <a:off x="3030649" y="42396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 name="Oval 208"/>
          <p:cNvSpPr/>
          <p:nvPr/>
        </p:nvSpPr>
        <p:spPr>
          <a:xfrm rot="18865226">
            <a:off x="3895245" y="41839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8865226">
            <a:off x="3373729" y="41602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8865226">
            <a:off x="3912519" y="4555200"/>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2" name="Oval 211"/>
          <p:cNvSpPr/>
          <p:nvPr/>
        </p:nvSpPr>
        <p:spPr>
          <a:xfrm rot="18865226">
            <a:off x="3185587" y="459783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p:cNvGrpSpPr/>
          <p:nvPr/>
        </p:nvGrpSpPr>
        <p:grpSpPr>
          <a:xfrm>
            <a:off x="939293" y="1577883"/>
            <a:ext cx="1677113" cy="945875"/>
            <a:chOff x="1505936" y="3875214"/>
            <a:chExt cx="1677113" cy="945875"/>
          </a:xfrm>
        </p:grpSpPr>
        <p:sp>
          <p:nvSpPr>
            <p:cNvPr id="234" name="Oval 233"/>
            <p:cNvSpPr/>
            <p:nvPr/>
          </p:nvSpPr>
          <p:spPr>
            <a:xfrm rot="18865226">
              <a:off x="1729004" y="4668689"/>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5" name="Oval 234"/>
            <p:cNvSpPr/>
            <p:nvPr/>
          </p:nvSpPr>
          <p:spPr>
            <a:xfrm rot="18865226">
              <a:off x="1944520" y="46665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18865226">
              <a:off x="2160035" y="46643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18865226">
              <a:off x="2375550" y="46621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18865226">
              <a:off x="2591065" y="46599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18865226">
              <a:off x="1715697" y="42759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8865226">
              <a:off x="1931212" y="4273755"/>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1" name="Oval 240"/>
            <p:cNvSpPr/>
            <p:nvPr/>
          </p:nvSpPr>
          <p:spPr>
            <a:xfrm rot="18865226">
              <a:off x="2146727" y="4271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18865226">
              <a:off x="2362242" y="42693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18865226">
              <a:off x="2577758" y="42672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rot="18865226">
              <a:off x="1711732" y="38839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8865226">
              <a:off x="1927247" y="38817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18865226">
              <a:off x="2142762" y="3879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8865226">
              <a:off x="2358277" y="3877395"/>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8" name="Oval 247"/>
            <p:cNvSpPr/>
            <p:nvPr/>
          </p:nvSpPr>
          <p:spPr>
            <a:xfrm rot="18865226">
              <a:off x="2573792" y="38752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18865226">
              <a:off x="1505936" y="40872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18865226">
              <a:off x="2789307" y="40753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18865226">
              <a:off x="2267791" y="40516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18865226">
              <a:off x="2806581" y="4446633"/>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3" name="Oval 252"/>
            <p:cNvSpPr/>
            <p:nvPr/>
          </p:nvSpPr>
          <p:spPr>
            <a:xfrm rot="18865226">
              <a:off x="2079649" y="44892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18865226">
              <a:off x="3030649" y="42396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Oval 43"/>
          <p:cNvSpPr/>
          <p:nvPr/>
        </p:nvSpPr>
        <p:spPr>
          <a:xfrm rot="18865226">
            <a:off x="5085182" y="232040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8865226">
            <a:off x="6966331" y="2562162"/>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8" name="Oval 47"/>
          <p:cNvSpPr/>
          <p:nvPr/>
        </p:nvSpPr>
        <p:spPr>
          <a:xfrm rot="18865226">
            <a:off x="7181847" y="255998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8865226">
            <a:off x="7397362" y="255780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8865226">
            <a:off x="7612877" y="25556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8865226">
            <a:off x="7828392" y="25534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8865226">
            <a:off x="6953024" y="216940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8865226">
            <a:off x="7168539" y="2167228"/>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Oval 53"/>
          <p:cNvSpPr/>
          <p:nvPr/>
        </p:nvSpPr>
        <p:spPr>
          <a:xfrm rot="18865226">
            <a:off x="7384054" y="216504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8865226">
            <a:off x="7599569" y="21628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8865226">
            <a:off x="7815085" y="21606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8865226">
            <a:off x="6949059" y="177740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8865226">
            <a:off x="7164574" y="177522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8865226">
            <a:off x="7380089" y="177304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8865226">
            <a:off x="7595604" y="1770868"/>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1" name="Oval 60"/>
          <p:cNvSpPr/>
          <p:nvPr/>
        </p:nvSpPr>
        <p:spPr>
          <a:xfrm rot="18865226">
            <a:off x="7811119" y="17686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8865226">
            <a:off x="6743263" y="198074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8865226">
            <a:off x="8026634" y="196886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8865226">
            <a:off x="7505118" y="19451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8865226">
            <a:off x="8043908" y="2340106"/>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rot="18865226">
            <a:off x="7316976" y="238274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8865226">
            <a:off x="5075650" y="3317539"/>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9" name="Oval 88"/>
          <p:cNvSpPr/>
          <p:nvPr/>
        </p:nvSpPr>
        <p:spPr>
          <a:xfrm rot="18865226">
            <a:off x="5429768" y="2147907"/>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Oval 89"/>
          <p:cNvSpPr/>
          <p:nvPr/>
        </p:nvSpPr>
        <p:spPr>
          <a:xfrm rot="18865226">
            <a:off x="5645284" y="214572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8865226">
            <a:off x="5860799" y="214354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8865226">
            <a:off x="6076314" y="214136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8865226">
            <a:off x="6291829" y="213918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865226">
            <a:off x="5416461" y="17551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8865226">
            <a:off x="5631976" y="1752973"/>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6" name="Oval 95"/>
          <p:cNvSpPr/>
          <p:nvPr/>
        </p:nvSpPr>
        <p:spPr>
          <a:xfrm rot="18865226">
            <a:off x="5847491" y="175079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8865226">
            <a:off x="6063006" y="17486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8865226">
            <a:off x="6278522" y="17464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8865226">
            <a:off x="5412496" y="13631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8865226">
            <a:off x="5628011" y="13609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8865226">
            <a:off x="5843526" y="135879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8865226">
            <a:off x="6059041" y="1356613"/>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3" name="Oval 102"/>
          <p:cNvSpPr/>
          <p:nvPr/>
        </p:nvSpPr>
        <p:spPr>
          <a:xfrm rot="18865226">
            <a:off x="6274556" y="13544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8865226">
            <a:off x="5206700" y="15664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18865226">
            <a:off x="6490071" y="155460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8865226">
            <a:off x="5968555" y="153091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8865226">
            <a:off x="6507345" y="1925851"/>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8" name="Oval 107"/>
          <p:cNvSpPr/>
          <p:nvPr/>
        </p:nvSpPr>
        <p:spPr>
          <a:xfrm rot="18865226">
            <a:off x="5780413" y="19684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8865226">
            <a:off x="5527993" y="3505497"/>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1" name="Oval 110"/>
          <p:cNvSpPr/>
          <p:nvPr/>
        </p:nvSpPr>
        <p:spPr>
          <a:xfrm rot="18865226">
            <a:off x="5743509" y="350331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8865226">
            <a:off x="5959024" y="35011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8865226">
            <a:off x="6174539" y="349895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8865226">
            <a:off x="6390054" y="349677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8865226">
            <a:off x="5514686" y="31127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8865226">
            <a:off x="5730201" y="3110563"/>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7" name="Oval 116"/>
          <p:cNvSpPr/>
          <p:nvPr/>
        </p:nvSpPr>
        <p:spPr>
          <a:xfrm rot="18865226">
            <a:off x="5945716" y="310838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18865226">
            <a:off x="6161231" y="310620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18865226">
            <a:off x="6376747" y="31040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8865226">
            <a:off x="5510721" y="27207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18865226">
            <a:off x="5726236" y="271856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18865226">
            <a:off x="5941751" y="271638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18865226">
            <a:off x="6157266" y="2714203"/>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4" name="Oval 123"/>
          <p:cNvSpPr/>
          <p:nvPr/>
        </p:nvSpPr>
        <p:spPr>
          <a:xfrm rot="18865226">
            <a:off x="6372781" y="27120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18865226">
            <a:off x="5304925" y="29240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18865226">
            <a:off x="6588296" y="291219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8865226">
            <a:off x="6066780" y="288850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8865226">
            <a:off x="6605570" y="3283441"/>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Oval 128"/>
          <p:cNvSpPr/>
          <p:nvPr/>
        </p:nvSpPr>
        <p:spPr>
          <a:xfrm rot="18865226">
            <a:off x="5878638" y="332607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8865226">
            <a:off x="5451793" y="4594008"/>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3" name="Oval 152"/>
          <p:cNvSpPr/>
          <p:nvPr/>
        </p:nvSpPr>
        <p:spPr>
          <a:xfrm rot="18865226">
            <a:off x="5667309" y="459182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18865226">
            <a:off x="5882824" y="458964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18865226">
            <a:off x="6098339" y="45874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18865226">
            <a:off x="6313854" y="45852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18865226">
            <a:off x="5438486" y="42012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18865226">
            <a:off x="5654001" y="4199074"/>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9" name="Oval 158"/>
          <p:cNvSpPr/>
          <p:nvPr/>
        </p:nvSpPr>
        <p:spPr>
          <a:xfrm rot="18865226">
            <a:off x="5869516" y="41968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8865226">
            <a:off x="6085031" y="41947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18865226">
            <a:off x="6300547" y="41925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18865226">
            <a:off x="5434521" y="38092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8865226">
            <a:off x="5650036" y="38070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18865226">
            <a:off x="5865551" y="38048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8865226">
            <a:off x="6081066" y="3802714"/>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6" name="Oval 165"/>
          <p:cNvSpPr/>
          <p:nvPr/>
        </p:nvSpPr>
        <p:spPr>
          <a:xfrm rot="18865226">
            <a:off x="6296581" y="38005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8865226">
            <a:off x="5228725" y="40125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8865226">
            <a:off x="6512096" y="400070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8865226">
            <a:off x="5990580" y="39770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18865226">
            <a:off x="6529370" y="4371952"/>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1" name="Oval 170"/>
          <p:cNvSpPr/>
          <p:nvPr/>
        </p:nvSpPr>
        <p:spPr>
          <a:xfrm rot="18865226">
            <a:off x="5802438" y="44145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18865226">
            <a:off x="7124478" y="3804516"/>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4" name="Oval 173"/>
          <p:cNvSpPr/>
          <p:nvPr/>
        </p:nvSpPr>
        <p:spPr>
          <a:xfrm rot="18865226">
            <a:off x="7339994" y="38023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18865226">
            <a:off x="7555509" y="38001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18865226">
            <a:off x="7771024" y="379797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8865226">
            <a:off x="7986539" y="37957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18865226">
            <a:off x="7111171" y="341176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18865226">
            <a:off x="7326686" y="340958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0" name="Oval 179"/>
          <p:cNvSpPr/>
          <p:nvPr/>
        </p:nvSpPr>
        <p:spPr>
          <a:xfrm rot="18865226">
            <a:off x="7542201" y="340740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18865226">
            <a:off x="7757716" y="34052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8865226">
            <a:off x="7973232" y="34030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18865226">
            <a:off x="7107206" y="301976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18865226">
            <a:off x="7322721" y="301758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18865226">
            <a:off x="7538236" y="301540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8865226">
            <a:off x="7753751" y="301322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7" name="Oval 186"/>
          <p:cNvSpPr/>
          <p:nvPr/>
        </p:nvSpPr>
        <p:spPr>
          <a:xfrm rot="18865226">
            <a:off x="7969266" y="30110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8865226">
            <a:off x="6901410" y="32230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8865226">
            <a:off x="8184781" y="32112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8865226">
            <a:off x="7663265" y="31875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18865226">
            <a:off x="8202055" y="3582460"/>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2" name="Oval 191"/>
          <p:cNvSpPr/>
          <p:nvPr/>
        </p:nvSpPr>
        <p:spPr>
          <a:xfrm rot="18865226">
            <a:off x="7475123" y="36250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254"/>
          <p:cNvGrpSpPr/>
          <p:nvPr/>
        </p:nvGrpSpPr>
        <p:grpSpPr>
          <a:xfrm>
            <a:off x="3729815" y="2886703"/>
            <a:ext cx="1677113" cy="945875"/>
            <a:chOff x="1505936" y="3875214"/>
            <a:chExt cx="1677113" cy="945875"/>
          </a:xfrm>
        </p:grpSpPr>
        <p:sp>
          <p:nvSpPr>
            <p:cNvPr id="256" name="Oval 255"/>
            <p:cNvSpPr/>
            <p:nvPr/>
          </p:nvSpPr>
          <p:spPr>
            <a:xfrm rot="18865226">
              <a:off x="1729004" y="4668689"/>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7" name="Oval 256"/>
            <p:cNvSpPr/>
            <p:nvPr/>
          </p:nvSpPr>
          <p:spPr>
            <a:xfrm rot="18865226">
              <a:off x="1944520" y="46665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18865226">
              <a:off x="2160035" y="46643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8865226">
              <a:off x="2375550" y="46621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8865226">
              <a:off x="2591065" y="46599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18865226">
              <a:off x="1715697" y="42759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18865226">
              <a:off x="1931212" y="4273755"/>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3" name="Oval 262"/>
            <p:cNvSpPr/>
            <p:nvPr/>
          </p:nvSpPr>
          <p:spPr>
            <a:xfrm rot="18865226">
              <a:off x="2929603" y="46435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18865226">
              <a:off x="2362242" y="42693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18865226">
              <a:off x="2577758" y="42672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18865226">
              <a:off x="1711732" y="38839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18865226">
              <a:off x="1927247" y="38817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18865226">
              <a:off x="2142762" y="3879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18865226">
              <a:off x="2358277" y="3877395"/>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0" name="Oval 269"/>
            <p:cNvSpPr/>
            <p:nvPr/>
          </p:nvSpPr>
          <p:spPr>
            <a:xfrm rot="18865226">
              <a:off x="2573792" y="38752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rot="18865226">
              <a:off x="1505936" y="40872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8865226">
              <a:off x="2789307" y="40753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18865226">
              <a:off x="2267791" y="40516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18865226">
              <a:off x="2806581" y="4446633"/>
              <a:ext cx="152400" cy="152400"/>
            </a:xfrm>
            <a:prstGeom prst="ellipse">
              <a:avLst/>
            </a:prstGeom>
            <a:solidFill>
              <a:schemeClr val="accent1">
                <a:lumMod val="20000"/>
                <a:lumOff val="80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5" name="Oval 274"/>
            <p:cNvSpPr/>
            <p:nvPr/>
          </p:nvSpPr>
          <p:spPr>
            <a:xfrm rot="18865226">
              <a:off x="2079649" y="44892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18865226">
              <a:off x="3030649" y="42396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653631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419600"/>
            <a:ext cx="8001000" cy="1752600"/>
          </a:xfrm>
        </p:spPr>
        <p:txBody>
          <a:bodyPr>
            <a:noAutofit/>
          </a:bodyPr>
          <a:lstStyle/>
          <a:p>
            <a:r>
              <a:rPr lang="en-US" sz="1400" dirty="0" smtClean="0">
                <a:latin typeface="Aharoni" pitchFamily="2" charset="-79"/>
                <a:cs typeface="Aharoni" pitchFamily="2" charset="-79"/>
              </a:rPr>
              <a:t>Graphic produced </a:t>
            </a:r>
            <a:r>
              <a:rPr lang="en-US" sz="1400" dirty="0">
                <a:latin typeface="Aharoni" pitchFamily="2" charset="-79"/>
                <a:cs typeface="Aharoni" pitchFamily="2" charset="-79"/>
              </a:rPr>
              <a:t>by truthy.indiana.edu. </a:t>
            </a:r>
            <a:br>
              <a:rPr lang="en-US" sz="1400" dirty="0">
                <a:latin typeface="Aharoni" pitchFamily="2" charset="-79"/>
                <a:cs typeface="Aharoni" pitchFamily="2" charset="-79"/>
              </a:rPr>
            </a:br>
            <a:r>
              <a:rPr lang="en-US" sz="1400" dirty="0">
                <a:latin typeface="Aharoni" pitchFamily="2" charset="-79"/>
                <a:cs typeface="Aharoni" pitchFamily="2" charset="-79"/>
              </a:rPr>
              <a:t>The #GOP </a:t>
            </a:r>
            <a:r>
              <a:rPr lang="en-US" sz="1400" dirty="0" err="1">
                <a:latin typeface="Aharoni" pitchFamily="2" charset="-79"/>
                <a:cs typeface="Aharoni" pitchFamily="2" charset="-79"/>
              </a:rPr>
              <a:t>hashtag</a:t>
            </a:r>
            <a:r>
              <a:rPr lang="en-US" sz="1400" dirty="0">
                <a:latin typeface="Aharoni" pitchFamily="2" charset="-79"/>
                <a:cs typeface="Aharoni" pitchFamily="2" charset="-79"/>
              </a:rPr>
              <a:t> is widely used and an example of a popular, grassroots meme. In the diffusion network we can often observe two clearly separated clusters. These correspond to conservative and liberal communities, using the tag in different ways. People tend to </a:t>
            </a:r>
            <a:r>
              <a:rPr lang="en-US" sz="1400" dirty="0" err="1">
                <a:latin typeface="Aharoni" pitchFamily="2" charset="-79"/>
                <a:cs typeface="Aharoni" pitchFamily="2" charset="-79"/>
              </a:rPr>
              <a:t>retweet</a:t>
            </a:r>
            <a:r>
              <a:rPr lang="en-US" sz="1400" dirty="0">
                <a:latin typeface="Aharoni" pitchFamily="2" charset="-79"/>
                <a:cs typeface="Aharoni" pitchFamily="2" charset="-79"/>
              </a:rPr>
              <a:t> others in the same community and not in the other community, so we see the clusters in blue. We also see orange edges connecting the two communities. These occur when users mention people in the other community, typically to disagree or </a:t>
            </a:r>
            <a:r>
              <a:rPr lang="en-US" sz="1400" dirty="0" smtClean="0">
                <a:latin typeface="Aharoni" pitchFamily="2" charset="-79"/>
                <a:cs typeface="Aharoni" pitchFamily="2" charset="-79"/>
              </a:rPr>
              <a:t>criticize. </a:t>
            </a:r>
            <a:endParaRPr lang="en-US" sz="1400" dirty="0">
              <a:latin typeface="Aharoni" pitchFamily="2" charset="-79"/>
              <a:cs typeface="Aharoni" pitchFamily="2" charset="-79"/>
            </a:endParaRPr>
          </a:p>
        </p:txBody>
      </p:sp>
      <p:pic>
        <p:nvPicPr>
          <p:cNvPr id="4098" name="Picture 2" descr="Twitter netwo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399" y="762000"/>
            <a:ext cx="6240921"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4635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620000" cy="762000"/>
          </a:xfrm>
        </p:spPr>
        <p:txBody>
          <a:bodyPr>
            <a:normAutofit/>
          </a:bodyPr>
          <a:lstStyle/>
          <a:p>
            <a:r>
              <a:rPr lang="en-US" sz="1400" dirty="0" err="1">
                <a:latin typeface="Aharoni" pitchFamily="2" charset="-79"/>
                <a:cs typeface="Aharoni" pitchFamily="2" charset="-79"/>
              </a:rPr>
              <a:t>Lada</a:t>
            </a:r>
            <a:r>
              <a:rPr lang="en-US" sz="1400" dirty="0">
                <a:latin typeface="Aharoni" pitchFamily="2" charset="-79"/>
                <a:cs typeface="Aharoni" pitchFamily="2" charset="-79"/>
              </a:rPr>
              <a:t> </a:t>
            </a:r>
            <a:r>
              <a:rPr lang="en-US" sz="1400" dirty="0" err="1">
                <a:latin typeface="Aharoni" pitchFamily="2" charset="-79"/>
                <a:cs typeface="Aharoni" pitchFamily="2" charset="-79"/>
              </a:rPr>
              <a:t>Adamic</a:t>
            </a:r>
            <a:r>
              <a:rPr lang="en-US" sz="1400" dirty="0">
                <a:latin typeface="Aharoni" pitchFamily="2" charset="-79"/>
                <a:cs typeface="Aharoni" pitchFamily="2" charset="-79"/>
              </a:rPr>
              <a:t>, HP Labs, Palo Alto, CA and Natalie </a:t>
            </a:r>
            <a:r>
              <a:rPr lang="en-US" sz="1400" dirty="0" smtClean="0">
                <a:latin typeface="Aharoni" pitchFamily="2" charset="-79"/>
                <a:cs typeface="Aharoni" pitchFamily="2" charset="-79"/>
              </a:rPr>
              <a:t>Glance.  “</a:t>
            </a:r>
            <a:r>
              <a:rPr lang="en-US" sz="1400" dirty="0">
                <a:latin typeface="Aharoni" pitchFamily="2" charset="-79"/>
                <a:cs typeface="Aharoni" pitchFamily="2" charset="-79"/>
              </a:rPr>
              <a:t>The Political Blogosphere and the 2004 U.S. Election: Divided They Blog”, March 4, 2005 </a:t>
            </a:r>
            <a:r>
              <a:rPr lang="en-US" sz="1400" dirty="0" smtClean="0">
                <a:latin typeface="Aharoni" pitchFamily="2" charset="-79"/>
                <a:cs typeface="Aharoni" pitchFamily="2" charset="-79"/>
              </a:rPr>
              <a:t>. (This image is all over the Internet, but it was surprisingly difficult to find the original and reference)</a:t>
            </a:r>
            <a:endParaRPr lang="en-US" sz="1400" dirty="0">
              <a:latin typeface="Aharoni" pitchFamily="2" charset="-79"/>
              <a:cs typeface="Aharoni" pitchFamily="2" charset="-79"/>
            </a:endParaRPr>
          </a:p>
        </p:txBody>
      </p:sp>
      <p:pic>
        <p:nvPicPr>
          <p:cNvPr id="5122" name="Picture 2" descr="http://www.willisms.com/archives/figure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457200"/>
            <a:ext cx="6248400" cy="491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13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Linking repression and crime control</a:t>
            </a:r>
            <a:endParaRPr lang="en-US" dirty="0"/>
          </a:p>
        </p:txBody>
      </p:sp>
      <p:cxnSp>
        <p:nvCxnSpPr>
          <p:cNvPr id="17" name="Straight Arrow Connector 16"/>
          <p:cNvCxnSpPr>
            <a:stCxn id="7" idx="4"/>
            <a:endCxn id="6" idx="7"/>
          </p:cNvCxnSpPr>
          <p:nvPr/>
        </p:nvCxnSpPr>
        <p:spPr>
          <a:xfrm>
            <a:off x="4439910" y="2366615"/>
            <a:ext cx="810675" cy="947091"/>
          </a:xfrm>
          <a:prstGeom prst="straightConnector1">
            <a:avLst/>
          </a:prstGeom>
          <a:ln w="41275">
            <a:solidFill>
              <a:schemeClr val="accent1"/>
            </a:solidFill>
            <a:headEnd type="stealth"/>
            <a:tailEnd type="stealth"/>
          </a:ln>
        </p:spPr>
        <p:style>
          <a:lnRef idx="1">
            <a:schemeClr val="accent1"/>
          </a:lnRef>
          <a:fillRef idx="0">
            <a:schemeClr val="accent1"/>
          </a:fillRef>
          <a:effectRef idx="0">
            <a:schemeClr val="accent1"/>
          </a:effectRef>
          <a:fontRef idx="minor">
            <a:schemeClr val="tx1"/>
          </a:fontRef>
        </p:style>
      </p:cxnSp>
      <p:grpSp>
        <p:nvGrpSpPr>
          <p:cNvPr id="8" name="Group 9"/>
          <p:cNvGrpSpPr>
            <a:grpSpLocks noChangeAspect="1"/>
          </p:cNvGrpSpPr>
          <p:nvPr/>
        </p:nvGrpSpPr>
        <p:grpSpPr>
          <a:xfrm>
            <a:off x="1141529" y="678698"/>
            <a:ext cx="6400800" cy="3829050"/>
            <a:chOff x="228600" y="533400"/>
            <a:chExt cx="8534400" cy="5105400"/>
          </a:xfrm>
        </p:grpSpPr>
        <p:sp>
          <p:nvSpPr>
            <p:cNvPr id="3" name="Oval 3"/>
            <p:cNvSpPr>
              <a:spLocks noChangeAspect="1" noChangeArrowheads="1"/>
            </p:cNvSpPr>
            <p:nvPr/>
          </p:nvSpPr>
          <p:spPr bwMode="auto">
            <a:xfrm>
              <a:off x="228600" y="533400"/>
              <a:ext cx="8534400" cy="5105400"/>
            </a:xfrm>
            <a:prstGeom prst="ellipse">
              <a:avLst/>
            </a:prstGeom>
            <a:solidFill>
              <a:schemeClr val="accent2">
                <a:lumMod val="40000"/>
                <a:lumOff val="60000"/>
              </a:schemeClr>
            </a:solidFill>
            <a:ln w="53975">
              <a:solidFill>
                <a:schemeClr val="accent2"/>
              </a:solidFill>
              <a:round/>
              <a:headEnd/>
              <a:tailEnd/>
            </a:ln>
            <a:effectLst/>
          </p:spPr>
          <p:txBody>
            <a:bodyPr wrap="none" anchor="ctr"/>
            <a:lstStyle/>
            <a:p>
              <a:pPr algn="ctr"/>
              <a:endParaRPr lang="en-US"/>
            </a:p>
          </p:txBody>
        </p:sp>
        <p:sp>
          <p:nvSpPr>
            <p:cNvPr id="4" name="Oval 3"/>
            <p:cNvSpPr>
              <a:spLocks noChangeArrowheads="1"/>
            </p:cNvSpPr>
            <p:nvPr/>
          </p:nvSpPr>
          <p:spPr bwMode="auto">
            <a:xfrm>
              <a:off x="1143000" y="2971800"/>
              <a:ext cx="2286000" cy="1752600"/>
            </a:xfrm>
            <a:prstGeom prst="ellipse">
              <a:avLst/>
            </a:prstGeom>
            <a:solidFill>
              <a:schemeClr val="accent1">
                <a:alpha val="99000"/>
              </a:schemeClr>
            </a:solidFill>
            <a:ln w="9525">
              <a:noFill/>
              <a:round/>
              <a:headEnd/>
              <a:tailEnd/>
            </a:ln>
            <a:effectLst/>
          </p:spPr>
          <p:txBody>
            <a:bodyPr wrap="none" anchor="ctr"/>
            <a:lstStyle/>
            <a:p>
              <a:pPr algn="ctr"/>
              <a:r>
                <a:rPr lang="en-US" sz="2400" b="1" dirty="0">
                  <a:latin typeface="Arial" charset="0"/>
                </a:rPr>
                <a:t>Protest </a:t>
              </a:r>
            </a:p>
            <a:p>
              <a:pPr algn="ctr"/>
              <a:r>
                <a:rPr lang="en-US" sz="2400" b="1" dirty="0">
                  <a:latin typeface="Arial" charset="0"/>
                </a:rPr>
                <a:t>&amp; </a:t>
              </a:r>
              <a:r>
                <a:rPr lang="en-US" sz="2400" b="1" dirty="0" smtClean="0">
                  <a:latin typeface="Arial" charset="0"/>
                </a:rPr>
                <a:t>SMs</a:t>
              </a:r>
              <a:endParaRPr lang="en-US" sz="2400" b="1" dirty="0">
                <a:latin typeface="Arial" charset="0"/>
              </a:endParaRPr>
            </a:p>
          </p:txBody>
        </p:sp>
        <p:sp>
          <p:nvSpPr>
            <p:cNvPr id="5" name="Rectangle 4"/>
            <p:cNvSpPr/>
            <p:nvPr/>
          </p:nvSpPr>
          <p:spPr>
            <a:xfrm>
              <a:off x="788823" y="1909608"/>
              <a:ext cx="2362200" cy="943848"/>
            </a:xfrm>
            <a:prstGeom prst="rect">
              <a:avLst/>
            </a:prstGeom>
            <a:solidFill>
              <a:schemeClr val="accent2">
                <a:lumMod val="40000"/>
                <a:lumOff val="60000"/>
              </a:schemeClr>
            </a:solidFill>
            <a:ln w="38100">
              <a:noFill/>
            </a:ln>
          </p:spPr>
          <p:txBody>
            <a:bodyPr wrap="square">
              <a:spAutoFit/>
            </a:bodyPr>
            <a:lstStyle/>
            <a:p>
              <a:pPr algn="ctr"/>
              <a:r>
                <a:rPr lang="en-US" sz="2000" dirty="0" smtClean="0">
                  <a:latin typeface="Arial Black" pitchFamily="34" charset="0"/>
                </a:rPr>
                <a:t>Inter-Group</a:t>
              </a:r>
            </a:p>
            <a:p>
              <a:pPr algn="ctr"/>
              <a:r>
                <a:rPr lang="en-US" sz="2000" dirty="0" smtClean="0">
                  <a:latin typeface="Arial Black" pitchFamily="34" charset="0"/>
                </a:rPr>
                <a:t>Conflict</a:t>
              </a:r>
              <a:endParaRPr lang="en-US" sz="2000" dirty="0">
                <a:latin typeface="Arial Black" pitchFamily="34" charset="0"/>
              </a:endParaRPr>
            </a:p>
          </p:txBody>
        </p:sp>
        <p:sp>
          <p:nvSpPr>
            <p:cNvPr id="6" name="Oval 5"/>
            <p:cNvSpPr>
              <a:spLocks noChangeArrowheads="1"/>
            </p:cNvSpPr>
            <p:nvPr/>
          </p:nvSpPr>
          <p:spPr bwMode="auto">
            <a:xfrm>
              <a:off x="3886200" y="3812400"/>
              <a:ext cx="2133600" cy="1600200"/>
            </a:xfrm>
            <a:prstGeom prst="ellipse">
              <a:avLst/>
            </a:prstGeom>
            <a:solidFill>
              <a:schemeClr val="accent3"/>
            </a:solidFill>
            <a:ln w="9525">
              <a:noFill/>
              <a:round/>
              <a:headEnd/>
              <a:tailEnd/>
            </a:ln>
            <a:effectLst/>
          </p:spPr>
          <p:txBody>
            <a:bodyPr wrap="none" anchor="ctr"/>
            <a:lstStyle/>
            <a:p>
              <a:pPr algn="ctr"/>
              <a:r>
                <a:rPr lang="en-US" sz="2400" b="1" dirty="0" smtClean="0">
                  <a:latin typeface="Arial" charset="0"/>
                </a:rPr>
                <a:t>Crime</a:t>
              </a:r>
              <a:endParaRPr lang="en-US" sz="2400" b="1" dirty="0">
                <a:latin typeface="Arial" charset="0"/>
              </a:endParaRPr>
            </a:p>
          </p:txBody>
        </p:sp>
        <p:sp>
          <p:nvSpPr>
            <p:cNvPr id="7" name="Oval 6"/>
            <p:cNvSpPr>
              <a:spLocks noChangeArrowheads="1"/>
            </p:cNvSpPr>
            <p:nvPr/>
          </p:nvSpPr>
          <p:spPr bwMode="auto">
            <a:xfrm>
              <a:off x="3445341" y="1183756"/>
              <a:ext cx="2362200" cy="1600200"/>
            </a:xfrm>
            <a:prstGeom prst="ellipse">
              <a:avLst/>
            </a:prstGeom>
            <a:solidFill>
              <a:schemeClr val="accent4">
                <a:alpha val="88000"/>
              </a:schemeClr>
            </a:solidFill>
            <a:ln w="9525">
              <a:noFill/>
              <a:round/>
              <a:headEnd/>
              <a:tailEnd/>
            </a:ln>
            <a:effectLst/>
          </p:spPr>
          <p:txBody>
            <a:bodyPr wrap="none" anchor="ctr"/>
            <a:lstStyle/>
            <a:p>
              <a:pPr algn="ctr"/>
              <a:r>
                <a:rPr lang="en-US" sz="2400" b="1" dirty="0" smtClean="0">
                  <a:latin typeface="Arial" charset="0"/>
                </a:rPr>
                <a:t>Repression</a:t>
              </a:r>
              <a:endParaRPr lang="en-US" sz="2400" b="1" dirty="0">
                <a:latin typeface="Arial" charset="0"/>
              </a:endParaRPr>
            </a:p>
          </p:txBody>
        </p:sp>
        <p:cxnSp>
          <p:nvCxnSpPr>
            <p:cNvPr id="9" name="Straight Arrow Connector 8"/>
            <p:cNvCxnSpPr>
              <a:stCxn id="7" idx="3"/>
              <a:endCxn id="4" idx="7"/>
            </p:cNvCxnSpPr>
            <p:nvPr/>
          </p:nvCxnSpPr>
          <p:spPr>
            <a:xfrm flipH="1">
              <a:off x="3094223" y="2549612"/>
              <a:ext cx="697055" cy="678851"/>
            </a:xfrm>
            <a:prstGeom prst="straightConnector1">
              <a:avLst/>
            </a:prstGeom>
            <a:ln w="41275">
              <a:solidFill>
                <a:schemeClr val="accent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5"/>
              <a:endCxn id="6" idx="2"/>
            </p:cNvCxnSpPr>
            <p:nvPr/>
          </p:nvCxnSpPr>
          <p:spPr>
            <a:xfrm>
              <a:off x="3094223" y="4467737"/>
              <a:ext cx="791977" cy="144763"/>
            </a:xfrm>
            <a:prstGeom prst="straightConnector1">
              <a:avLst/>
            </a:prstGeom>
            <a:ln w="41275">
              <a:solidFill>
                <a:schemeClr val="accent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1" name="Oval 10"/>
            <p:cNvSpPr>
              <a:spLocks noChangeArrowheads="1"/>
            </p:cNvSpPr>
            <p:nvPr/>
          </p:nvSpPr>
          <p:spPr bwMode="auto">
            <a:xfrm>
              <a:off x="6019800" y="2286000"/>
              <a:ext cx="2209800" cy="1600200"/>
            </a:xfrm>
            <a:prstGeom prst="ellipse">
              <a:avLst/>
            </a:prstGeom>
            <a:solidFill>
              <a:schemeClr val="accent4"/>
            </a:solidFill>
            <a:ln w="9525">
              <a:noFill/>
              <a:round/>
              <a:headEnd/>
              <a:tailEnd/>
            </a:ln>
            <a:effectLst/>
          </p:spPr>
          <p:txBody>
            <a:bodyPr wrap="none" anchor="ctr"/>
            <a:lstStyle/>
            <a:p>
              <a:pPr algn="ctr"/>
              <a:r>
                <a:rPr lang="en-US" sz="2400" b="1" dirty="0" smtClean="0">
                  <a:latin typeface="Arial" charset="0"/>
                </a:rPr>
                <a:t>Crime </a:t>
              </a:r>
            </a:p>
            <a:p>
              <a:pPr algn="ctr"/>
              <a:r>
                <a:rPr lang="en-US" sz="2400" b="1" dirty="0" smtClean="0">
                  <a:latin typeface="Arial" charset="0"/>
                </a:rPr>
                <a:t>Control</a:t>
              </a:r>
              <a:endParaRPr lang="en-US" sz="2400" b="1" dirty="0">
                <a:latin typeface="Arial" charset="0"/>
              </a:endParaRPr>
            </a:p>
          </p:txBody>
        </p:sp>
        <p:cxnSp>
          <p:nvCxnSpPr>
            <p:cNvPr id="18" name="Straight Arrow Connector 17"/>
            <p:cNvCxnSpPr>
              <a:stCxn id="7" idx="6"/>
              <a:endCxn id="11" idx="1"/>
            </p:cNvCxnSpPr>
            <p:nvPr/>
          </p:nvCxnSpPr>
          <p:spPr>
            <a:xfrm>
              <a:off x="5807541" y="1983856"/>
              <a:ext cx="535876" cy="536488"/>
            </a:xfrm>
            <a:prstGeom prst="straightConnector1">
              <a:avLst/>
            </a:prstGeom>
            <a:ln w="41275">
              <a:solidFill>
                <a:schemeClr val="accent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4"/>
              <a:endCxn id="6" idx="6"/>
            </p:cNvCxnSpPr>
            <p:nvPr/>
          </p:nvCxnSpPr>
          <p:spPr>
            <a:xfrm flipH="1">
              <a:off x="6019800" y="3886200"/>
              <a:ext cx="1104900" cy="726300"/>
            </a:xfrm>
            <a:prstGeom prst="straightConnector1">
              <a:avLst/>
            </a:prstGeom>
            <a:ln w="41275">
              <a:solidFill>
                <a:schemeClr val="accent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2"/>
              <a:endCxn id="4" idx="6"/>
            </p:cNvCxnSpPr>
            <p:nvPr/>
          </p:nvCxnSpPr>
          <p:spPr>
            <a:xfrm rot="10800000" flipV="1">
              <a:off x="3429000" y="3086100"/>
              <a:ext cx="2590800" cy="762000"/>
            </a:xfrm>
            <a:prstGeom prst="straightConnector1">
              <a:avLst/>
            </a:prstGeom>
            <a:ln w="41275">
              <a:solidFill>
                <a:schemeClr val="accent1"/>
              </a:solidFill>
              <a:headEnd type="stealth"/>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594193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6781800" cy="990600"/>
          </a:xfrm>
        </p:spPr>
        <p:txBody>
          <a:bodyPr>
            <a:normAutofit/>
          </a:bodyPr>
          <a:lstStyle/>
          <a:p>
            <a:r>
              <a:rPr lang="en-US" sz="1400" dirty="0" smtClean="0"/>
              <a:t>Book purchases</a:t>
            </a:r>
            <a:r>
              <a:rPr lang="en-US" sz="1400" dirty="0" smtClean="0">
                <a:hlinkClick r:id="rId2"/>
              </a:rPr>
              <a:t/>
            </a:r>
            <a:br>
              <a:rPr lang="en-US" sz="1400" dirty="0" smtClean="0">
                <a:hlinkClick r:id="rId2"/>
              </a:rPr>
            </a:br>
            <a:r>
              <a:rPr lang="en-US" sz="1400" dirty="0" smtClean="0">
                <a:hlinkClick r:id="rId2"/>
              </a:rPr>
              <a:t>http</a:t>
            </a:r>
            <a:r>
              <a:rPr lang="en-US" sz="1400" dirty="0">
                <a:hlinkClick r:id="rId2"/>
              </a:rPr>
              <a:t>://orgtheory.wordpress.com/2008/10/29/the-latest-book-network-and-saul-alinsky</a:t>
            </a:r>
            <a:r>
              <a:rPr lang="en-US" sz="1400" dirty="0" smtClean="0">
                <a:hlinkClick r:id="rId2"/>
              </a:rPr>
              <a:t>/</a:t>
            </a:r>
            <a:r>
              <a:rPr lang="en-US" sz="1400" dirty="0" smtClean="0"/>
              <a:t> who </a:t>
            </a:r>
            <a:r>
              <a:rPr lang="en-US" sz="1400" dirty="0"/>
              <a:t>is citing </a:t>
            </a:r>
            <a:br>
              <a:rPr lang="en-US" sz="1400" dirty="0"/>
            </a:br>
            <a:r>
              <a:rPr lang="en-US" sz="1400" dirty="0">
                <a:hlinkClick r:id="rId3"/>
              </a:rPr>
              <a:t>http://</a:t>
            </a:r>
            <a:r>
              <a:rPr lang="en-US" sz="1400" dirty="0" smtClean="0">
                <a:hlinkClick r:id="rId3"/>
              </a:rPr>
              <a:t>www.thenetworkthinker.com/2008/10/complete-polarization.html</a:t>
            </a:r>
            <a:r>
              <a:rPr lang="en-US" sz="1400" dirty="0" smtClean="0"/>
              <a:t> </a:t>
            </a:r>
            <a:r>
              <a:rPr lang="en-US" sz="1400" dirty="0" err="1" smtClean="0"/>
              <a:t>Valdis</a:t>
            </a:r>
            <a:r>
              <a:rPr lang="en-US" sz="1400" dirty="0" smtClean="0"/>
              <a:t> Krebs</a:t>
            </a:r>
            <a:endParaRPr lang="en-US" sz="1400" dirty="0"/>
          </a:p>
        </p:txBody>
      </p:sp>
      <p:pic>
        <p:nvPicPr>
          <p:cNvPr id="6146" name="Picture 2" descr="http://orgtheory.files.wordpress.com/2008/10/postdebatebookmap-1.jpg?w=7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533400"/>
            <a:ext cx="666750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0302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end</a:t>
            </a:r>
            <a:endParaRPr lang="en-US" dirty="0"/>
          </a:p>
        </p:txBody>
      </p:sp>
      <p:sp>
        <p:nvSpPr>
          <p:cNvPr id="4" name="Subtitle 3"/>
          <p:cNvSpPr>
            <a:spLocks noGrp="1"/>
          </p:cNvSpPr>
          <p:nvPr>
            <p:ph type="subTitle" idx="1"/>
          </p:nvPr>
        </p:nvSpPr>
        <p:spPr/>
        <p:txBody>
          <a:bodyPr/>
          <a:lstStyle/>
          <a:p>
            <a:r>
              <a:rPr lang="en-US" dirty="0" smtClean="0"/>
              <a:t>Thank you.</a:t>
            </a:r>
            <a:endParaRPr lang="en-US" dirty="0"/>
          </a:p>
        </p:txBody>
      </p:sp>
    </p:spTree>
    <p:extLst>
      <p:ext uri="{BB962C8B-B14F-4D97-AF65-F5344CB8AC3E}">
        <p14:creationId xmlns:p14="http://schemas.microsoft.com/office/powerpoint/2010/main" val="26141702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334000"/>
            <a:ext cx="7543800" cy="838200"/>
          </a:xfrm>
        </p:spPr>
        <p:txBody>
          <a:bodyPr>
            <a:normAutofit fontScale="90000"/>
          </a:bodyPr>
          <a:lstStyle/>
          <a:p>
            <a:r>
              <a:rPr lang="en-US" dirty="0" smtClean="0"/>
              <a:t>Politics and conflict can re-separate groups that have been merging</a:t>
            </a:r>
            <a:endParaRPr lang="en-US" dirty="0"/>
          </a:p>
        </p:txBody>
      </p:sp>
      <p:sp>
        <p:nvSpPr>
          <p:cNvPr id="5" name="Content Placeholder 4"/>
          <p:cNvSpPr>
            <a:spLocks noGrp="1"/>
          </p:cNvSpPr>
          <p:nvPr>
            <p:ph idx="1"/>
          </p:nvPr>
        </p:nvSpPr>
        <p:spPr>
          <a:xfrm>
            <a:off x="762000" y="685800"/>
            <a:ext cx="5562600" cy="4724400"/>
          </a:xfrm>
        </p:spPr>
        <p:txBody>
          <a:bodyPr>
            <a:normAutofit fontScale="92500" lnSpcReduction="20000"/>
          </a:bodyPr>
          <a:lstStyle/>
          <a:p>
            <a:r>
              <a:rPr lang="en-US" dirty="0" smtClean="0"/>
              <a:t>Segregation and anti-miscegenation laws designed to keep groups apart</a:t>
            </a:r>
          </a:p>
          <a:p>
            <a:r>
              <a:rPr lang="en-US" dirty="0" smtClean="0"/>
              <a:t>Politicized ethnic group conflict raises salience of ethnic origins among a mixing/mixed population</a:t>
            </a:r>
          </a:p>
          <a:p>
            <a:pPr lvl="1"/>
            <a:r>
              <a:rPr lang="en-US" dirty="0" smtClean="0"/>
              <a:t>Jews in Germany</a:t>
            </a:r>
          </a:p>
          <a:p>
            <a:pPr lvl="1"/>
            <a:r>
              <a:rPr lang="en-US" dirty="0" smtClean="0"/>
              <a:t>Sarajevo</a:t>
            </a:r>
          </a:p>
          <a:p>
            <a:pPr lvl="1"/>
            <a:r>
              <a:rPr lang="en-US" dirty="0" smtClean="0"/>
              <a:t>Rwanda</a:t>
            </a:r>
          </a:p>
          <a:p>
            <a:r>
              <a:rPr lang="en-US" dirty="0" smtClean="0"/>
              <a:t>Resistance to cultural domination can take the form of increasing or exaggerating  language or cultural divergence from the dominant group</a:t>
            </a:r>
          </a:p>
          <a:p>
            <a:r>
              <a:rPr lang="en-US" dirty="0" smtClean="0"/>
              <a:t>Overt ethnic conflicts can paradoxically be most overt as groups are actually mixing and blending</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676400"/>
            <a:ext cx="324274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00357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48200"/>
            <a:ext cx="7696200" cy="1524000"/>
          </a:xfrm>
        </p:spPr>
        <p:txBody>
          <a:bodyPr>
            <a:noAutofit/>
          </a:bodyPr>
          <a:lstStyle/>
          <a:p>
            <a:r>
              <a:rPr lang="en-US" sz="3200" dirty="0" smtClean="0"/>
              <a:t>The converse is also true: across time, equality between groups is tied to integration and cultural mixing</a:t>
            </a:r>
            <a:endParaRPr lang="en-US" sz="3200" dirty="0"/>
          </a:p>
        </p:txBody>
      </p:sp>
      <p:sp>
        <p:nvSpPr>
          <p:cNvPr id="4" name="Rectangle 3"/>
          <p:cNvSpPr/>
          <p:nvPr/>
        </p:nvSpPr>
        <p:spPr>
          <a:xfrm>
            <a:off x="3429000" y="685800"/>
            <a:ext cx="2514600" cy="1524000"/>
          </a:xfrm>
          <a:prstGeom prst="rect">
            <a:avLst/>
          </a:prstGeom>
          <a:solidFill>
            <a:srgbClr val="FFB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Equality</a:t>
            </a:r>
            <a:endParaRPr lang="en-US" sz="3200" dirty="0">
              <a:solidFill>
                <a:schemeClr val="tx1"/>
              </a:solidFill>
            </a:endParaRPr>
          </a:p>
        </p:txBody>
      </p:sp>
      <p:sp>
        <p:nvSpPr>
          <p:cNvPr id="5" name="Rectangle 4"/>
          <p:cNvSpPr/>
          <p:nvPr/>
        </p:nvSpPr>
        <p:spPr>
          <a:xfrm>
            <a:off x="1219200" y="2667000"/>
            <a:ext cx="2438400" cy="1600200"/>
          </a:xfrm>
          <a:prstGeom prst="rect">
            <a:avLst/>
          </a:prstGeom>
          <a:solidFill>
            <a:srgbClr val="FFB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Integration </a:t>
            </a:r>
            <a:endParaRPr lang="en-US" sz="3200" dirty="0">
              <a:solidFill>
                <a:schemeClr val="tx1"/>
              </a:solidFill>
            </a:endParaRPr>
          </a:p>
        </p:txBody>
      </p:sp>
      <p:sp>
        <p:nvSpPr>
          <p:cNvPr id="6" name="Rectangle 5"/>
          <p:cNvSpPr/>
          <p:nvPr/>
        </p:nvSpPr>
        <p:spPr>
          <a:xfrm>
            <a:off x="5410200" y="2667000"/>
            <a:ext cx="2514600" cy="1600200"/>
          </a:xfrm>
          <a:prstGeom prst="rect">
            <a:avLst/>
          </a:prstGeom>
          <a:solidFill>
            <a:srgbClr val="FFB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Cultural mixing and  Convergence</a:t>
            </a:r>
            <a:endParaRPr lang="en-US" sz="3200" dirty="0">
              <a:solidFill>
                <a:schemeClr val="tx1"/>
              </a:solidFill>
            </a:endParaRPr>
          </a:p>
        </p:txBody>
      </p:sp>
      <p:sp>
        <p:nvSpPr>
          <p:cNvPr id="11" name="Left-Up Arrow 10"/>
          <p:cNvSpPr/>
          <p:nvPr/>
        </p:nvSpPr>
        <p:spPr>
          <a:xfrm rot="10800000">
            <a:off x="2057400" y="1295400"/>
            <a:ext cx="1524000" cy="1447800"/>
          </a:xfrm>
          <a:prstGeom prst="leftUpArrow">
            <a:avLst/>
          </a:prstGeom>
          <a:solidFill>
            <a:srgbClr val="FFB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Left-Up Arrow 12"/>
          <p:cNvSpPr/>
          <p:nvPr/>
        </p:nvSpPr>
        <p:spPr>
          <a:xfrm rot="16200000">
            <a:off x="5753100" y="1333500"/>
            <a:ext cx="1524000" cy="1447800"/>
          </a:xfrm>
          <a:prstGeom prst="leftUpArrow">
            <a:avLst/>
          </a:prstGeom>
          <a:solidFill>
            <a:srgbClr val="FFB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Left-Right Arrow 13"/>
          <p:cNvSpPr/>
          <p:nvPr/>
        </p:nvSpPr>
        <p:spPr>
          <a:xfrm>
            <a:off x="3657600" y="3200400"/>
            <a:ext cx="1752600" cy="685800"/>
          </a:xfrm>
          <a:prstGeom prst="leftRightArrow">
            <a:avLst/>
          </a:prstGeom>
          <a:solidFill>
            <a:srgbClr val="FFB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2809677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5257800"/>
            <a:ext cx="7620000" cy="914400"/>
          </a:xfrm>
        </p:spPr>
        <p:txBody>
          <a:bodyPr>
            <a:normAutofit fontScale="90000"/>
          </a:bodyPr>
          <a:lstStyle/>
          <a:p>
            <a:r>
              <a:rPr lang="en-US" dirty="0" smtClean="0">
                <a:solidFill>
                  <a:schemeClr val="tx1"/>
                </a:solidFill>
              </a:rPr>
              <a:t>Relation to Structures of Domination</a:t>
            </a:r>
            <a:br>
              <a:rPr lang="en-US" dirty="0" smtClean="0">
                <a:solidFill>
                  <a:schemeClr val="tx1"/>
                </a:solidFill>
              </a:rPr>
            </a:br>
            <a:r>
              <a:rPr lang="en-US" dirty="0" err="1" smtClean="0">
                <a:solidFill>
                  <a:schemeClr val="tx1"/>
                </a:solidFill>
              </a:rPr>
              <a:t>Aldon</a:t>
            </a:r>
            <a:r>
              <a:rPr lang="en-US" dirty="0" smtClean="0">
                <a:solidFill>
                  <a:schemeClr val="tx1"/>
                </a:solidFill>
              </a:rPr>
              <a:t> </a:t>
            </a:r>
            <a:r>
              <a:rPr lang="en-US" dirty="0">
                <a:solidFill>
                  <a:schemeClr val="tx1"/>
                </a:solidFill>
              </a:rPr>
              <a:t>Morris &amp; Naomi Braine (2001)</a:t>
            </a:r>
          </a:p>
        </p:txBody>
      </p:sp>
      <p:sp>
        <p:nvSpPr>
          <p:cNvPr id="4" name="Content Placeholder 3"/>
          <p:cNvSpPr>
            <a:spLocks noGrp="1"/>
          </p:cNvSpPr>
          <p:nvPr>
            <p:ph idx="1"/>
          </p:nvPr>
        </p:nvSpPr>
        <p:spPr/>
        <p:txBody>
          <a:bodyPr>
            <a:normAutofit fontScale="70000" lnSpcReduction="20000"/>
          </a:bodyPr>
          <a:lstStyle/>
          <a:p>
            <a:pPr marL="0" indent="0">
              <a:buNone/>
            </a:pPr>
            <a:r>
              <a:rPr lang="en-US" b="1" dirty="0" smtClean="0"/>
              <a:t> </a:t>
            </a:r>
            <a:r>
              <a:rPr lang="en-US" b="1" i="1" dirty="0" smtClean="0"/>
              <a:t>“Theoretical work on social movements has too often assumed that all movements confront basically similar tasks and operate out the same internal logic. This assumption is problematic when applied to the organizational and material factors structuring movement activity; it completely breaks down when applied to cultural dynamics.</a:t>
            </a:r>
            <a:r>
              <a:rPr lang="en-US" i="1" dirty="0" smtClean="0"/>
              <a:t>”</a:t>
            </a:r>
          </a:p>
          <a:p>
            <a:endParaRPr lang="en-US" dirty="0" smtClean="0"/>
          </a:p>
          <a:p>
            <a:r>
              <a:rPr lang="en-US" dirty="0" smtClean="0"/>
              <a:t>Structures of domination and subordination; multi-institutional systems of domination</a:t>
            </a:r>
          </a:p>
          <a:p>
            <a:r>
              <a:rPr lang="en-US" dirty="0" smtClean="0"/>
              <a:t>Development of oppositional consciousness is different in entrenched subordinate communities than around chosen categories and identities.</a:t>
            </a:r>
          </a:p>
          <a:p>
            <a:r>
              <a:rPr lang="en-US" dirty="0" smtClean="0"/>
              <a:t>Types</a:t>
            </a:r>
          </a:p>
          <a:p>
            <a:pPr lvl="1"/>
            <a:r>
              <a:rPr lang="en-US" b="1" dirty="0" smtClean="0">
                <a:solidFill>
                  <a:schemeClr val="accent1"/>
                </a:solidFill>
              </a:rPr>
              <a:t>Liberation</a:t>
            </a:r>
            <a:r>
              <a:rPr lang="en-US" dirty="0" smtClean="0"/>
              <a:t>. Carriers have a historically subordinate position within an ongoing system of social stratification. Movement members are primarily members of the oppressed group; membership is externally imposed. Most are physically segregated</a:t>
            </a:r>
          </a:p>
          <a:p>
            <a:pPr lvl="1"/>
            <a:r>
              <a:rPr lang="en-US" b="1" dirty="0" smtClean="0">
                <a:solidFill>
                  <a:schemeClr val="accent1"/>
                </a:solidFill>
              </a:rPr>
              <a:t>Equality-based special issue movements</a:t>
            </a:r>
            <a:r>
              <a:rPr lang="en-US" dirty="0" smtClean="0"/>
              <a:t>. Address issues primarily of affecting an oppressed group. They mobilize liberation ideologies to fight a specific battle. Smaller goals but tied to a larger movement.</a:t>
            </a:r>
          </a:p>
          <a:p>
            <a:pPr lvl="1"/>
            <a:r>
              <a:rPr lang="en-US" b="1" dirty="0" smtClean="0">
                <a:solidFill>
                  <a:schemeClr val="accent1"/>
                </a:solidFill>
              </a:rPr>
              <a:t>Social responsibility</a:t>
            </a:r>
            <a:r>
              <a:rPr lang="en-US" dirty="0" smtClean="0"/>
              <a:t>. Challenge conditions affecting the general population. Members choose whether to identify with the group.</a:t>
            </a:r>
            <a:endParaRPr lang="en-US" dirty="0"/>
          </a:p>
        </p:txBody>
      </p:sp>
    </p:spTree>
    <p:extLst>
      <p:ext uri="{BB962C8B-B14F-4D97-AF65-F5344CB8AC3E}">
        <p14:creationId xmlns:p14="http://schemas.microsoft.com/office/powerpoint/2010/main" val="7267682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Unpacking Morris &amp; Braine</a:t>
            </a:r>
            <a:endParaRPr lang="en-US" dirty="0"/>
          </a:p>
        </p:txBody>
      </p:sp>
      <p:sp>
        <p:nvSpPr>
          <p:cNvPr id="3" name="Content Placeholder 2"/>
          <p:cNvSpPr>
            <a:spLocks noGrp="1"/>
          </p:cNvSpPr>
          <p:nvPr>
            <p:ph idx="1"/>
          </p:nvPr>
        </p:nvSpPr>
        <p:spPr/>
        <p:txBody>
          <a:bodyPr>
            <a:normAutofit fontScale="92500"/>
          </a:bodyPr>
          <a:lstStyle/>
          <a:p>
            <a:r>
              <a:rPr lang="en-US" b="1" dirty="0">
                <a:solidFill>
                  <a:srgbClr val="FF0000"/>
                </a:solidFill>
              </a:rPr>
              <a:t>My ideas build on this but break apart the dimensions </a:t>
            </a:r>
            <a:r>
              <a:rPr lang="en-US" b="1" dirty="0" smtClean="0">
                <a:solidFill>
                  <a:srgbClr val="FF0000"/>
                </a:solidFill>
              </a:rPr>
              <a:t>they conflate </a:t>
            </a:r>
          </a:p>
          <a:p>
            <a:r>
              <a:rPr lang="en-US" dirty="0" smtClean="0">
                <a:solidFill>
                  <a:schemeClr val="tx1"/>
                </a:solidFill>
              </a:rPr>
              <a:t>Their analysis treats ethnic/racial or class subordination as similar to gender, sexual minority or disability subordination. </a:t>
            </a:r>
          </a:p>
          <a:p>
            <a:r>
              <a:rPr lang="en-US" dirty="0" smtClean="0">
                <a:solidFill>
                  <a:schemeClr val="tx1"/>
                </a:solidFill>
              </a:rPr>
              <a:t>* Oppression, subordination  HIERARCHY</a:t>
            </a:r>
          </a:p>
          <a:p>
            <a:r>
              <a:rPr lang="en-US" dirty="0" smtClean="0">
                <a:solidFill>
                  <a:schemeClr val="tx1"/>
                </a:solidFill>
              </a:rPr>
              <a:t>* Involuntary group membership externally assigned vs. chosen group membership  BOUNDARIES &amp; ASCRIPTION </a:t>
            </a:r>
          </a:p>
          <a:p>
            <a:r>
              <a:rPr lang="en-US" dirty="0" smtClean="0">
                <a:solidFill>
                  <a:schemeClr val="tx1"/>
                </a:solidFill>
              </a:rPr>
              <a:t>* Ongoing (typically inter-generational) communities with cultures of opposition and subordination  ASCRIPTION, INHERITANCE, CULTURE, BOUNDARIES</a:t>
            </a:r>
            <a:endParaRPr lang="en-US" dirty="0">
              <a:solidFill>
                <a:schemeClr val="tx1"/>
              </a:solidFill>
            </a:endParaRPr>
          </a:p>
          <a:p>
            <a:r>
              <a:rPr lang="en-US" dirty="0" smtClean="0">
                <a:solidFill>
                  <a:schemeClr val="tx1"/>
                </a:solidFill>
              </a:rPr>
              <a:t>*Isolated groups develop oppositional culture more readily NETWORKS</a:t>
            </a:r>
          </a:p>
        </p:txBody>
      </p:sp>
    </p:spTree>
    <p:extLst>
      <p:ext uri="{BB962C8B-B14F-4D97-AF65-F5344CB8AC3E}">
        <p14:creationId xmlns:p14="http://schemas.microsoft.com/office/powerpoint/2010/main" val="358323051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6781800" cy="762000"/>
          </a:xfrm>
        </p:spPr>
        <p:txBody>
          <a:bodyPr>
            <a:normAutofit/>
          </a:bodyPr>
          <a:lstStyle/>
          <a:p>
            <a:r>
              <a:rPr lang="en-US" sz="3600" dirty="0" smtClean="0"/>
              <a:t>Ethnic Regime Types</a:t>
            </a:r>
            <a:endParaRPr lang="en-US" sz="3600" dirty="0"/>
          </a:p>
        </p:txBody>
      </p:sp>
      <p:sp>
        <p:nvSpPr>
          <p:cNvPr id="3" name="Content Placeholder 2"/>
          <p:cNvSpPr>
            <a:spLocks noGrp="1"/>
          </p:cNvSpPr>
          <p:nvPr>
            <p:ph idx="1"/>
          </p:nvPr>
        </p:nvSpPr>
        <p:spPr>
          <a:xfrm>
            <a:off x="381000" y="685800"/>
            <a:ext cx="8077200" cy="4953000"/>
          </a:xfrm>
        </p:spPr>
        <p:txBody>
          <a:bodyPr>
            <a:normAutofit fontScale="77500" lnSpcReduction="20000"/>
          </a:bodyPr>
          <a:lstStyle/>
          <a:p>
            <a:pPr marL="342900" indent="-342900"/>
            <a:r>
              <a:rPr lang="en-US" sz="3100" b="1" dirty="0" smtClean="0"/>
              <a:t>Majority </a:t>
            </a:r>
            <a:r>
              <a:rPr lang="en-US" sz="3100" b="1" dirty="0"/>
              <a:t>rule </a:t>
            </a:r>
            <a:r>
              <a:rPr lang="en-US" sz="3100" b="1" dirty="0" smtClean="0"/>
              <a:t>(democratic)</a:t>
            </a:r>
          </a:p>
          <a:p>
            <a:pPr marL="662940" lvl="1" indent="-342900"/>
            <a:r>
              <a:rPr lang="en-US" b="1" dirty="0" smtClean="0"/>
              <a:t>Homogeneous</a:t>
            </a:r>
            <a:r>
              <a:rPr lang="en-US" dirty="0"/>
              <a:t> </a:t>
            </a:r>
          </a:p>
          <a:p>
            <a:pPr marL="937260" lvl="2" indent="-342900"/>
            <a:r>
              <a:rPr lang="en-US" dirty="0" smtClean="0"/>
              <a:t>A common national myth, rarely completely true</a:t>
            </a:r>
          </a:p>
          <a:p>
            <a:pPr marL="937260" lvl="2" indent="-342900"/>
            <a:r>
              <a:rPr lang="en-US" dirty="0" smtClean="0"/>
              <a:t>If mostly true, a product of past forced or natural assimilation or blending</a:t>
            </a:r>
          </a:p>
          <a:p>
            <a:pPr marL="662940" lvl="1" indent="-342900"/>
            <a:r>
              <a:rPr lang="en-US" b="1" dirty="0" smtClean="0"/>
              <a:t>Dominant </a:t>
            </a:r>
            <a:r>
              <a:rPr lang="en-US" b="1" dirty="0" err="1"/>
              <a:t>ethnie</a:t>
            </a:r>
            <a:r>
              <a:rPr lang="en-US" b="1" dirty="0"/>
              <a:t> = nation, minorities suppressed or </a:t>
            </a:r>
            <a:r>
              <a:rPr lang="en-US" b="1" dirty="0" smtClean="0"/>
              <a:t>assimilated</a:t>
            </a:r>
          </a:p>
          <a:p>
            <a:pPr marL="937260" lvl="2" indent="-342900"/>
            <a:r>
              <a:rPr lang="en-US" dirty="0"/>
              <a:t>Melting pot in US CREATED a dominant </a:t>
            </a:r>
            <a:r>
              <a:rPr lang="en-US" dirty="0" err="1" smtClean="0"/>
              <a:t>ethnie</a:t>
            </a:r>
            <a:r>
              <a:rPr lang="en-US" dirty="0" smtClean="0"/>
              <a:t> of White Americans, </a:t>
            </a:r>
            <a:r>
              <a:rPr lang="en-US" dirty="0"/>
              <a:t>forced ethnic Europeans to be White </a:t>
            </a:r>
            <a:r>
              <a:rPr lang="en-US" dirty="0" smtClean="0"/>
              <a:t>Americans</a:t>
            </a:r>
          </a:p>
          <a:p>
            <a:pPr marL="937260" lvl="2" indent="-342900"/>
            <a:r>
              <a:rPr lang="en-US" dirty="0" smtClean="0"/>
              <a:t>Similar stories in Europe, Japan etc.</a:t>
            </a:r>
          </a:p>
          <a:p>
            <a:pPr marL="937260" lvl="2" indent="-342900"/>
            <a:r>
              <a:rPr lang="en-US" dirty="0" smtClean="0"/>
              <a:t>Comparative nationalisms e.g. France vs. Germany</a:t>
            </a:r>
          </a:p>
          <a:p>
            <a:pPr marL="937260" lvl="2" indent="-342900"/>
            <a:r>
              <a:rPr lang="en-US" dirty="0" smtClean="0"/>
              <a:t>Different minorities have different relations to the majority. </a:t>
            </a:r>
            <a:r>
              <a:rPr lang="en-US" dirty="0"/>
              <a:t>Some may be economically advantaged</a:t>
            </a:r>
            <a:endParaRPr lang="en-US" dirty="0" smtClean="0"/>
          </a:p>
          <a:p>
            <a:pPr marL="662940" lvl="1" indent="-342900"/>
            <a:r>
              <a:rPr lang="en-US" b="1" dirty="0" smtClean="0"/>
              <a:t>Multiethnic image of the nation</a:t>
            </a:r>
          </a:p>
          <a:p>
            <a:pPr marL="937260" lvl="2" indent="-342900"/>
            <a:r>
              <a:rPr lang="en-US" dirty="0" smtClean="0"/>
              <a:t>Brazil, Canada, US today? </a:t>
            </a:r>
          </a:p>
          <a:p>
            <a:pPr marL="937260" lvl="2" indent="-342900"/>
            <a:r>
              <a:rPr lang="en-US" dirty="0" smtClean="0"/>
              <a:t>Ethnic politics</a:t>
            </a:r>
          </a:p>
          <a:p>
            <a:pPr marL="937260" lvl="2" indent="-342900"/>
            <a:r>
              <a:rPr lang="en-US" dirty="0"/>
              <a:t>Different minorities have different relations to the </a:t>
            </a:r>
            <a:r>
              <a:rPr lang="en-US" dirty="0" smtClean="0"/>
              <a:t>majority</a:t>
            </a:r>
          </a:p>
          <a:p>
            <a:pPr marL="662940" lvl="1" indent="-342900"/>
            <a:r>
              <a:rPr lang="en-US" b="1" dirty="0" smtClean="0"/>
              <a:t>Ethnic majority rule with an economically advantaged minority</a:t>
            </a:r>
            <a:r>
              <a:rPr lang="en-US" dirty="0" smtClean="0"/>
              <a:t> (e.g. Whites in modern South Africa, Chinese in Malaysia or Indonesia). Not considered here.</a:t>
            </a:r>
            <a:endParaRPr lang="en-US" dirty="0"/>
          </a:p>
          <a:p>
            <a:pPr marL="342900" indent="-342900"/>
            <a:r>
              <a:rPr lang="en-US" sz="3400" b="1" dirty="0" smtClean="0"/>
              <a:t>Minority </a:t>
            </a:r>
            <a:r>
              <a:rPr lang="en-US" sz="3400" b="1" dirty="0"/>
              <a:t>rule</a:t>
            </a:r>
            <a:r>
              <a:rPr lang="en-US" dirty="0"/>
              <a:t> (special case not considered here). </a:t>
            </a:r>
            <a:r>
              <a:rPr lang="en-US" dirty="0" smtClean="0"/>
              <a:t>Non-democratic</a:t>
            </a:r>
            <a:endParaRPr lang="en-US" dirty="0"/>
          </a:p>
        </p:txBody>
      </p:sp>
    </p:spTree>
    <p:extLst>
      <p:ext uri="{BB962C8B-B14F-4D97-AF65-F5344CB8AC3E}">
        <p14:creationId xmlns:p14="http://schemas.microsoft.com/office/powerpoint/2010/main" val="311372788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01000" cy="457200"/>
          </a:xfrm>
        </p:spPr>
        <p:txBody>
          <a:bodyPr>
            <a:normAutofit fontScale="90000"/>
          </a:bodyPr>
          <a:lstStyle/>
          <a:p>
            <a:r>
              <a:rPr lang="en-US" dirty="0" smtClean="0"/>
              <a:t>Hierarchies that vary within as well as between ethnicities</a:t>
            </a:r>
            <a:endParaRPr lang="en-US" dirty="0"/>
          </a:p>
        </p:txBody>
      </p:sp>
      <p:sp>
        <p:nvSpPr>
          <p:cNvPr id="3" name="Content Placeholder 2"/>
          <p:cNvSpPr>
            <a:spLocks noGrp="1"/>
          </p:cNvSpPr>
          <p:nvPr>
            <p:ph idx="1"/>
          </p:nvPr>
        </p:nvSpPr>
        <p:spPr>
          <a:xfrm>
            <a:off x="2667000" y="1066800"/>
            <a:ext cx="6019800" cy="4648200"/>
          </a:xfrm>
        </p:spPr>
        <p:txBody>
          <a:bodyPr>
            <a:normAutofit fontScale="77500" lnSpcReduction="20000"/>
          </a:bodyPr>
          <a:lstStyle/>
          <a:p>
            <a:r>
              <a:rPr lang="en-US" b="1" dirty="0" smtClean="0"/>
              <a:t>Resources</a:t>
            </a:r>
          </a:p>
          <a:p>
            <a:pPr lvl="1"/>
            <a:r>
              <a:rPr lang="en-US" dirty="0"/>
              <a:t>Wealth</a:t>
            </a:r>
          </a:p>
          <a:p>
            <a:pPr lvl="1"/>
            <a:r>
              <a:rPr lang="en-US" dirty="0"/>
              <a:t>Control of means of production, control of commercial establishments</a:t>
            </a:r>
          </a:p>
          <a:p>
            <a:pPr lvl="1"/>
            <a:r>
              <a:rPr lang="en-US" dirty="0"/>
              <a:t>Control of key institutions: education, medicine, entertainment, culture</a:t>
            </a:r>
          </a:p>
          <a:p>
            <a:r>
              <a:rPr lang="en-US" b="1" dirty="0" smtClean="0"/>
              <a:t>Political power: numbers + resources</a:t>
            </a:r>
          </a:p>
          <a:p>
            <a:pPr lvl="1"/>
            <a:r>
              <a:rPr lang="en-US" dirty="0" smtClean="0"/>
              <a:t>Coercive: control over means of violence (vs. target of violence)</a:t>
            </a:r>
          </a:p>
          <a:p>
            <a:pPr lvl="1"/>
            <a:r>
              <a:rPr lang="en-US" dirty="0" smtClean="0"/>
              <a:t>Control of the machinery of government (vs. exclusion)</a:t>
            </a:r>
          </a:p>
          <a:p>
            <a:pPr lvl="1"/>
            <a:r>
              <a:rPr lang="en-US" dirty="0" smtClean="0"/>
              <a:t>Control of policies</a:t>
            </a:r>
          </a:p>
          <a:p>
            <a:r>
              <a:rPr lang="en-US" b="1" dirty="0"/>
              <a:t>Symbolic/cultural </a:t>
            </a:r>
            <a:r>
              <a:rPr lang="en-US" b="1" dirty="0" smtClean="0"/>
              <a:t>dominance</a:t>
            </a:r>
            <a:r>
              <a:rPr lang="en-US" dirty="0" smtClean="0"/>
              <a:t> (non-ethnic, i.e. gender, age, or sexual orientation)</a:t>
            </a:r>
            <a:endParaRPr lang="en-US" dirty="0"/>
          </a:p>
          <a:p>
            <a:pPr lvl="1"/>
            <a:r>
              <a:rPr lang="en-US" dirty="0" smtClean="0"/>
              <a:t>Ascribed group membership</a:t>
            </a:r>
          </a:p>
          <a:p>
            <a:pPr lvl="1"/>
            <a:r>
              <a:rPr lang="en-US" dirty="0" smtClean="0"/>
              <a:t>Enforced </a:t>
            </a:r>
            <a:r>
              <a:rPr lang="en-US" dirty="0"/>
              <a:t>ignorance, inadequate education</a:t>
            </a:r>
          </a:p>
          <a:p>
            <a:pPr lvl="1"/>
            <a:r>
              <a:rPr lang="en-US" dirty="0"/>
              <a:t>Stigmatize or ban a group’s language or cultural practices</a:t>
            </a:r>
          </a:p>
          <a:p>
            <a:pPr lvl="1"/>
            <a:r>
              <a:rPr lang="en-US" dirty="0"/>
              <a:t>Rituals of dominance and submission, practices enforcing symbolic hierarchies &amp; </a:t>
            </a:r>
            <a:r>
              <a:rPr lang="en-US" dirty="0" smtClean="0"/>
              <a:t>distinctions</a:t>
            </a:r>
            <a:endParaRPr lang="en-US" dirty="0"/>
          </a:p>
        </p:txBody>
      </p:sp>
      <p:sp>
        <p:nvSpPr>
          <p:cNvPr id="7" name="Left Brace 6"/>
          <p:cNvSpPr/>
          <p:nvPr/>
        </p:nvSpPr>
        <p:spPr>
          <a:xfrm>
            <a:off x="2105298" y="1167080"/>
            <a:ext cx="593271" cy="45479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300447" y="2163767"/>
            <a:ext cx="1807029" cy="2554545"/>
          </a:xfrm>
          <a:prstGeom prst="rect">
            <a:avLst/>
          </a:prstGeom>
          <a:noFill/>
          <a:ln w="19050">
            <a:solidFill>
              <a:schemeClr val="accent1"/>
            </a:solidFill>
          </a:ln>
        </p:spPr>
        <p:txBody>
          <a:bodyPr wrap="square" rtlCol="0">
            <a:spAutoFit/>
          </a:bodyPr>
          <a:lstStyle/>
          <a:p>
            <a:r>
              <a:rPr lang="en-US" sz="1600" dirty="0" smtClean="0">
                <a:solidFill>
                  <a:schemeClr val="accent1"/>
                </a:solidFill>
                <a:latin typeface="Arial" pitchFamily="34" charset="0"/>
                <a:cs typeface="Arial" pitchFamily="34" charset="0"/>
              </a:rPr>
              <a:t>These forms of domination can vary within ethnic boundaries as well as between them. If these cross-cut ethnic boundaries, ethnic hierarchies may be reduced</a:t>
            </a:r>
            <a:endParaRPr lang="en-US" sz="1600"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49851754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620000" cy="457200"/>
          </a:xfrm>
        </p:spPr>
        <p:txBody>
          <a:bodyPr>
            <a:normAutofit fontScale="90000"/>
          </a:bodyPr>
          <a:lstStyle/>
          <a:p>
            <a:r>
              <a:rPr lang="en-US" dirty="0" smtClean="0"/>
              <a:t>Hierarchies Linked to Networks</a:t>
            </a:r>
            <a:endParaRPr lang="en-US" dirty="0"/>
          </a:p>
        </p:txBody>
      </p:sp>
      <p:sp>
        <p:nvSpPr>
          <p:cNvPr id="3" name="Content Placeholder 2"/>
          <p:cNvSpPr>
            <a:spLocks noGrp="1"/>
          </p:cNvSpPr>
          <p:nvPr>
            <p:ph idx="1"/>
          </p:nvPr>
        </p:nvSpPr>
        <p:spPr>
          <a:xfrm>
            <a:off x="2667000" y="1066800"/>
            <a:ext cx="6019800" cy="4953000"/>
          </a:xfrm>
        </p:spPr>
        <p:txBody>
          <a:bodyPr>
            <a:normAutofit fontScale="85000" lnSpcReduction="20000"/>
          </a:bodyPr>
          <a:lstStyle/>
          <a:p>
            <a:r>
              <a:rPr lang="en-US" b="1" dirty="0" smtClean="0"/>
              <a:t>Numbers (group size)</a:t>
            </a:r>
          </a:p>
          <a:p>
            <a:pPr lvl="1"/>
            <a:r>
              <a:rPr lang="en-US" dirty="0" smtClean="0"/>
              <a:t>Electoral power: function of relative group size + suffrage</a:t>
            </a:r>
          </a:p>
          <a:p>
            <a:pPr lvl="1"/>
            <a:r>
              <a:rPr lang="en-US" dirty="0" smtClean="0"/>
              <a:t>Cultural dominance</a:t>
            </a:r>
          </a:p>
          <a:p>
            <a:r>
              <a:rPr lang="en-US" b="1" dirty="0" smtClean="0"/>
              <a:t>Day-to-day restrictions on life</a:t>
            </a:r>
          </a:p>
          <a:p>
            <a:pPr lvl="1"/>
            <a:r>
              <a:rPr lang="en-US" dirty="0" smtClean="0"/>
              <a:t>Physical segregation, exclusion from some places, privileged access to places</a:t>
            </a:r>
          </a:p>
          <a:p>
            <a:pPr lvl="1"/>
            <a:r>
              <a:rPr lang="en-US" dirty="0" smtClean="0"/>
              <a:t>Surveillance and control, passport checks, reporting to authorities, curfews, etc.</a:t>
            </a:r>
          </a:p>
          <a:p>
            <a:pPr lvl="1"/>
            <a:r>
              <a:rPr lang="en-US" dirty="0" smtClean="0"/>
              <a:t>Exclusion from key institutions or arenas of life (e.g. education, religion)</a:t>
            </a:r>
          </a:p>
          <a:p>
            <a:r>
              <a:rPr lang="en-US" b="1" dirty="0" smtClean="0"/>
              <a:t>Symbolic/cultural dominance</a:t>
            </a:r>
          </a:p>
          <a:p>
            <a:pPr lvl="1"/>
            <a:r>
              <a:rPr lang="en-US" dirty="0" smtClean="0"/>
              <a:t>Ascribed group membership</a:t>
            </a:r>
          </a:p>
          <a:p>
            <a:pPr lvl="1"/>
            <a:r>
              <a:rPr lang="en-US" dirty="0" smtClean="0"/>
              <a:t>Enforced ignorance, inadequate education</a:t>
            </a:r>
          </a:p>
          <a:p>
            <a:pPr lvl="1"/>
            <a:r>
              <a:rPr lang="en-US" dirty="0" smtClean="0"/>
              <a:t>Stigmatize or ban a group’s language or cultural practices</a:t>
            </a:r>
          </a:p>
          <a:p>
            <a:pPr lvl="1"/>
            <a:r>
              <a:rPr lang="en-US" dirty="0" smtClean="0"/>
              <a:t>Rituals of dominance and submission, practices enforcing symbolic hierarchies &amp; distinctions</a:t>
            </a:r>
          </a:p>
        </p:txBody>
      </p:sp>
      <p:sp>
        <p:nvSpPr>
          <p:cNvPr id="5" name="Left Brace 4"/>
          <p:cNvSpPr/>
          <p:nvPr/>
        </p:nvSpPr>
        <p:spPr>
          <a:xfrm>
            <a:off x="1997529" y="2209800"/>
            <a:ext cx="685800" cy="3657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04798" y="3130659"/>
            <a:ext cx="1807029" cy="1815882"/>
          </a:xfrm>
          <a:prstGeom prst="rect">
            <a:avLst/>
          </a:prstGeom>
          <a:noFill/>
          <a:ln w="19050">
            <a:solidFill>
              <a:schemeClr val="accent1"/>
            </a:solidFill>
          </a:ln>
        </p:spPr>
        <p:txBody>
          <a:bodyPr wrap="square" rtlCol="0">
            <a:spAutoFit/>
          </a:bodyPr>
          <a:lstStyle/>
          <a:p>
            <a:r>
              <a:rPr lang="en-US" sz="1600" dirty="0" smtClean="0">
                <a:solidFill>
                  <a:schemeClr val="accent1"/>
                </a:solidFill>
                <a:latin typeface="Arial" pitchFamily="34" charset="0"/>
                <a:cs typeface="Arial" pitchFamily="34" charset="0"/>
              </a:rPr>
              <a:t>These forms of domination tend to create/enforce group boundaries and network cliquing </a:t>
            </a:r>
            <a:r>
              <a:rPr lang="en-US" sz="1600" dirty="0" smtClean="0">
                <a:solidFill>
                  <a:schemeClr val="accent1"/>
                </a:solidFill>
                <a:latin typeface="Arial" pitchFamily="34" charset="0"/>
                <a:cs typeface="Arial" pitchFamily="34" charset="0"/>
                <a:sym typeface="Wingdings" pitchFamily="2" charset="2"/>
              </a:rPr>
              <a:t> ethnic groups</a:t>
            </a:r>
            <a:endParaRPr lang="en-US" sz="1600" dirty="0">
              <a:solidFill>
                <a:schemeClr val="accent1"/>
              </a:solidFill>
              <a:latin typeface="Arial" pitchFamily="34" charset="0"/>
              <a:cs typeface="Arial" pitchFamily="34" charset="0"/>
            </a:endParaRPr>
          </a:p>
        </p:txBody>
      </p:sp>
      <p:sp>
        <p:nvSpPr>
          <p:cNvPr id="9" name="TextBox 8"/>
          <p:cNvSpPr txBox="1"/>
          <p:nvPr/>
        </p:nvSpPr>
        <p:spPr>
          <a:xfrm>
            <a:off x="533400" y="1219200"/>
            <a:ext cx="1946365" cy="830997"/>
          </a:xfrm>
          <a:prstGeom prst="rect">
            <a:avLst/>
          </a:prstGeom>
          <a:noFill/>
          <a:ln w="19050">
            <a:solidFill>
              <a:schemeClr val="accent1"/>
            </a:solidFill>
          </a:ln>
        </p:spPr>
        <p:txBody>
          <a:bodyPr wrap="square" rtlCol="0">
            <a:spAutoFit/>
          </a:bodyPr>
          <a:lstStyle/>
          <a:p>
            <a:r>
              <a:rPr lang="en-US" sz="1600" dirty="0" smtClean="0">
                <a:solidFill>
                  <a:schemeClr val="accent1"/>
                </a:solidFill>
                <a:latin typeface="Arial" pitchFamily="34" charset="0"/>
                <a:cs typeface="Arial" pitchFamily="34" charset="0"/>
              </a:rPr>
              <a:t>Sheer size matters &amp; is itself a product of group formation</a:t>
            </a:r>
            <a:endParaRPr lang="en-US" sz="1600"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1120011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Repression and Backlash</a:t>
            </a:r>
            <a:endParaRPr lang="en-US" dirty="0"/>
          </a:p>
        </p:txBody>
      </p:sp>
      <p:sp>
        <p:nvSpPr>
          <p:cNvPr id="5" name="Text Placeholder 4"/>
          <p:cNvSpPr>
            <a:spLocks noGrp="1"/>
          </p:cNvSpPr>
          <p:nvPr>
            <p:ph type="body" idx="1"/>
          </p:nvPr>
        </p:nvSpPr>
        <p:spPr/>
        <p:txBody>
          <a:bodyPr/>
          <a:lstStyle/>
          <a:p>
            <a:r>
              <a:rPr lang="en-US" smtClean="0"/>
              <a:t>The standard question: </a:t>
            </a:r>
          </a:p>
          <a:p>
            <a:r>
              <a:rPr lang="en-US" smtClean="0"/>
              <a:t>Does repression decrease mobilization through increasing the costs of protest or increase it through increasing grievance?</a:t>
            </a:r>
            <a:endParaRPr lang="en-US" dirty="0"/>
          </a:p>
        </p:txBody>
      </p:sp>
    </p:spTree>
    <p:extLst>
      <p:ext uri="{BB962C8B-B14F-4D97-AF65-F5344CB8AC3E}">
        <p14:creationId xmlns:p14="http://schemas.microsoft.com/office/powerpoint/2010/main" val="4291745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52500" y="479816"/>
            <a:ext cx="2877303" cy="664932"/>
          </a:xfrm>
          <a:prstGeom prst="rect">
            <a:avLst/>
          </a:prstGeom>
          <a:noFill/>
          <a:ln w="38100">
            <a:solidFill>
              <a:schemeClr val="accent6"/>
            </a:solidFill>
          </a:ln>
        </p:spPr>
        <p:txBody>
          <a:bodyPr wrap="square" rtlCol="0">
            <a:normAutofit/>
          </a:bodyPr>
          <a:lstStyle/>
          <a:p>
            <a:pPr algn="ctr"/>
            <a:r>
              <a:rPr lang="en-US" sz="3600" dirty="0" smtClean="0">
                <a:latin typeface="Calibri" pitchFamily="34" charset="0"/>
                <a:cs typeface="Aharoni" pitchFamily="2" charset="-79"/>
              </a:rPr>
              <a:t>Repression</a:t>
            </a:r>
            <a:endParaRPr lang="en-US" sz="3600" dirty="0">
              <a:latin typeface="Calibri" pitchFamily="34" charset="0"/>
              <a:cs typeface="Aharoni" pitchFamily="2" charset="-79"/>
            </a:endParaRPr>
          </a:p>
        </p:txBody>
      </p:sp>
      <p:sp>
        <p:nvSpPr>
          <p:cNvPr id="6" name="TextBox 5"/>
          <p:cNvSpPr txBox="1"/>
          <p:nvPr/>
        </p:nvSpPr>
        <p:spPr>
          <a:xfrm>
            <a:off x="5430080" y="2594424"/>
            <a:ext cx="2164375" cy="933193"/>
          </a:xfrm>
          <a:prstGeom prst="rect">
            <a:avLst/>
          </a:prstGeom>
          <a:noFill/>
          <a:ln>
            <a:solidFill>
              <a:schemeClr val="accent6"/>
            </a:solidFill>
          </a:ln>
        </p:spPr>
        <p:txBody>
          <a:bodyPr wrap="none" rtlCol="0" anchor="t" anchorCtr="1">
            <a:normAutofit/>
          </a:bodyPr>
          <a:lstStyle/>
          <a:p>
            <a:r>
              <a:rPr lang="en-US" sz="3200" dirty="0" smtClean="0">
                <a:latin typeface="Calibri" pitchFamily="34" charset="0"/>
                <a:cs typeface="Aharoni" pitchFamily="2" charset="-79"/>
              </a:rPr>
              <a:t>Grievance</a:t>
            </a:r>
            <a:endParaRPr lang="en-US" sz="3200" dirty="0">
              <a:latin typeface="Calibri" pitchFamily="34" charset="0"/>
              <a:cs typeface="Aharoni" pitchFamily="2" charset="-79"/>
            </a:endParaRPr>
          </a:p>
        </p:txBody>
      </p:sp>
      <p:sp>
        <p:nvSpPr>
          <p:cNvPr id="7" name="TextBox 6"/>
          <p:cNvSpPr txBox="1"/>
          <p:nvPr/>
        </p:nvSpPr>
        <p:spPr>
          <a:xfrm>
            <a:off x="878123" y="2594424"/>
            <a:ext cx="3119551" cy="933193"/>
          </a:xfrm>
          <a:prstGeom prst="rect">
            <a:avLst/>
          </a:prstGeom>
          <a:noFill/>
          <a:ln>
            <a:solidFill>
              <a:schemeClr val="accent6"/>
            </a:solidFill>
          </a:ln>
        </p:spPr>
        <p:txBody>
          <a:bodyPr wrap="square" rtlCol="0" anchor="ctr" anchorCtr="1">
            <a:noAutofit/>
          </a:bodyPr>
          <a:lstStyle/>
          <a:p>
            <a:pPr algn="ctr"/>
            <a:r>
              <a:rPr lang="en-US" sz="2800" dirty="0" smtClean="0">
                <a:latin typeface="Calibri" pitchFamily="34" charset="0"/>
                <a:cs typeface="Aharoni" pitchFamily="2" charset="-79"/>
              </a:rPr>
              <a:t>Cost &amp; possibility of action</a:t>
            </a:r>
            <a:endParaRPr lang="en-US" sz="2800" dirty="0">
              <a:latin typeface="Calibri" pitchFamily="34" charset="0"/>
              <a:cs typeface="Aharoni" pitchFamily="2" charset="-79"/>
            </a:endParaRPr>
          </a:p>
        </p:txBody>
      </p:sp>
      <p:sp>
        <p:nvSpPr>
          <p:cNvPr id="8" name="TextBox 7"/>
          <p:cNvSpPr txBox="1"/>
          <p:nvPr/>
        </p:nvSpPr>
        <p:spPr>
          <a:xfrm>
            <a:off x="2362200" y="4765626"/>
            <a:ext cx="4072462" cy="646331"/>
          </a:xfrm>
          <a:prstGeom prst="rect">
            <a:avLst/>
          </a:prstGeom>
          <a:noFill/>
          <a:ln w="38100">
            <a:solidFill>
              <a:schemeClr val="accent6"/>
            </a:solidFill>
          </a:ln>
        </p:spPr>
        <p:txBody>
          <a:bodyPr wrap="none" rtlCol="0">
            <a:spAutoFit/>
          </a:bodyPr>
          <a:lstStyle/>
          <a:p>
            <a:r>
              <a:rPr lang="en-US" sz="3600" dirty="0" smtClean="0">
                <a:latin typeface="Calibri" pitchFamily="34" charset="0"/>
                <a:cs typeface="Aharoni" pitchFamily="2" charset="-79"/>
              </a:rPr>
              <a:t>Level of Mobilization</a:t>
            </a:r>
            <a:endParaRPr lang="en-US" sz="3600" dirty="0">
              <a:latin typeface="Calibri" pitchFamily="34" charset="0"/>
              <a:cs typeface="Aharoni" pitchFamily="2" charset="-79"/>
            </a:endParaRPr>
          </a:p>
        </p:txBody>
      </p:sp>
      <p:sp>
        <p:nvSpPr>
          <p:cNvPr id="9" name="Right Arrow 8"/>
          <p:cNvSpPr/>
          <p:nvPr/>
        </p:nvSpPr>
        <p:spPr>
          <a:xfrm rot="3677180">
            <a:off x="5020666" y="1674123"/>
            <a:ext cx="1794057" cy="39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t>
            </a:r>
            <a:r>
              <a:rPr lang="en-US" dirty="0" smtClean="0"/>
              <a:t> </a:t>
            </a:r>
            <a:endParaRPr lang="en-US" dirty="0"/>
          </a:p>
        </p:txBody>
      </p:sp>
      <p:sp>
        <p:nvSpPr>
          <p:cNvPr id="10" name="Right Arrow 9"/>
          <p:cNvSpPr/>
          <p:nvPr/>
        </p:nvSpPr>
        <p:spPr>
          <a:xfrm rot="6100757">
            <a:off x="2336557" y="1671866"/>
            <a:ext cx="1572711" cy="39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t>
            </a:r>
            <a:r>
              <a:rPr lang="en-US" dirty="0" smtClean="0"/>
              <a:t> </a:t>
            </a:r>
            <a:endParaRPr lang="en-US" dirty="0"/>
          </a:p>
        </p:txBody>
      </p:sp>
      <p:sp>
        <p:nvSpPr>
          <p:cNvPr id="11" name="Right Arrow 10"/>
          <p:cNvSpPr/>
          <p:nvPr/>
        </p:nvSpPr>
        <p:spPr>
          <a:xfrm rot="6694659">
            <a:off x="5347466" y="3985373"/>
            <a:ext cx="1389794" cy="416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t>
            </a:r>
            <a:r>
              <a:rPr lang="en-US" dirty="0" smtClean="0"/>
              <a:t> </a:t>
            </a:r>
            <a:endParaRPr lang="en-US" dirty="0"/>
          </a:p>
        </p:txBody>
      </p:sp>
      <p:sp>
        <p:nvSpPr>
          <p:cNvPr id="12" name="Right Arrow 11"/>
          <p:cNvSpPr/>
          <p:nvPr/>
        </p:nvSpPr>
        <p:spPr>
          <a:xfrm rot="3677180">
            <a:off x="2771273" y="3953840"/>
            <a:ext cx="1442960" cy="3996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a:t>
            </a:r>
            <a:r>
              <a:rPr lang="en-US" dirty="0" smtClean="0"/>
              <a:t> </a:t>
            </a:r>
            <a:endParaRPr lang="en-US" dirty="0"/>
          </a:p>
        </p:txBody>
      </p:sp>
      <p:sp>
        <p:nvSpPr>
          <p:cNvPr id="13" name="Title 12"/>
          <p:cNvSpPr>
            <a:spLocks noGrp="1"/>
          </p:cNvSpPr>
          <p:nvPr>
            <p:ph type="title"/>
          </p:nvPr>
        </p:nvSpPr>
        <p:spPr>
          <a:xfrm>
            <a:off x="762000" y="5715000"/>
            <a:ext cx="7543800" cy="457200"/>
          </a:xfrm>
        </p:spPr>
        <p:txBody>
          <a:bodyPr>
            <a:noAutofit/>
          </a:bodyPr>
          <a:lstStyle/>
          <a:p>
            <a:r>
              <a:rPr lang="en-US" sz="3200" dirty="0" smtClean="0"/>
              <a:t>Backlash and the net effect of repression</a:t>
            </a:r>
            <a:endParaRPr lang="en-US" sz="3200" dirty="0"/>
          </a:p>
        </p:txBody>
      </p:sp>
      <p:sp>
        <p:nvSpPr>
          <p:cNvPr id="2" name="TextBox 1"/>
          <p:cNvSpPr txBox="1"/>
          <p:nvPr/>
        </p:nvSpPr>
        <p:spPr>
          <a:xfrm>
            <a:off x="6804014" y="1526697"/>
            <a:ext cx="1580882"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800" b="1" dirty="0" smtClean="0"/>
              <a:t>Backlash</a:t>
            </a:r>
            <a:endParaRPr lang="en-US" sz="2800" b="1" dirty="0"/>
          </a:p>
        </p:txBody>
      </p:sp>
      <p:sp>
        <p:nvSpPr>
          <p:cNvPr id="14" name="TextBox 13"/>
          <p:cNvSpPr txBox="1"/>
          <p:nvPr/>
        </p:nvSpPr>
        <p:spPr>
          <a:xfrm>
            <a:off x="457200" y="1372809"/>
            <a:ext cx="2315735"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smtClean="0"/>
              <a:t>“Repression Works”</a:t>
            </a:r>
            <a:endParaRPr lang="en-US" sz="2400" b="1" dirty="0"/>
          </a:p>
        </p:txBody>
      </p:sp>
      <p:sp>
        <p:nvSpPr>
          <p:cNvPr id="4" name="Rounded Rectangle 3"/>
          <p:cNvSpPr/>
          <p:nvPr/>
        </p:nvSpPr>
        <p:spPr>
          <a:xfrm>
            <a:off x="228600" y="1217318"/>
            <a:ext cx="4262551" cy="3202282"/>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672738" y="1227655"/>
            <a:ext cx="4262551" cy="3202282"/>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926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over-simplified models</a:t>
            </a:r>
            <a:endParaRPr lang="en-US" dirty="0"/>
          </a:p>
        </p:txBody>
      </p:sp>
      <p:grpSp>
        <p:nvGrpSpPr>
          <p:cNvPr id="5" name="Group 4"/>
          <p:cNvGrpSpPr/>
          <p:nvPr/>
        </p:nvGrpSpPr>
        <p:grpSpPr>
          <a:xfrm>
            <a:off x="1066800" y="1143000"/>
            <a:ext cx="3200400" cy="3581400"/>
            <a:chOff x="838197" y="722769"/>
            <a:chExt cx="4648203" cy="4953000"/>
          </a:xfrm>
        </p:grpSpPr>
        <p:sp>
          <p:nvSpPr>
            <p:cNvPr id="6" name="Oval 5"/>
            <p:cNvSpPr/>
            <p:nvPr/>
          </p:nvSpPr>
          <p:spPr>
            <a:xfrm>
              <a:off x="838197" y="2475369"/>
              <a:ext cx="4648203" cy="3200400"/>
            </a:xfrm>
            <a:prstGeom prst="ellipse">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3">
                      <a:lumMod val="50000"/>
                    </a:schemeClr>
                  </a:solidFill>
                </a:rPr>
                <a:t>Society</a:t>
              </a:r>
              <a:endParaRPr lang="en-US" sz="3200" dirty="0">
                <a:solidFill>
                  <a:schemeClr val="accent3">
                    <a:lumMod val="50000"/>
                  </a:schemeClr>
                </a:solidFill>
              </a:endParaRPr>
            </a:p>
          </p:txBody>
        </p:sp>
        <p:sp>
          <p:nvSpPr>
            <p:cNvPr id="7" name="Cross 6"/>
            <p:cNvSpPr/>
            <p:nvPr/>
          </p:nvSpPr>
          <p:spPr>
            <a:xfrm>
              <a:off x="1981198" y="4380369"/>
              <a:ext cx="304800" cy="2286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ross 7"/>
            <p:cNvSpPr/>
            <p:nvPr/>
          </p:nvSpPr>
          <p:spPr>
            <a:xfrm>
              <a:off x="1600198" y="3161169"/>
              <a:ext cx="304800" cy="2286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ross 8"/>
            <p:cNvSpPr/>
            <p:nvPr/>
          </p:nvSpPr>
          <p:spPr>
            <a:xfrm>
              <a:off x="2819398" y="3237369"/>
              <a:ext cx="304800" cy="2286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p:cNvSpPr/>
            <p:nvPr/>
          </p:nvSpPr>
          <p:spPr>
            <a:xfrm>
              <a:off x="1752598" y="3694569"/>
              <a:ext cx="304800" cy="2286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p:cNvSpPr/>
            <p:nvPr/>
          </p:nvSpPr>
          <p:spPr>
            <a:xfrm>
              <a:off x="4495800" y="4418469"/>
              <a:ext cx="304800" cy="2286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ross 11"/>
            <p:cNvSpPr/>
            <p:nvPr/>
          </p:nvSpPr>
          <p:spPr>
            <a:xfrm>
              <a:off x="2743198" y="4532769"/>
              <a:ext cx="304800" cy="2286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gular Pentagon 12"/>
            <p:cNvSpPr/>
            <p:nvPr/>
          </p:nvSpPr>
          <p:spPr>
            <a:xfrm>
              <a:off x="1523999" y="722769"/>
              <a:ext cx="2855685" cy="1524000"/>
            </a:xfrm>
            <a:prstGeom prst="pentagon">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solidFill>
                    <a:schemeClr val="accent2">
                      <a:lumMod val="50000"/>
                    </a:schemeClr>
                  </a:solidFill>
                </a:rPr>
                <a:t>Regime</a:t>
              </a:r>
              <a:endParaRPr lang="en-US" sz="2400" dirty="0">
                <a:solidFill>
                  <a:schemeClr val="accent2">
                    <a:lumMod val="50000"/>
                  </a:schemeClr>
                </a:solidFill>
              </a:endParaRPr>
            </a:p>
          </p:txBody>
        </p:sp>
        <p:sp>
          <p:nvSpPr>
            <p:cNvPr id="14" name="Cross 13"/>
            <p:cNvSpPr/>
            <p:nvPr/>
          </p:nvSpPr>
          <p:spPr>
            <a:xfrm>
              <a:off x="4687198" y="3478938"/>
              <a:ext cx="304800" cy="2286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ghtning Bolt 14"/>
            <p:cNvSpPr/>
            <p:nvPr/>
          </p:nvSpPr>
          <p:spPr>
            <a:xfrm rot="2237600">
              <a:off x="1934520" y="1957575"/>
              <a:ext cx="858008" cy="1644621"/>
            </a:xfrm>
            <a:prstGeom prst="lightningBol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Lightning Bolt 15"/>
            <p:cNvSpPr/>
            <p:nvPr/>
          </p:nvSpPr>
          <p:spPr>
            <a:xfrm rot="21185498">
              <a:off x="3442396" y="1713402"/>
              <a:ext cx="858008" cy="1644621"/>
            </a:xfrm>
            <a:prstGeom prst="lightningBol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7" name="Group 16"/>
          <p:cNvGrpSpPr/>
          <p:nvPr/>
        </p:nvGrpSpPr>
        <p:grpSpPr>
          <a:xfrm>
            <a:off x="4572000" y="1371600"/>
            <a:ext cx="3844318" cy="3221155"/>
            <a:chOff x="381000" y="3399183"/>
            <a:chExt cx="4787264" cy="4551634"/>
          </a:xfrm>
        </p:grpSpPr>
        <p:sp>
          <p:nvSpPr>
            <p:cNvPr id="18" name="Oval 17"/>
            <p:cNvSpPr/>
            <p:nvPr/>
          </p:nvSpPr>
          <p:spPr>
            <a:xfrm>
              <a:off x="381000" y="3429001"/>
              <a:ext cx="4459857" cy="3200400"/>
            </a:xfrm>
            <a:prstGeom prst="ellipse">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3">
                      <a:lumMod val="50000"/>
                    </a:schemeClr>
                  </a:solidFill>
                </a:rPr>
                <a:t>Society</a:t>
              </a:r>
              <a:endParaRPr lang="en-US" sz="3200" dirty="0">
                <a:solidFill>
                  <a:schemeClr val="accent3">
                    <a:lumMod val="50000"/>
                  </a:schemeClr>
                </a:solidFill>
              </a:endParaRPr>
            </a:p>
          </p:txBody>
        </p:sp>
        <p:sp>
          <p:nvSpPr>
            <p:cNvPr id="19" name="Regular Pentagon 18"/>
            <p:cNvSpPr/>
            <p:nvPr/>
          </p:nvSpPr>
          <p:spPr>
            <a:xfrm>
              <a:off x="2373702" y="3399183"/>
              <a:ext cx="2362200" cy="1219199"/>
            </a:xfrm>
            <a:prstGeom prst="pentagon">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smtClean="0">
                  <a:solidFill>
                    <a:schemeClr val="accent3"/>
                  </a:solidFill>
                </a:rPr>
                <a:t>Regime</a:t>
              </a:r>
              <a:endParaRPr lang="en-US" sz="2400" dirty="0">
                <a:solidFill>
                  <a:schemeClr val="accent3"/>
                </a:solidFill>
              </a:endParaRPr>
            </a:p>
          </p:txBody>
        </p:sp>
        <p:grpSp>
          <p:nvGrpSpPr>
            <p:cNvPr id="20" name="Group 12"/>
            <p:cNvGrpSpPr/>
            <p:nvPr/>
          </p:nvGrpSpPr>
          <p:grpSpPr>
            <a:xfrm>
              <a:off x="609600" y="4495800"/>
              <a:ext cx="1447800" cy="1393135"/>
              <a:chOff x="609600" y="4495800"/>
              <a:chExt cx="1447800" cy="1393135"/>
            </a:xfrm>
          </p:grpSpPr>
          <p:sp>
            <p:nvSpPr>
              <p:cNvPr id="24" name="Cross 23"/>
              <p:cNvSpPr/>
              <p:nvPr/>
            </p:nvSpPr>
            <p:spPr>
              <a:xfrm>
                <a:off x="1371600" y="4953000"/>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Cross 24"/>
              <p:cNvSpPr/>
              <p:nvPr/>
            </p:nvSpPr>
            <p:spPr>
              <a:xfrm>
                <a:off x="1600200" y="4495800"/>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 name="Cross 25"/>
              <p:cNvSpPr/>
              <p:nvPr/>
            </p:nvSpPr>
            <p:spPr>
              <a:xfrm>
                <a:off x="1424796" y="5660336"/>
                <a:ext cx="304800" cy="228599"/>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Cross 26"/>
              <p:cNvSpPr/>
              <p:nvPr/>
            </p:nvSpPr>
            <p:spPr>
              <a:xfrm>
                <a:off x="914400" y="4800600"/>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 name="Cross 27"/>
              <p:cNvSpPr/>
              <p:nvPr/>
            </p:nvSpPr>
            <p:spPr>
              <a:xfrm>
                <a:off x="609600" y="4648200"/>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 name="Cross 28"/>
              <p:cNvSpPr/>
              <p:nvPr/>
            </p:nvSpPr>
            <p:spPr>
              <a:xfrm>
                <a:off x="1066800" y="5257800"/>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Cross 29"/>
              <p:cNvSpPr/>
              <p:nvPr/>
            </p:nvSpPr>
            <p:spPr>
              <a:xfrm>
                <a:off x="1752600" y="5334000"/>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1" name="Oval 20"/>
            <p:cNvSpPr/>
            <p:nvPr/>
          </p:nvSpPr>
          <p:spPr>
            <a:xfrm>
              <a:off x="2753264" y="6306380"/>
              <a:ext cx="2415000" cy="1644437"/>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accent2">
                      <a:lumMod val="50000"/>
                    </a:schemeClr>
                  </a:solidFill>
                </a:rPr>
                <a:t>Dissenters Criminals</a:t>
              </a:r>
              <a:endParaRPr lang="en-US" dirty="0">
                <a:solidFill>
                  <a:schemeClr val="accent2">
                    <a:lumMod val="50000"/>
                  </a:schemeClr>
                </a:solidFill>
              </a:endParaRPr>
            </a:p>
          </p:txBody>
        </p:sp>
        <p:sp>
          <p:nvSpPr>
            <p:cNvPr id="22" name="Lightning Bolt 21"/>
            <p:cNvSpPr/>
            <p:nvPr/>
          </p:nvSpPr>
          <p:spPr>
            <a:xfrm rot="1914425">
              <a:off x="3361558" y="4571077"/>
              <a:ext cx="1225213" cy="217851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ightning Bolt 22"/>
            <p:cNvSpPr/>
            <p:nvPr/>
          </p:nvSpPr>
          <p:spPr>
            <a:xfrm rot="9700101">
              <a:off x="2192811" y="5365663"/>
              <a:ext cx="822679" cy="1584158"/>
            </a:xfrm>
            <a:prstGeom prst="lightningBol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31" name="TextBox 30"/>
          <p:cNvSpPr txBox="1"/>
          <p:nvPr/>
        </p:nvSpPr>
        <p:spPr>
          <a:xfrm>
            <a:off x="1143000" y="4572000"/>
            <a:ext cx="3352800" cy="584775"/>
          </a:xfrm>
          <a:prstGeom prst="rect">
            <a:avLst/>
          </a:prstGeom>
          <a:noFill/>
        </p:spPr>
        <p:txBody>
          <a:bodyPr wrap="square" rtlCol="0">
            <a:spAutoFit/>
          </a:bodyPr>
          <a:lstStyle/>
          <a:p>
            <a:r>
              <a:rPr lang="en-US" sz="3200" dirty="0" smtClean="0"/>
              <a:t>Repressive regime</a:t>
            </a:r>
            <a:endParaRPr lang="en-US" sz="3200" dirty="0"/>
          </a:p>
        </p:txBody>
      </p:sp>
      <p:sp>
        <p:nvSpPr>
          <p:cNvPr id="32" name="TextBox 31"/>
          <p:cNvSpPr txBox="1"/>
          <p:nvPr/>
        </p:nvSpPr>
        <p:spPr>
          <a:xfrm>
            <a:off x="5867400" y="4572000"/>
            <a:ext cx="2667000" cy="584775"/>
          </a:xfrm>
          <a:prstGeom prst="rect">
            <a:avLst/>
          </a:prstGeom>
          <a:noFill/>
        </p:spPr>
        <p:txBody>
          <a:bodyPr wrap="square" rtlCol="0">
            <a:spAutoFit/>
          </a:bodyPr>
          <a:lstStyle/>
          <a:p>
            <a:r>
              <a:rPr lang="en-US" sz="3200" dirty="0" smtClean="0"/>
              <a:t>Crime control</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Regime and dissenters are part of the same society</a:t>
            </a:r>
            <a:endParaRPr lang="en-US" sz="3200" dirty="0"/>
          </a:p>
        </p:txBody>
      </p:sp>
      <p:sp>
        <p:nvSpPr>
          <p:cNvPr id="3" name="Oval 2"/>
          <p:cNvSpPr/>
          <p:nvPr/>
        </p:nvSpPr>
        <p:spPr>
          <a:xfrm>
            <a:off x="1371600" y="1985385"/>
            <a:ext cx="6172200" cy="3200400"/>
          </a:xfrm>
          <a:prstGeom prst="ellipse">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3">
                    <a:lumMod val="50000"/>
                  </a:schemeClr>
                </a:solidFill>
              </a:rPr>
              <a:t>Society</a:t>
            </a:r>
            <a:endParaRPr lang="en-US" sz="3200" dirty="0">
              <a:solidFill>
                <a:schemeClr val="accent3">
                  <a:lumMod val="50000"/>
                </a:schemeClr>
              </a:solidFill>
            </a:endParaRPr>
          </a:p>
        </p:txBody>
      </p:sp>
      <p:sp>
        <p:nvSpPr>
          <p:cNvPr id="25" name="Oval 24"/>
          <p:cNvSpPr/>
          <p:nvPr/>
        </p:nvSpPr>
        <p:spPr>
          <a:xfrm>
            <a:off x="1524000" y="2747385"/>
            <a:ext cx="19050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Cross 5"/>
          <p:cNvSpPr/>
          <p:nvPr/>
        </p:nvSpPr>
        <p:spPr>
          <a:xfrm>
            <a:off x="1714500" y="3733800"/>
            <a:ext cx="304800" cy="228600"/>
          </a:xfrm>
          <a:prstGeom prst="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ross 6"/>
          <p:cNvSpPr/>
          <p:nvPr/>
        </p:nvSpPr>
        <p:spPr>
          <a:xfrm>
            <a:off x="1943100" y="3276600"/>
            <a:ext cx="304800" cy="228600"/>
          </a:xfrm>
          <a:prstGeom prst="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ightning Bolt 25"/>
          <p:cNvSpPr/>
          <p:nvPr/>
        </p:nvSpPr>
        <p:spPr>
          <a:xfrm rot="4736346">
            <a:off x="3226116" y="2311315"/>
            <a:ext cx="819507" cy="111543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ross 7"/>
          <p:cNvSpPr/>
          <p:nvPr/>
        </p:nvSpPr>
        <p:spPr>
          <a:xfrm>
            <a:off x="2171700" y="3733800"/>
            <a:ext cx="304800" cy="228600"/>
          </a:xfrm>
          <a:prstGeom prst="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ross 8"/>
          <p:cNvSpPr/>
          <p:nvPr/>
        </p:nvSpPr>
        <p:spPr>
          <a:xfrm>
            <a:off x="2171700" y="2895600"/>
            <a:ext cx="304800" cy="228600"/>
          </a:xfrm>
          <a:prstGeom prst="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p:cNvSpPr/>
          <p:nvPr/>
        </p:nvSpPr>
        <p:spPr>
          <a:xfrm>
            <a:off x="2552700" y="3124200"/>
            <a:ext cx="304800" cy="228600"/>
          </a:xfrm>
          <a:prstGeom prst="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ross 11"/>
          <p:cNvSpPr/>
          <p:nvPr/>
        </p:nvSpPr>
        <p:spPr>
          <a:xfrm>
            <a:off x="2552700" y="3505200"/>
            <a:ext cx="304800" cy="228600"/>
          </a:xfrm>
          <a:prstGeom prst="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gular Pentagon 20"/>
          <p:cNvSpPr/>
          <p:nvPr/>
        </p:nvSpPr>
        <p:spPr>
          <a:xfrm>
            <a:off x="3746162" y="1600200"/>
            <a:ext cx="2590800" cy="1524000"/>
          </a:xfrm>
          <a:prstGeom prst="pentagon">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smtClean="0">
                <a:solidFill>
                  <a:schemeClr val="bg2"/>
                </a:solidFill>
              </a:rPr>
              <a:t>Regime</a:t>
            </a:r>
            <a:endParaRPr lang="en-US" sz="2400" dirty="0">
              <a:solidFill>
                <a:schemeClr val="bg2"/>
              </a:solidFill>
            </a:endParaRPr>
          </a:p>
        </p:txBody>
      </p:sp>
      <p:sp>
        <p:nvSpPr>
          <p:cNvPr id="15" name="Cross 14"/>
          <p:cNvSpPr/>
          <p:nvPr/>
        </p:nvSpPr>
        <p:spPr>
          <a:xfrm>
            <a:off x="3009900" y="3352800"/>
            <a:ext cx="304800" cy="228600"/>
          </a:xfrm>
          <a:prstGeom prst="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2"/>
          <p:cNvGrpSpPr/>
          <p:nvPr/>
        </p:nvGrpSpPr>
        <p:grpSpPr>
          <a:xfrm>
            <a:off x="6422969" y="854190"/>
            <a:ext cx="1488996" cy="461665"/>
            <a:chOff x="6400800" y="4343400"/>
            <a:chExt cx="1488996" cy="461665"/>
          </a:xfrm>
        </p:grpSpPr>
        <p:sp>
          <p:nvSpPr>
            <p:cNvPr id="11" name="Cross 10"/>
            <p:cNvSpPr/>
            <p:nvPr/>
          </p:nvSpPr>
          <p:spPr>
            <a:xfrm>
              <a:off x="6400800" y="4495800"/>
              <a:ext cx="304800" cy="228600"/>
            </a:xfrm>
            <a:prstGeom prst="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781800" y="4343400"/>
              <a:ext cx="1107996" cy="461665"/>
            </a:xfrm>
            <a:prstGeom prst="rect">
              <a:avLst/>
            </a:prstGeom>
            <a:noFill/>
          </p:spPr>
          <p:txBody>
            <a:bodyPr wrap="none" rtlCol="0">
              <a:spAutoFit/>
            </a:bodyPr>
            <a:lstStyle/>
            <a:p>
              <a:r>
                <a:rPr lang="en-US" sz="2400" dirty="0" smtClean="0"/>
                <a:t>Dissent</a:t>
              </a:r>
              <a:endParaRPr lang="en-US" sz="2400" dirty="0"/>
            </a:p>
          </p:txBody>
        </p:sp>
      </p:grpSp>
      <p:grpSp>
        <p:nvGrpSpPr>
          <p:cNvPr id="5" name="Group 27"/>
          <p:cNvGrpSpPr/>
          <p:nvPr/>
        </p:nvGrpSpPr>
        <p:grpSpPr>
          <a:xfrm>
            <a:off x="6096000" y="1375785"/>
            <a:ext cx="2322244" cy="461665"/>
            <a:chOff x="5007031" y="2731395"/>
            <a:chExt cx="2322244" cy="461665"/>
          </a:xfrm>
        </p:grpSpPr>
        <p:sp>
          <p:nvSpPr>
            <p:cNvPr id="23" name="TextBox 22"/>
            <p:cNvSpPr txBox="1"/>
            <p:nvPr/>
          </p:nvSpPr>
          <p:spPr>
            <a:xfrm>
              <a:off x="5777247" y="2731395"/>
              <a:ext cx="1552028" cy="461665"/>
            </a:xfrm>
            <a:prstGeom prst="rect">
              <a:avLst/>
            </a:prstGeom>
            <a:noFill/>
          </p:spPr>
          <p:txBody>
            <a:bodyPr wrap="none" rtlCol="0">
              <a:spAutoFit/>
            </a:bodyPr>
            <a:lstStyle/>
            <a:p>
              <a:r>
                <a:rPr lang="en-US" sz="2400" dirty="0" smtClean="0"/>
                <a:t>Repression</a:t>
              </a:r>
              <a:endParaRPr lang="en-US" sz="2400" dirty="0"/>
            </a:p>
          </p:txBody>
        </p:sp>
        <p:sp>
          <p:nvSpPr>
            <p:cNvPr id="27" name="Lightning Bolt 26"/>
            <p:cNvSpPr/>
            <p:nvPr/>
          </p:nvSpPr>
          <p:spPr>
            <a:xfrm rot="18954868">
              <a:off x="5007031" y="2764294"/>
              <a:ext cx="671754" cy="42731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8198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Ethnic (or other) divisions and the legitimacy of repression</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902499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5638800"/>
            <a:ext cx="7620000" cy="609600"/>
          </a:xfrm>
        </p:spPr>
        <p:txBody>
          <a:bodyPr>
            <a:normAutofit fontScale="90000"/>
          </a:bodyPr>
          <a:lstStyle/>
          <a:p>
            <a:pPr algn="ctr"/>
            <a:r>
              <a:rPr lang="en-US" sz="3600" dirty="0" smtClean="0"/>
              <a:t>What we know about legitimizing dissent</a:t>
            </a:r>
            <a:endParaRPr lang="en-US" sz="36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3198462"/>
              </p:ext>
            </p:extLst>
          </p:nvPr>
        </p:nvGraphicFramePr>
        <p:xfrm>
          <a:off x="152400" y="482604"/>
          <a:ext cx="8839200" cy="4907280"/>
        </p:xfrm>
        <a:graphic>
          <a:graphicData uri="http://schemas.openxmlformats.org/drawingml/2006/table">
            <a:tbl>
              <a:tblPr firstRow="1" bandRow="1">
                <a:tableStyleId>{5C22544A-7EE6-4342-B048-85BDC9FD1C3A}</a:tableStyleId>
              </a:tblPr>
              <a:tblGrid>
                <a:gridCol w="4419600"/>
                <a:gridCol w="44196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Repression is Legitimate</a:t>
                      </a:r>
                      <a:r>
                        <a:rPr lang="en-US" sz="2000" baseline="0" dirty="0" smtClean="0"/>
                        <a:t> </a:t>
                      </a:r>
                    </a:p>
                  </a:txBody>
                  <a:tcPr anchor="b" anchorCtr="1"/>
                </a:tc>
                <a:tc>
                  <a:txBody>
                    <a:bodyPr/>
                    <a:lstStyle/>
                    <a:p>
                      <a:pPr algn="ctr"/>
                      <a:r>
                        <a:rPr lang="en-US" sz="2400" dirty="0" smtClean="0"/>
                        <a:t>Backlash</a:t>
                      </a:r>
                    </a:p>
                    <a:p>
                      <a:pPr algn="ctr"/>
                      <a:r>
                        <a:rPr lang="en-US" sz="2400" dirty="0" smtClean="0"/>
                        <a:t>Repression is Illegitimate</a:t>
                      </a:r>
                      <a:endParaRPr lang="en-US" sz="2400" dirty="0"/>
                    </a:p>
                  </a:txBody>
                  <a:tcPr anchor="b" anchorCtr="1"/>
                </a:tc>
              </a:tr>
              <a:tr h="370840">
                <a:tc gridSpan="2">
                  <a:txBody>
                    <a:bodyPr/>
                    <a:lstStyle/>
                    <a:p>
                      <a:pPr algn="ctr"/>
                      <a:r>
                        <a:rPr lang="en-US" sz="2000" b="1" dirty="0" smtClean="0">
                          <a:solidFill>
                            <a:schemeClr val="accent1"/>
                          </a:solidFill>
                        </a:rPr>
                        <a:t>Actions of</a:t>
                      </a:r>
                      <a:r>
                        <a:rPr lang="en-US" sz="2000" b="1" baseline="0" dirty="0" smtClean="0">
                          <a:solidFill>
                            <a:schemeClr val="accent1"/>
                          </a:solidFill>
                        </a:rPr>
                        <a:t> dissenters and regime</a:t>
                      </a:r>
                      <a:endParaRPr lang="en-US" sz="2000" b="1" dirty="0">
                        <a:solidFill>
                          <a:schemeClr val="accent1"/>
                        </a:solidFill>
                      </a:endParaRPr>
                    </a:p>
                  </a:txBody>
                  <a:tcPr/>
                </a:tc>
                <a:tc hMerge="1">
                  <a:txBody>
                    <a:bodyPr/>
                    <a:lstStyle/>
                    <a:p>
                      <a:endParaRPr lang="en-US" sz="2000" dirty="0"/>
                    </a:p>
                  </a:txBody>
                  <a:tcPr/>
                </a:tc>
              </a:tr>
              <a:tr h="370840">
                <a:tc>
                  <a:txBody>
                    <a:bodyPr/>
                    <a:lstStyle/>
                    <a:p>
                      <a:r>
                        <a:rPr lang="en-US" sz="2000" dirty="0" smtClean="0"/>
                        <a:t>Dissenters are violent</a:t>
                      </a:r>
                      <a:endParaRPr lang="en-US" sz="2000" dirty="0"/>
                    </a:p>
                  </a:txBody>
                  <a:tcPr/>
                </a:tc>
                <a:tc>
                  <a:txBody>
                    <a:bodyPr/>
                    <a:lstStyle/>
                    <a:p>
                      <a:r>
                        <a:rPr lang="en-US" sz="2000" dirty="0" smtClean="0"/>
                        <a:t>Dissenters are peaceful</a:t>
                      </a:r>
                      <a:endParaRPr lang="en-US" sz="2000" dirty="0"/>
                    </a:p>
                  </a:txBody>
                  <a:tcPr/>
                </a:tc>
              </a:tr>
              <a:tr h="370840">
                <a:tc>
                  <a:txBody>
                    <a:bodyPr/>
                    <a:lstStyle/>
                    <a:p>
                      <a:r>
                        <a:rPr lang="en-US" sz="2000" dirty="0" smtClean="0"/>
                        <a:t>Repression in proportion to dissent</a:t>
                      </a:r>
                      <a:endParaRPr lang="en-US" sz="2000" dirty="0"/>
                    </a:p>
                  </a:txBody>
                  <a:tcPr/>
                </a:tc>
                <a:tc>
                  <a:txBody>
                    <a:bodyPr/>
                    <a:lstStyle/>
                    <a:p>
                      <a:r>
                        <a:rPr lang="en-US" sz="2000" dirty="0" smtClean="0"/>
                        <a:t>Repression is overreaction </a:t>
                      </a:r>
                      <a:r>
                        <a:rPr lang="en-US" sz="2000" baseline="0" dirty="0" smtClean="0"/>
                        <a:t>to dissent</a:t>
                      </a:r>
                      <a:endParaRPr lang="en-US" sz="2000" dirty="0"/>
                    </a:p>
                  </a:txBody>
                  <a:tcPr/>
                </a:tc>
              </a:tr>
              <a:tr h="370840">
                <a:tc gridSpan="2">
                  <a:txBody>
                    <a:bodyPr/>
                    <a:lstStyle/>
                    <a:p>
                      <a:pPr algn="ctr"/>
                      <a:r>
                        <a:rPr lang="en-US" sz="2000" b="1" dirty="0" smtClean="0">
                          <a:solidFill>
                            <a:schemeClr val="accent1"/>
                          </a:solidFill>
                        </a:rPr>
                        <a:t>Relation</a:t>
                      </a:r>
                      <a:r>
                        <a:rPr lang="en-US" sz="2000" b="1" baseline="0" dirty="0" smtClean="0">
                          <a:solidFill>
                            <a:schemeClr val="accent1"/>
                          </a:solidFill>
                        </a:rPr>
                        <a:t> between dissenters and the larger society</a:t>
                      </a:r>
                      <a:endParaRPr lang="en-US" sz="2000" b="1" dirty="0">
                        <a:solidFill>
                          <a:schemeClr val="accent1"/>
                        </a:solidFill>
                      </a:endParaRPr>
                    </a:p>
                  </a:txBody>
                  <a:tcPr/>
                </a:tc>
                <a:tc hMerge="1">
                  <a:txBody>
                    <a:bodyPr/>
                    <a:lstStyle/>
                    <a:p>
                      <a:endParaRPr lang="en-US" sz="2000" dirty="0"/>
                    </a:p>
                  </a:txBody>
                  <a:tcPr/>
                </a:tc>
              </a:tr>
              <a:tr h="370840">
                <a:tc>
                  <a:txBody>
                    <a:bodyPr/>
                    <a:lstStyle/>
                    <a:p>
                      <a:r>
                        <a:rPr lang="en-US" sz="2000" dirty="0" smtClean="0"/>
                        <a:t>Many are hurt or inconvenienced by dissent</a:t>
                      </a:r>
                      <a:endParaRPr lang="en-US" sz="2000" dirty="0"/>
                    </a:p>
                  </a:txBody>
                  <a:tcPr/>
                </a:tc>
                <a:tc>
                  <a:txBody>
                    <a:bodyPr/>
                    <a:lstStyle/>
                    <a:p>
                      <a:r>
                        <a:rPr lang="en-US" sz="2000" dirty="0" smtClean="0"/>
                        <a:t>Few are hurt or inconvenienced by dissent</a:t>
                      </a:r>
                      <a:endParaRPr lang="en-US" sz="2000" dirty="0"/>
                    </a:p>
                  </a:txBody>
                  <a:tcPr/>
                </a:tc>
              </a:tr>
              <a:tr h="370840">
                <a:tc>
                  <a:txBody>
                    <a:bodyPr/>
                    <a:lstStyle/>
                    <a:p>
                      <a:r>
                        <a:rPr lang="en-US" sz="2000" dirty="0" smtClean="0"/>
                        <a:t>Dissenters</a:t>
                      </a:r>
                      <a:r>
                        <a:rPr lang="en-US" sz="2000" baseline="0" dirty="0" smtClean="0"/>
                        <a:t> are extremists or outsiders</a:t>
                      </a:r>
                      <a:endParaRPr lang="en-US" sz="2000" dirty="0"/>
                    </a:p>
                  </a:txBody>
                  <a:tcPr/>
                </a:tc>
                <a:tc>
                  <a:txBody>
                    <a:bodyPr/>
                    <a:lstStyle/>
                    <a:p>
                      <a:r>
                        <a:rPr lang="en-US" sz="2000" dirty="0" smtClean="0"/>
                        <a:t>Dissenters are ordinary people </a:t>
                      </a:r>
                      <a:endParaRPr lang="en-US" sz="2000" dirty="0"/>
                    </a:p>
                  </a:txBody>
                  <a:tcPr/>
                </a:tc>
              </a:tr>
              <a:tr h="370840">
                <a:tc>
                  <a:txBody>
                    <a:bodyPr/>
                    <a:lstStyle/>
                    <a:p>
                      <a:r>
                        <a:rPr lang="en-US" sz="2000" dirty="0" smtClean="0"/>
                        <a:t>Dissenters have few ties to the larger society</a:t>
                      </a:r>
                      <a:endParaRPr lang="en-US" sz="2000" dirty="0"/>
                    </a:p>
                  </a:txBody>
                  <a:tcPr/>
                </a:tc>
                <a:tc>
                  <a:txBody>
                    <a:bodyPr/>
                    <a:lstStyle/>
                    <a:p>
                      <a:r>
                        <a:rPr lang="en-US" sz="2000" dirty="0" smtClean="0"/>
                        <a:t>Dissenters have</a:t>
                      </a:r>
                      <a:r>
                        <a:rPr lang="en-US" sz="2000" baseline="0" dirty="0" smtClean="0"/>
                        <a:t> many ties to the larger society</a:t>
                      </a:r>
                      <a:endParaRPr lang="en-US" sz="2000" dirty="0"/>
                    </a:p>
                  </a:txBody>
                  <a:tcPr/>
                </a:tc>
              </a:tr>
              <a:tr h="370840">
                <a:tc>
                  <a:txBody>
                    <a:bodyPr/>
                    <a:lstStyle/>
                    <a:p>
                      <a:r>
                        <a:rPr lang="en-US" sz="2000" dirty="0" smtClean="0"/>
                        <a:t>Repression</a:t>
                      </a:r>
                      <a:r>
                        <a:rPr lang="en-US" sz="2000" baseline="0" dirty="0" smtClean="0"/>
                        <a:t> is n</a:t>
                      </a:r>
                      <a:r>
                        <a:rPr lang="en-US" sz="2000" dirty="0" smtClean="0"/>
                        <a:t>arrowly targeted on dissenters</a:t>
                      </a:r>
                      <a:endParaRPr lang="en-US" sz="2000" dirty="0"/>
                    </a:p>
                  </a:txBody>
                  <a:tcPr/>
                </a:tc>
                <a:tc>
                  <a:txBody>
                    <a:bodyPr/>
                    <a:lstStyle/>
                    <a:p>
                      <a:r>
                        <a:rPr lang="en-US" sz="2000" baseline="0" dirty="0" smtClean="0"/>
                        <a:t>Non-dissenters are repressed</a:t>
                      </a:r>
                      <a:endParaRPr lang="en-US" sz="2000" dirty="0"/>
                    </a:p>
                  </a:txBody>
                  <a:tcPr/>
                </a:tc>
              </a:tr>
            </a:tbl>
          </a:graphicData>
        </a:graphic>
      </p:graphicFrame>
    </p:spTree>
    <p:extLst>
      <p:ext uri="{BB962C8B-B14F-4D97-AF65-F5344CB8AC3E}">
        <p14:creationId xmlns:p14="http://schemas.microsoft.com/office/powerpoint/2010/main" val="1995800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467600" cy="838200"/>
          </a:xfrm>
        </p:spPr>
        <p:txBody>
          <a:bodyPr>
            <a:normAutofit fontScale="90000"/>
          </a:bodyPr>
          <a:lstStyle/>
          <a:p>
            <a:r>
              <a:rPr lang="en-US" dirty="0" smtClean="0"/>
              <a:t>Outline (A Theme with Variations)</a:t>
            </a:r>
            <a:endParaRPr lang="en-US" dirty="0"/>
          </a:p>
        </p:txBody>
      </p:sp>
      <p:sp>
        <p:nvSpPr>
          <p:cNvPr id="3" name="Content Placeholder 2"/>
          <p:cNvSpPr>
            <a:spLocks noGrp="1"/>
          </p:cNvSpPr>
          <p:nvPr>
            <p:ph idx="1"/>
          </p:nvPr>
        </p:nvSpPr>
        <p:spPr>
          <a:xfrm>
            <a:off x="762000" y="685800"/>
            <a:ext cx="7543800" cy="4495800"/>
          </a:xfrm>
        </p:spPr>
        <p:txBody>
          <a:bodyPr>
            <a:normAutofit/>
          </a:bodyPr>
          <a:lstStyle/>
          <a:p>
            <a:pPr marL="457200" indent="-457200">
              <a:buFont typeface="+mj-lt"/>
              <a:buAutoNum type="arabicPeriod"/>
            </a:pPr>
            <a:r>
              <a:rPr lang="en-US" dirty="0" smtClean="0"/>
              <a:t>Starting point: thinking about racial disparities and the problem of repression and backlash</a:t>
            </a:r>
          </a:p>
          <a:p>
            <a:pPr marL="457200" indent="-457200">
              <a:buFont typeface="+mj-lt"/>
              <a:buAutoNum type="arabicPeriod"/>
            </a:pPr>
            <a:r>
              <a:rPr lang="en-US" dirty="0" smtClean="0"/>
              <a:t>Considering the differences between minority and majority movements: a 2-dimensional array</a:t>
            </a:r>
          </a:p>
          <a:p>
            <a:pPr marL="777240" lvl="1" indent="-457200">
              <a:buFont typeface="+mj-lt"/>
              <a:buAutoNum type="arabicPeriod"/>
            </a:pPr>
            <a:r>
              <a:rPr lang="en-US" dirty="0" smtClean="0"/>
              <a:t>Why connections matter, not just </a:t>
            </a:r>
            <a:r>
              <a:rPr lang="en-US" dirty="0" err="1" smtClean="0"/>
              <a:t>hiearchies</a:t>
            </a:r>
            <a:endParaRPr lang="en-US" dirty="0" smtClean="0"/>
          </a:p>
          <a:p>
            <a:pPr marL="777240" lvl="1" indent="-457200">
              <a:buFont typeface="+mj-lt"/>
              <a:buAutoNum type="arabicPeriod"/>
            </a:pPr>
            <a:r>
              <a:rPr lang="en-US" dirty="0" err="1" smtClean="0"/>
              <a:t>Typologizing</a:t>
            </a:r>
            <a:r>
              <a:rPr lang="en-US" dirty="0" smtClean="0"/>
              <a:t> movements by ethnicity</a:t>
            </a:r>
          </a:p>
          <a:p>
            <a:pPr marL="457200" indent="-457200">
              <a:buFont typeface="+mj-lt"/>
              <a:buAutoNum type="arabicPeriod"/>
            </a:pPr>
            <a:r>
              <a:rPr lang="en-US" dirty="0" smtClean="0"/>
              <a:t>Unpacking the three dimensions of ethnicity: hierarchy, networks, time (intergenerational transmission)</a:t>
            </a:r>
          </a:p>
          <a:p>
            <a:pPr marL="457200" indent="-457200">
              <a:buFont typeface="+mj-lt"/>
              <a:buAutoNum type="arabicPeriod"/>
            </a:pPr>
            <a:r>
              <a:rPr lang="en-US" dirty="0" smtClean="0"/>
              <a:t>Applying the ethnic dimension(s) as an analytic framework for understanding all movements</a:t>
            </a:r>
          </a:p>
          <a:p>
            <a:pPr marL="457200" indent="-457200">
              <a:buFont typeface="+mj-lt"/>
              <a:buAutoNum type="arabicPeriod"/>
            </a:pPr>
            <a:r>
              <a:rPr lang="en-US" dirty="0" smtClean="0"/>
              <a:t>Conclusions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543800" cy="762000"/>
          </a:xfrm>
        </p:spPr>
        <p:txBody>
          <a:bodyPr/>
          <a:lstStyle/>
          <a:p>
            <a:r>
              <a:rPr lang="en-US" dirty="0" smtClean="0"/>
              <a:t>One-way attacks with no repression</a:t>
            </a:r>
            <a:endParaRPr lang="en-US" dirty="0"/>
          </a:p>
        </p:txBody>
      </p:sp>
      <p:grpSp>
        <p:nvGrpSpPr>
          <p:cNvPr id="4" name="Group 22"/>
          <p:cNvGrpSpPr/>
          <p:nvPr/>
        </p:nvGrpSpPr>
        <p:grpSpPr>
          <a:xfrm>
            <a:off x="4965163" y="528934"/>
            <a:ext cx="1995545" cy="381000"/>
            <a:chOff x="6400800" y="4343400"/>
            <a:chExt cx="1995545" cy="381000"/>
          </a:xfrm>
        </p:grpSpPr>
        <p:sp>
          <p:nvSpPr>
            <p:cNvPr id="11" name="Cross 10"/>
            <p:cNvSpPr/>
            <p:nvPr/>
          </p:nvSpPr>
          <p:spPr>
            <a:xfrm>
              <a:off x="6400800" y="4495800"/>
              <a:ext cx="304800" cy="228600"/>
            </a:xfrm>
            <a:prstGeom prst="plus">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781800" y="4343400"/>
              <a:ext cx="1614545" cy="369332"/>
            </a:xfrm>
            <a:prstGeom prst="rect">
              <a:avLst/>
            </a:prstGeom>
            <a:noFill/>
          </p:spPr>
          <p:txBody>
            <a:bodyPr wrap="none" rtlCol="0">
              <a:spAutoFit/>
            </a:bodyPr>
            <a:lstStyle/>
            <a:p>
              <a:r>
                <a:rPr lang="en-US" dirty="0" smtClean="0"/>
                <a:t>Dissent (crime)</a:t>
              </a:r>
              <a:endParaRPr lang="en-US" dirty="0"/>
            </a:p>
          </p:txBody>
        </p:sp>
      </p:grpSp>
      <p:sp>
        <p:nvSpPr>
          <p:cNvPr id="23" name="TextBox 22"/>
          <p:cNvSpPr txBox="1"/>
          <p:nvPr/>
        </p:nvSpPr>
        <p:spPr>
          <a:xfrm>
            <a:off x="5408410" y="993379"/>
            <a:ext cx="2005677" cy="369332"/>
          </a:xfrm>
          <a:prstGeom prst="rect">
            <a:avLst/>
          </a:prstGeom>
          <a:noFill/>
        </p:spPr>
        <p:txBody>
          <a:bodyPr wrap="none" rtlCol="0">
            <a:spAutoFit/>
          </a:bodyPr>
          <a:lstStyle/>
          <a:p>
            <a:r>
              <a:rPr lang="en-US" dirty="0" smtClean="0"/>
              <a:t>Approval of regime</a:t>
            </a:r>
            <a:endParaRPr lang="en-US" dirty="0"/>
          </a:p>
        </p:txBody>
      </p:sp>
      <p:sp>
        <p:nvSpPr>
          <p:cNvPr id="27" name="Lightning Bolt 26"/>
          <p:cNvSpPr/>
          <p:nvPr/>
        </p:nvSpPr>
        <p:spPr>
          <a:xfrm rot="18954868">
            <a:off x="3983362" y="581979"/>
            <a:ext cx="671754" cy="427310"/>
          </a:xfrm>
          <a:prstGeom prst="lightningBol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Regular Pentagon 20"/>
          <p:cNvSpPr/>
          <p:nvPr/>
        </p:nvSpPr>
        <p:spPr>
          <a:xfrm>
            <a:off x="990600" y="1371600"/>
            <a:ext cx="3657600" cy="1524000"/>
          </a:xfrm>
          <a:prstGeom prst="pentagon">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chemeClr val="accent3">
                    <a:lumMod val="50000"/>
                  </a:schemeClr>
                </a:solidFill>
              </a:rPr>
              <a:t>Regime</a:t>
            </a:r>
            <a:endParaRPr lang="en-US" sz="2400" dirty="0">
              <a:solidFill>
                <a:schemeClr val="accent3">
                  <a:lumMod val="50000"/>
                </a:schemeClr>
              </a:solidFill>
            </a:endParaRPr>
          </a:p>
        </p:txBody>
      </p:sp>
      <p:grpSp>
        <p:nvGrpSpPr>
          <p:cNvPr id="16" name="Group 15"/>
          <p:cNvGrpSpPr/>
          <p:nvPr/>
        </p:nvGrpSpPr>
        <p:grpSpPr>
          <a:xfrm>
            <a:off x="533400" y="3224504"/>
            <a:ext cx="2557822" cy="1905000"/>
            <a:chOff x="609600" y="4038600"/>
            <a:chExt cx="2557822" cy="1905000"/>
          </a:xfrm>
        </p:grpSpPr>
        <p:sp>
          <p:nvSpPr>
            <p:cNvPr id="3" name="Oval 2"/>
            <p:cNvSpPr/>
            <p:nvPr/>
          </p:nvSpPr>
          <p:spPr>
            <a:xfrm>
              <a:off x="609600" y="4038600"/>
              <a:ext cx="2557822" cy="1905000"/>
            </a:xfrm>
            <a:prstGeom prst="ellipse">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3">
                      <a:lumMod val="50000"/>
                    </a:schemeClr>
                  </a:solidFill>
                </a:rPr>
                <a:t>Group 1 Targets (Victims)</a:t>
              </a:r>
              <a:endParaRPr lang="en-US" sz="2400" dirty="0">
                <a:solidFill>
                  <a:schemeClr val="accent3">
                    <a:lumMod val="50000"/>
                  </a:schemeClr>
                </a:solidFill>
              </a:endParaRPr>
            </a:p>
          </p:txBody>
        </p:sp>
        <p:sp>
          <p:nvSpPr>
            <p:cNvPr id="6" name="Cross 5"/>
            <p:cNvSpPr/>
            <p:nvPr/>
          </p:nvSpPr>
          <p:spPr>
            <a:xfrm>
              <a:off x="2514600" y="4876800"/>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Cross 6"/>
            <p:cNvSpPr/>
            <p:nvPr/>
          </p:nvSpPr>
          <p:spPr>
            <a:xfrm>
              <a:off x="838200" y="4928896"/>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Cross 7"/>
            <p:cNvSpPr/>
            <p:nvPr/>
          </p:nvSpPr>
          <p:spPr>
            <a:xfrm>
              <a:off x="1371600" y="5614696"/>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Cross 11"/>
            <p:cNvSpPr/>
            <p:nvPr/>
          </p:nvSpPr>
          <p:spPr>
            <a:xfrm>
              <a:off x="914400" y="4471696"/>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Cross 14"/>
            <p:cNvSpPr/>
            <p:nvPr/>
          </p:nvSpPr>
          <p:spPr>
            <a:xfrm>
              <a:off x="2743200" y="5233696"/>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5" name="Oval 24"/>
          <p:cNvSpPr/>
          <p:nvPr/>
        </p:nvSpPr>
        <p:spPr>
          <a:xfrm>
            <a:off x="3352800" y="3224504"/>
            <a:ext cx="2667000" cy="1905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solidFill>
                  <a:schemeClr val="accent2">
                    <a:lumMod val="50000"/>
                  </a:schemeClr>
                </a:solidFill>
              </a:rPr>
              <a:t>Group 2</a:t>
            </a:r>
          </a:p>
          <a:p>
            <a:pPr algn="ctr"/>
            <a:r>
              <a:rPr lang="en-US" sz="2400" dirty="0" smtClean="0">
                <a:solidFill>
                  <a:schemeClr val="accent2">
                    <a:lumMod val="50000"/>
                  </a:schemeClr>
                </a:solidFill>
              </a:rPr>
              <a:t>Dissenters (Aggressors)</a:t>
            </a:r>
            <a:endParaRPr lang="en-US" sz="2400" dirty="0">
              <a:solidFill>
                <a:schemeClr val="accent2">
                  <a:lumMod val="50000"/>
                </a:schemeClr>
              </a:solidFill>
            </a:endParaRPr>
          </a:p>
        </p:txBody>
      </p:sp>
      <p:grpSp>
        <p:nvGrpSpPr>
          <p:cNvPr id="13" name="Group 32"/>
          <p:cNvGrpSpPr/>
          <p:nvPr/>
        </p:nvGrpSpPr>
        <p:grpSpPr>
          <a:xfrm>
            <a:off x="3962400" y="2514600"/>
            <a:ext cx="484632" cy="1054608"/>
            <a:chOff x="4038600" y="1676400"/>
            <a:chExt cx="484632" cy="1054608"/>
          </a:xfrm>
          <a:solidFill>
            <a:schemeClr val="accent2">
              <a:lumMod val="40000"/>
              <a:lumOff val="60000"/>
            </a:schemeClr>
          </a:solidFill>
        </p:grpSpPr>
        <p:sp>
          <p:nvSpPr>
            <p:cNvPr id="30" name="Up Arrow 29"/>
            <p:cNvSpPr/>
            <p:nvPr/>
          </p:nvSpPr>
          <p:spPr>
            <a:xfrm>
              <a:off x="4038600" y="1676400"/>
              <a:ext cx="484632" cy="1054608"/>
            </a:xfrm>
            <a:prstGeom prst="up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Heart 31"/>
            <p:cNvSpPr/>
            <p:nvPr/>
          </p:nvSpPr>
          <p:spPr>
            <a:xfrm>
              <a:off x="4038600" y="2033296"/>
              <a:ext cx="457200" cy="481304"/>
            </a:xfrm>
            <a:prstGeom prst="hear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34" name="Up Arrow 33"/>
          <p:cNvSpPr/>
          <p:nvPr/>
        </p:nvSpPr>
        <p:spPr>
          <a:xfrm>
            <a:off x="1447800" y="2514600"/>
            <a:ext cx="484632" cy="978408"/>
          </a:xfrm>
          <a:prstGeom prst="up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8" name="Cloud 27"/>
          <p:cNvSpPr/>
          <p:nvPr/>
        </p:nvSpPr>
        <p:spPr>
          <a:xfrm>
            <a:off x="1447800" y="2895600"/>
            <a:ext cx="500422" cy="368679"/>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9" name="Cloud 28"/>
          <p:cNvSpPr/>
          <p:nvPr/>
        </p:nvSpPr>
        <p:spPr>
          <a:xfrm>
            <a:off x="5036366" y="1606079"/>
            <a:ext cx="408417" cy="392096"/>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1" name="TextBox 30"/>
          <p:cNvSpPr txBox="1"/>
          <p:nvPr/>
        </p:nvSpPr>
        <p:spPr>
          <a:xfrm>
            <a:off x="5432620" y="1573647"/>
            <a:ext cx="3329811" cy="369332"/>
          </a:xfrm>
          <a:prstGeom prst="rect">
            <a:avLst/>
          </a:prstGeom>
          <a:noFill/>
        </p:spPr>
        <p:txBody>
          <a:bodyPr wrap="square" rtlCol="0">
            <a:spAutoFit/>
          </a:bodyPr>
          <a:lstStyle/>
          <a:p>
            <a:r>
              <a:rPr lang="en-US" dirty="0" smtClean="0"/>
              <a:t>Discontent with regime</a:t>
            </a:r>
            <a:endParaRPr lang="en-US" dirty="0"/>
          </a:p>
        </p:txBody>
      </p:sp>
      <p:sp>
        <p:nvSpPr>
          <p:cNvPr id="33" name="Lightning Bolt 32"/>
          <p:cNvSpPr/>
          <p:nvPr/>
        </p:nvSpPr>
        <p:spPr>
          <a:xfrm rot="8766544">
            <a:off x="2858036" y="3943870"/>
            <a:ext cx="1065725" cy="771068"/>
          </a:xfrm>
          <a:prstGeom prst="lightningBol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Heart 17"/>
          <p:cNvSpPr/>
          <p:nvPr/>
        </p:nvSpPr>
        <p:spPr>
          <a:xfrm>
            <a:off x="5036013" y="1059416"/>
            <a:ext cx="396607" cy="402872"/>
          </a:xfrm>
          <a:prstGeom prst="hear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34383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Lightning Bolt 32"/>
          <p:cNvSpPr/>
          <p:nvPr/>
        </p:nvSpPr>
        <p:spPr>
          <a:xfrm rot="295219" flipH="1">
            <a:off x="1749953" y="2149868"/>
            <a:ext cx="486412" cy="2486494"/>
          </a:xfrm>
          <a:prstGeom prst="lightningBol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Oval 2"/>
          <p:cNvSpPr/>
          <p:nvPr/>
        </p:nvSpPr>
        <p:spPr>
          <a:xfrm>
            <a:off x="440318" y="2831694"/>
            <a:ext cx="2895600" cy="2133600"/>
          </a:xfrm>
          <a:prstGeom prst="ellipse">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3">
                    <a:lumMod val="50000"/>
                  </a:schemeClr>
                </a:solidFill>
              </a:rPr>
              <a:t>Group 1</a:t>
            </a:r>
            <a:endParaRPr lang="en-US" sz="2400" dirty="0">
              <a:solidFill>
                <a:schemeClr val="accent3">
                  <a:lumMod val="50000"/>
                </a:schemeClr>
              </a:solidFill>
            </a:endParaRPr>
          </a:p>
        </p:txBody>
      </p:sp>
      <p:sp>
        <p:nvSpPr>
          <p:cNvPr id="2" name="Title 1"/>
          <p:cNvSpPr>
            <a:spLocks noGrp="1"/>
          </p:cNvSpPr>
          <p:nvPr>
            <p:ph type="title"/>
          </p:nvPr>
        </p:nvSpPr>
        <p:spPr>
          <a:xfrm>
            <a:off x="762000" y="5410200"/>
            <a:ext cx="7620000" cy="762000"/>
          </a:xfrm>
        </p:spPr>
        <p:txBody>
          <a:bodyPr>
            <a:normAutofit fontScale="90000"/>
          </a:bodyPr>
          <a:lstStyle/>
          <a:p>
            <a:r>
              <a:rPr lang="en-US" dirty="0" smtClean="0"/>
              <a:t>One-way attacks with regime repression </a:t>
            </a:r>
            <a:endParaRPr lang="en-US" dirty="0"/>
          </a:p>
        </p:txBody>
      </p:sp>
      <p:sp>
        <p:nvSpPr>
          <p:cNvPr id="6" name="Cross 5"/>
          <p:cNvSpPr/>
          <p:nvPr/>
        </p:nvSpPr>
        <p:spPr>
          <a:xfrm>
            <a:off x="2650118" y="3974694"/>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Cross 6"/>
          <p:cNvSpPr/>
          <p:nvPr/>
        </p:nvSpPr>
        <p:spPr>
          <a:xfrm>
            <a:off x="1354718" y="3212694"/>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Cross 7"/>
          <p:cNvSpPr/>
          <p:nvPr/>
        </p:nvSpPr>
        <p:spPr>
          <a:xfrm>
            <a:off x="1964318" y="3288894"/>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Cross 8"/>
          <p:cNvSpPr/>
          <p:nvPr/>
        </p:nvSpPr>
        <p:spPr>
          <a:xfrm>
            <a:off x="821318" y="3974694"/>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Cross 9"/>
          <p:cNvSpPr/>
          <p:nvPr/>
        </p:nvSpPr>
        <p:spPr>
          <a:xfrm>
            <a:off x="592718" y="3593694"/>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Cross 11"/>
          <p:cNvSpPr/>
          <p:nvPr/>
        </p:nvSpPr>
        <p:spPr>
          <a:xfrm>
            <a:off x="1354718" y="4355694"/>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Regular Pentagon 20"/>
          <p:cNvSpPr/>
          <p:nvPr/>
        </p:nvSpPr>
        <p:spPr>
          <a:xfrm>
            <a:off x="821318" y="762000"/>
            <a:ext cx="4207882" cy="1462487"/>
          </a:xfrm>
          <a:prstGeom prst="pentagon">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chemeClr val="accent3">
                    <a:lumMod val="50000"/>
                  </a:schemeClr>
                </a:solidFill>
              </a:rPr>
              <a:t>Regime</a:t>
            </a:r>
            <a:endParaRPr lang="en-US" sz="2400" dirty="0">
              <a:solidFill>
                <a:schemeClr val="accent3">
                  <a:lumMod val="50000"/>
                </a:schemeClr>
              </a:solidFill>
            </a:endParaRPr>
          </a:p>
        </p:txBody>
      </p:sp>
      <p:grpSp>
        <p:nvGrpSpPr>
          <p:cNvPr id="4" name="Group 22"/>
          <p:cNvGrpSpPr/>
          <p:nvPr/>
        </p:nvGrpSpPr>
        <p:grpSpPr>
          <a:xfrm>
            <a:off x="6019800" y="558243"/>
            <a:ext cx="2046841" cy="381000"/>
            <a:chOff x="6400800" y="4343400"/>
            <a:chExt cx="2046841" cy="381000"/>
          </a:xfrm>
        </p:grpSpPr>
        <p:sp>
          <p:nvSpPr>
            <p:cNvPr id="11" name="Cross 10"/>
            <p:cNvSpPr/>
            <p:nvPr/>
          </p:nvSpPr>
          <p:spPr>
            <a:xfrm>
              <a:off x="6400800" y="4495800"/>
              <a:ext cx="304800" cy="228600"/>
            </a:xfrm>
            <a:prstGeom prst="plus">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781800" y="4343400"/>
              <a:ext cx="1665841"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Dissent (Crime)</a:t>
              </a:r>
              <a:endParaRPr lang="en-US" dirty="0"/>
            </a:p>
          </p:txBody>
        </p:sp>
      </p:grpSp>
      <p:sp>
        <p:nvSpPr>
          <p:cNvPr id="15" name="Cross 14"/>
          <p:cNvSpPr/>
          <p:nvPr/>
        </p:nvSpPr>
        <p:spPr>
          <a:xfrm>
            <a:off x="1964318" y="4355694"/>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3412118" y="2907894"/>
            <a:ext cx="2455282" cy="20574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solidFill>
                  <a:schemeClr val="accent2">
                    <a:lumMod val="50000"/>
                  </a:schemeClr>
                </a:solidFill>
              </a:rPr>
              <a:t>Group 2</a:t>
            </a:r>
            <a:endParaRPr lang="en-US" sz="2400" dirty="0">
              <a:solidFill>
                <a:schemeClr val="accent2">
                  <a:lumMod val="50000"/>
                </a:schemeClr>
              </a:solidFill>
            </a:endParaRPr>
          </a:p>
        </p:txBody>
      </p:sp>
      <p:grpSp>
        <p:nvGrpSpPr>
          <p:cNvPr id="5" name="Group 27"/>
          <p:cNvGrpSpPr/>
          <p:nvPr/>
        </p:nvGrpSpPr>
        <p:grpSpPr>
          <a:xfrm>
            <a:off x="5774121" y="1022673"/>
            <a:ext cx="1963634" cy="379797"/>
            <a:chOff x="5088321" y="2731380"/>
            <a:chExt cx="1963634" cy="379797"/>
          </a:xfrm>
          <a:solidFill>
            <a:schemeClr val="accent4">
              <a:lumMod val="60000"/>
              <a:lumOff val="40000"/>
            </a:schemeClr>
          </a:solidFill>
        </p:grpSpPr>
        <p:sp>
          <p:nvSpPr>
            <p:cNvPr id="23" name="TextBox 22"/>
            <p:cNvSpPr txBox="1"/>
            <p:nvPr/>
          </p:nvSpPr>
          <p:spPr>
            <a:xfrm>
              <a:off x="5777247" y="2731395"/>
              <a:ext cx="1274708" cy="36933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Punishment</a:t>
              </a:r>
              <a:endParaRPr lang="en-US" dirty="0"/>
            </a:p>
          </p:txBody>
        </p:sp>
        <p:sp>
          <p:nvSpPr>
            <p:cNvPr id="27" name="Lightning Bolt 26"/>
            <p:cNvSpPr/>
            <p:nvPr/>
          </p:nvSpPr>
          <p:spPr>
            <a:xfrm rot="18954868">
              <a:off x="5088321" y="2731380"/>
              <a:ext cx="557899" cy="379797"/>
            </a:xfrm>
            <a:prstGeom prst="lightningBol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nvGrpSpPr>
          <p:cNvPr id="13" name="Group 32"/>
          <p:cNvGrpSpPr/>
          <p:nvPr/>
        </p:nvGrpSpPr>
        <p:grpSpPr>
          <a:xfrm>
            <a:off x="2345318" y="2142786"/>
            <a:ext cx="484632" cy="1362516"/>
            <a:chOff x="4038600" y="1752600"/>
            <a:chExt cx="484632" cy="978408"/>
          </a:xfrm>
        </p:grpSpPr>
        <p:sp>
          <p:nvSpPr>
            <p:cNvPr id="30" name="Up Arrow 29"/>
            <p:cNvSpPr/>
            <p:nvPr/>
          </p:nvSpPr>
          <p:spPr>
            <a:xfrm>
              <a:off x="4038600" y="1752600"/>
              <a:ext cx="484632" cy="978408"/>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2" name="Heart 31"/>
            <p:cNvSpPr/>
            <p:nvPr/>
          </p:nvSpPr>
          <p:spPr>
            <a:xfrm>
              <a:off x="4038600" y="2133601"/>
              <a:ext cx="457200" cy="284692"/>
            </a:xfrm>
            <a:prstGeom prst="hear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sp>
        <p:nvSpPr>
          <p:cNvPr id="34" name="Up Arrow 33"/>
          <p:cNvSpPr/>
          <p:nvPr/>
        </p:nvSpPr>
        <p:spPr>
          <a:xfrm>
            <a:off x="3488318" y="2142786"/>
            <a:ext cx="484632" cy="1362516"/>
          </a:xfrm>
          <a:prstGeom prst="up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 name="Lightning Bolt 37"/>
          <p:cNvSpPr/>
          <p:nvPr/>
        </p:nvSpPr>
        <p:spPr>
          <a:xfrm rot="1947055">
            <a:off x="893014" y="2003715"/>
            <a:ext cx="345532" cy="1755382"/>
          </a:xfrm>
          <a:prstGeom prst="lightningBol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9" name="Lightning Bolt 38"/>
          <p:cNvSpPr/>
          <p:nvPr/>
        </p:nvSpPr>
        <p:spPr>
          <a:xfrm rot="1034925" flipH="1">
            <a:off x="1163915" y="2154843"/>
            <a:ext cx="380315" cy="1971357"/>
          </a:xfrm>
          <a:prstGeom prst="lightningBol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0" name="Lightning Bolt 39"/>
          <p:cNvSpPr/>
          <p:nvPr/>
        </p:nvSpPr>
        <p:spPr>
          <a:xfrm rot="1260439">
            <a:off x="2737304" y="2192875"/>
            <a:ext cx="570246" cy="1791941"/>
          </a:xfrm>
          <a:prstGeom prst="lightningBol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Cloud 15"/>
          <p:cNvSpPr/>
          <p:nvPr/>
        </p:nvSpPr>
        <p:spPr>
          <a:xfrm>
            <a:off x="3502034" y="2831694"/>
            <a:ext cx="384166" cy="274644"/>
          </a:xfrm>
          <a:prstGeom prst="cloud">
            <a:avLst/>
          </a:prstGeom>
          <a:gradFill>
            <a:gsLst>
              <a:gs pos="0">
                <a:schemeClr val="bg2"/>
              </a:gs>
              <a:gs pos="100000">
                <a:schemeClr val="dk1">
                  <a:tint val="53000"/>
                  <a:shade val="100000"/>
                  <a:hueMod val="100000"/>
                  <a:satMod val="350000"/>
                  <a:lumMod val="79000"/>
                </a:schemeClr>
              </a:gs>
            </a:gsLst>
          </a:gradFill>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Lightning Bolt 16"/>
          <p:cNvSpPr/>
          <p:nvPr/>
        </p:nvSpPr>
        <p:spPr>
          <a:xfrm rot="8541447">
            <a:off x="2836306" y="3914498"/>
            <a:ext cx="1082394" cy="447517"/>
          </a:xfrm>
          <a:prstGeom prst="lightningBol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 name="Heart 35"/>
          <p:cNvSpPr/>
          <p:nvPr/>
        </p:nvSpPr>
        <p:spPr>
          <a:xfrm>
            <a:off x="5692831" y="1464537"/>
            <a:ext cx="326969" cy="336728"/>
          </a:xfrm>
          <a:prstGeom prst="hear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1" name="Cloud 40"/>
          <p:cNvSpPr/>
          <p:nvPr/>
        </p:nvSpPr>
        <p:spPr>
          <a:xfrm>
            <a:off x="5546837" y="1839258"/>
            <a:ext cx="349138" cy="369333"/>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2" name="TextBox 41"/>
          <p:cNvSpPr txBox="1"/>
          <p:nvPr/>
        </p:nvSpPr>
        <p:spPr>
          <a:xfrm>
            <a:off x="5984819" y="1429870"/>
            <a:ext cx="2005677" cy="369332"/>
          </a:xfrm>
          <a:prstGeom prst="rect">
            <a:avLst/>
          </a:prstGeom>
          <a:noFill/>
        </p:spPr>
        <p:txBody>
          <a:bodyPr wrap="none" rtlCol="0">
            <a:spAutoFit/>
          </a:bodyPr>
          <a:lstStyle/>
          <a:p>
            <a:r>
              <a:rPr lang="en-US" dirty="0" smtClean="0"/>
              <a:t>Approval of regime</a:t>
            </a:r>
            <a:endParaRPr lang="en-US" dirty="0"/>
          </a:p>
        </p:txBody>
      </p:sp>
      <p:sp>
        <p:nvSpPr>
          <p:cNvPr id="43" name="TextBox 42"/>
          <p:cNvSpPr txBox="1"/>
          <p:nvPr/>
        </p:nvSpPr>
        <p:spPr>
          <a:xfrm>
            <a:off x="5895975" y="1839259"/>
            <a:ext cx="3329811" cy="369332"/>
          </a:xfrm>
          <a:prstGeom prst="rect">
            <a:avLst/>
          </a:prstGeom>
          <a:noFill/>
        </p:spPr>
        <p:txBody>
          <a:bodyPr wrap="square" rtlCol="0">
            <a:spAutoFit/>
          </a:bodyPr>
          <a:lstStyle/>
          <a:p>
            <a:r>
              <a:rPr lang="en-US" dirty="0" smtClean="0"/>
              <a:t>Discontent with regime</a:t>
            </a:r>
            <a:endParaRPr lang="en-US" dirty="0"/>
          </a:p>
        </p:txBody>
      </p:sp>
    </p:spTree>
    <p:extLst>
      <p:ext uri="{BB962C8B-B14F-4D97-AF65-F5344CB8AC3E}">
        <p14:creationId xmlns:p14="http://schemas.microsoft.com/office/powerpoint/2010/main" val="643224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32108" y="2899627"/>
            <a:ext cx="2895600" cy="2133600"/>
          </a:xfrm>
          <a:prstGeom prst="ellipse">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3">
                    <a:lumMod val="50000"/>
                  </a:schemeClr>
                </a:solidFill>
              </a:rPr>
              <a:t>Group 1</a:t>
            </a:r>
            <a:endParaRPr lang="en-US" sz="2400" dirty="0">
              <a:solidFill>
                <a:schemeClr val="accent3">
                  <a:lumMod val="50000"/>
                </a:schemeClr>
              </a:solidFill>
            </a:endParaRPr>
          </a:p>
        </p:txBody>
      </p:sp>
      <p:sp>
        <p:nvSpPr>
          <p:cNvPr id="2" name="Title 1"/>
          <p:cNvSpPr>
            <a:spLocks noGrp="1"/>
          </p:cNvSpPr>
          <p:nvPr>
            <p:ph type="title"/>
          </p:nvPr>
        </p:nvSpPr>
        <p:spPr/>
        <p:txBody>
          <a:bodyPr/>
          <a:lstStyle/>
          <a:p>
            <a:r>
              <a:rPr lang="en-US" dirty="0" smtClean="0"/>
              <a:t>Imbalanced repression</a:t>
            </a:r>
            <a:endParaRPr lang="en-US" dirty="0"/>
          </a:p>
        </p:txBody>
      </p:sp>
      <p:sp>
        <p:nvSpPr>
          <p:cNvPr id="6" name="Cross 5"/>
          <p:cNvSpPr/>
          <p:nvPr/>
        </p:nvSpPr>
        <p:spPr>
          <a:xfrm>
            <a:off x="2741908" y="4042627"/>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Cross 6"/>
          <p:cNvSpPr/>
          <p:nvPr/>
        </p:nvSpPr>
        <p:spPr>
          <a:xfrm>
            <a:off x="1446508" y="3280627"/>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Cross 7"/>
          <p:cNvSpPr/>
          <p:nvPr/>
        </p:nvSpPr>
        <p:spPr>
          <a:xfrm>
            <a:off x="1598908" y="3585427"/>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Cross 8"/>
          <p:cNvSpPr/>
          <p:nvPr/>
        </p:nvSpPr>
        <p:spPr>
          <a:xfrm>
            <a:off x="913108" y="4042627"/>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Cross 9"/>
          <p:cNvSpPr/>
          <p:nvPr/>
        </p:nvSpPr>
        <p:spPr>
          <a:xfrm>
            <a:off x="684508" y="3661627"/>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Cross 11"/>
          <p:cNvSpPr/>
          <p:nvPr/>
        </p:nvSpPr>
        <p:spPr>
          <a:xfrm>
            <a:off x="1446508" y="4423627"/>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Regular Pentagon 20"/>
          <p:cNvSpPr/>
          <p:nvPr/>
        </p:nvSpPr>
        <p:spPr>
          <a:xfrm>
            <a:off x="646408" y="880327"/>
            <a:ext cx="4800600" cy="1295400"/>
          </a:xfrm>
          <a:prstGeom prst="pentagon">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chemeClr val="accent3">
                    <a:lumMod val="50000"/>
                  </a:schemeClr>
                </a:solidFill>
              </a:rPr>
              <a:t>Regime</a:t>
            </a:r>
            <a:endParaRPr lang="en-US" sz="2400" dirty="0">
              <a:solidFill>
                <a:schemeClr val="accent3">
                  <a:lumMod val="50000"/>
                </a:schemeClr>
              </a:solidFill>
            </a:endParaRPr>
          </a:p>
        </p:txBody>
      </p:sp>
      <p:sp>
        <p:nvSpPr>
          <p:cNvPr id="15" name="Cross 14"/>
          <p:cNvSpPr/>
          <p:nvPr/>
        </p:nvSpPr>
        <p:spPr>
          <a:xfrm>
            <a:off x="2056108" y="4423627"/>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3503908" y="2975827"/>
            <a:ext cx="2363492" cy="20574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solidFill>
                  <a:schemeClr val="accent2">
                    <a:lumMod val="50000"/>
                  </a:schemeClr>
                </a:solidFill>
              </a:rPr>
              <a:t>Group 2</a:t>
            </a:r>
            <a:endParaRPr lang="en-US" sz="2400" dirty="0">
              <a:solidFill>
                <a:schemeClr val="accent2">
                  <a:lumMod val="50000"/>
                </a:schemeClr>
              </a:solidFill>
            </a:endParaRPr>
          </a:p>
        </p:txBody>
      </p:sp>
      <p:grpSp>
        <p:nvGrpSpPr>
          <p:cNvPr id="13" name="Group 32"/>
          <p:cNvGrpSpPr/>
          <p:nvPr/>
        </p:nvGrpSpPr>
        <p:grpSpPr>
          <a:xfrm>
            <a:off x="2286000" y="2057400"/>
            <a:ext cx="455908" cy="1528027"/>
            <a:chOff x="4038600" y="1752600"/>
            <a:chExt cx="484632" cy="978408"/>
          </a:xfrm>
        </p:grpSpPr>
        <p:sp>
          <p:nvSpPr>
            <p:cNvPr id="30" name="Up Arrow 29"/>
            <p:cNvSpPr/>
            <p:nvPr/>
          </p:nvSpPr>
          <p:spPr>
            <a:xfrm>
              <a:off x="4038600" y="1752600"/>
              <a:ext cx="484632" cy="978408"/>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2" name="Heart 31"/>
            <p:cNvSpPr/>
            <p:nvPr/>
          </p:nvSpPr>
          <p:spPr>
            <a:xfrm>
              <a:off x="4038600" y="2133600"/>
              <a:ext cx="457200" cy="242339"/>
            </a:xfrm>
            <a:prstGeom prst="hear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sp>
        <p:nvSpPr>
          <p:cNvPr id="34" name="Up Arrow 33"/>
          <p:cNvSpPr/>
          <p:nvPr/>
        </p:nvSpPr>
        <p:spPr>
          <a:xfrm>
            <a:off x="3548621" y="2019492"/>
            <a:ext cx="537744" cy="1528027"/>
          </a:xfrm>
          <a:prstGeom prst="up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Lightning Bolt 36"/>
          <p:cNvSpPr/>
          <p:nvPr/>
        </p:nvSpPr>
        <p:spPr>
          <a:xfrm rot="2151629">
            <a:off x="1738212" y="1985265"/>
            <a:ext cx="364518" cy="1487669"/>
          </a:xfrm>
          <a:prstGeom prst="lightningBol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8" name="Lightning Bolt 37"/>
          <p:cNvSpPr/>
          <p:nvPr/>
        </p:nvSpPr>
        <p:spPr>
          <a:xfrm rot="1947055">
            <a:off x="949717" y="1985355"/>
            <a:ext cx="405729" cy="1831463"/>
          </a:xfrm>
          <a:prstGeom prst="lightningBol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9" name="Lightning Bolt 38"/>
          <p:cNvSpPr/>
          <p:nvPr/>
        </p:nvSpPr>
        <p:spPr>
          <a:xfrm rot="1034925" flipH="1">
            <a:off x="1272027" y="2115153"/>
            <a:ext cx="380315" cy="2081456"/>
          </a:xfrm>
          <a:prstGeom prst="lightningBol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0" name="Lightning Bolt 39"/>
          <p:cNvSpPr/>
          <p:nvPr/>
        </p:nvSpPr>
        <p:spPr>
          <a:xfrm rot="1260439">
            <a:off x="2809398" y="2034704"/>
            <a:ext cx="473048" cy="2093694"/>
          </a:xfrm>
          <a:prstGeom prst="lightningBol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1" name="Lightning Bolt 30"/>
          <p:cNvSpPr/>
          <p:nvPr/>
        </p:nvSpPr>
        <p:spPr>
          <a:xfrm rot="19713154" flipH="1">
            <a:off x="4241264" y="1438408"/>
            <a:ext cx="1231932" cy="1971357"/>
          </a:xfrm>
          <a:prstGeom prst="lightningBol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7" name="Cloud 26"/>
          <p:cNvSpPr/>
          <p:nvPr/>
        </p:nvSpPr>
        <p:spPr>
          <a:xfrm>
            <a:off x="3456828" y="2468425"/>
            <a:ext cx="629537" cy="575218"/>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9" name="Group 22"/>
          <p:cNvGrpSpPr/>
          <p:nvPr/>
        </p:nvGrpSpPr>
        <p:grpSpPr>
          <a:xfrm>
            <a:off x="6118169" y="685800"/>
            <a:ext cx="1905776" cy="381000"/>
            <a:chOff x="6400800" y="4343400"/>
            <a:chExt cx="1905776" cy="381000"/>
          </a:xfrm>
        </p:grpSpPr>
        <p:sp>
          <p:nvSpPr>
            <p:cNvPr id="33" name="Cross 32"/>
            <p:cNvSpPr/>
            <p:nvPr/>
          </p:nvSpPr>
          <p:spPr>
            <a:xfrm>
              <a:off x="6400800" y="4495800"/>
              <a:ext cx="304800" cy="228600"/>
            </a:xfrm>
            <a:prstGeom prst="plus">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781800" y="4343400"/>
              <a:ext cx="1524776"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Crime/ dissent</a:t>
              </a:r>
              <a:endParaRPr lang="en-US" dirty="0"/>
            </a:p>
          </p:txBody>
        </p:sp>
      </p:grpSp>
      <p:grpSp>
        <p:nvGrpSpPr>
          <p:cNvPr id="41" name="Group 27"/>
          <p:cNvGrpSpPr/>
          <p:nvPr/>
        </p:nvGrpSpPr>
        <p:grpSpPr>
          <a:xfrm>
            <a:off x="5814025" y="1121670"/>
            <a:ext cx="2022099" cy="369332"/>
            <a:chOff x="5029856" y="2493270"/>
            <a:chExt cx="2022099" cy="369332"/>
          </a:xfrm>
          <a:solidFill>
            <a:schemeClr val="accent4">
              <a:lumMod val="60000"/>
              <a:lumOff val="40000"/>
            </a:schemeClr>
          </a:solidFill>
        </p:grpSpPr>
        <p:sp>
          <p:nvSpPr>
            <p:cNvPr id="42" name="TextBox 41"/>
            <p:cNvSpPr txBox="1"/>
            <p:nvPr/>
          </p:nvSpPr>
          <p:spPr>
            <a:xfrm>
              <a:off x="5777247" y="2493270"/>
              <a:ext cx="1274708" cy="36933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Punishment</a:t>
              </a:r>
              <a:endParaRPr lang="en-US" dirty="0"/>
            </a:p>
          </p:txBody>
        </p:sp>
        <p:sp>
          <p:nvSpPr>
            <p:cNvPr id="43" name="Lightning Bolt 42"/>
            <p:cNvSpPr/>
            <p:nvPr/>
          </p:nvSpPr>
          <p:spPr>
            <a:xfrm rot="18954868">
              <a:off x="5029856" y="2555027"/>
              <a:ext cx="585986" cy="281095"/>
            </a:xfrm>
            <a:prstGeom prst="lightningBol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44" name="Heart 43"/>
          <p:cNvSpPr/>
          <p:nvPr/>
        </p:nvSpPr>
        <p:spPr>
          <a:xfrm>
            <a:off x="5841944" y="1569213"/>
            <a:ext cx="349138" cy="336728"/>
          </a:xfrm>
          <a:prstGeom prst="hear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5" name="Cloud 44"/>
          <p:cNvSpPr/>
          <p:nvPr/>
        </p:nvSpPr>
        <p:spPr>
          <a:xfrm>
            <a:off x="5667375" y="1947765"/>
            <a:ext cx="349138" cy="330915"/>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6" name="TextBox 45"/>
          <p:cNvSpPr txBox="1"/>
          <p:nvPr/>
        </p:nvSpPr>
        <p:spPr>
          <a:xfrm>
            <a:off x="6191082" y="1508820"/>
            <a:ext cx="2005677" cy="369332"/>
          </a:xfrm>
          <a:prstGeom prst="rect">
            <a:avLst/>
          </a:prstGeom>
          <a:noFill/>
        </p:spPr>
        <p:txBody>
          <a:bodyPr wrap="none" rtlCol="0">
            <a:spAutoFit/>
          </a:bodyPr>
          <a:lstStyle/>
          <a:p>
            <a:r>
              <a:rPr lang="en-US" dirty="0" smtClean="0"/>
              <a:t>Approval of regime</a:t>
            </a:r>
            <a:endParaRPr lang="en-US" dirty="0"/>
          </a:p>
        </p:txBody>
      </p:sp>
      <p:sp>
        <p:nvSpPr>
          <p:cNvPr id="47" name="TextBox 46"/>
          <p:cNvSpPr txBox="1"/>
          <p:nvPr/>
        </p:nvSpPr>
        <p:spPr>
          <a:xfrm>
            <a:off x="5994344" y="1947766"/>
            <a:ext cx="3073455" cy="369332"/>
          </a:xfrm>
          <a:prstGeom prst="rect">
            <a:avLst/>
          </a:prstGeom>
          <a:noFill/>
        </p:spPr>
        <p:txBody>
          <a:bodyPr wrap="square" rtlCol="0">
            <a:spAutoFit/>
          </a:bodyPr>
          <a:lstStyle/>
          <a:p>
            <a:r>
              <a:rPr lang="en-US" dirty="0" smtClean="0"/>
              <a:t>Discontent with regime</a:t>
            </a:r>
            <a:endParaRPr lang="en-US" dirty="0"/>
          </a:p>
        </p:txBody>
      </p:sp>
      <p:sp>
        <p:nvSpPr>
          <p:cNvPr id="48" name="Cross 47"/>
          <p:cNvSpPr/>
          <p:nvPr/>
        </p:nvSpPr>
        <p:spPr>
          <a:xfrm>
            <a:off x="4286718" y="3608504"/>
            <a:ext cx="304800" cy="228600"/>
          </a:xfrm>
          <a:prstGeom prst="plus">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9" name="Cross 48"/>
          <p:cNvSpPr/>
          <p:nvPr/>
        </p:nvSpPr>
        <p:spPr>
          <a:xfrm>
            <a:off x="5257800" y="3636380"/>
            <a:ext cx="304800" cy="228600"/>
          </a:xfrm>
          <a:prstGeom prst="plus">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0" name="Cross 49"/>
          <p:cNvSpPr/>
          <p:nvPr/>
        </p:nvSpPr>
        <p:spPr>
          <a:xfrm>
            <a:off x="4672550" y="4310043"/>
            <a:ext cx="304800" cy="228600"/>
          </a:xfrm>
          <a:prstGeom prst="plus">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1" name="Lightning Bolt 50"/>
          <p:cNvSpPr/>
          <p:nvPr/>
        </p:nvSpPr>
        <p:spPr>
          <a:xfrm rot="14687889" flipH="1">
            <a:off x="3083003" y="3757148"/>
            <a:ext cx="843408" cy="1394454"/>
          </a:xfrm>
          <a:prstGeom prst="lightningBol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2" name="Lightning Bolt 51"/>
          <p:cNvSpPr/>
          <p:nvPr/>
        </p:nvSpPr>
        <p:spPr>
          <a:xfrm rot="3752228" flipH="1">
            <a:off x="3479572" y="3419318"/>
            <a:ext cx="469358" cy="1086033"/>
          </a:xfrm>
          <a:prstGeom prst="lightningBol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77751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32108" y="2899627"/>
            <a:ext cx="2895600" cy="2133600"/>
          </a:xfrm>
          <a:prstGeom prst="ellipse">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3">
                    <a:lumMod val="50000"/>
                  </a:schemeClr>
                </a:solidFill>
              </a:rPr>
              <a:t>Group 1</a:t>
            </a:r>
            <a:endParaRPr lang="en-US" sz="2400" dirty="0">
              <a:solidFill>
                <a:schemeClr val="accent3">
                  <a:lumMod val="50000"/>
                </a:schemeClr>
              </a:solidFill>
            </a:endParaRPr>
          </a:p>
        </p:txBody>
      </p:sp>
      <p:sp>
        <p:nvSpPr>
          <p:cNvPr id="2" name="Title 1"/>
          <p:cNvSpPr>
            <a:spLocks noGrp="1"/>
          </p:cNvSpPr>
          <p:nvPr>
            <p:ph type="title"/>
          </p:nvPr>
        </p:nvSpPr>
        <p:spPr>
          <a:xfrm>
            <a:off x="762000" y="4572000"/>
            <a:ext cx="7696200" cy="1600200"/>
          </a:xfrm>
        </p:spPr>
        <p:txBody>
          <a:bodyPr/>
          <a:lstStyle/>
          <a:p>
            <a:r>
              <a:rPr lang="en-US" dirty="0" smtClean="0"/>
              <a:t>Ethnic dominance</a:t>
            </a:r>
            <a:br>
              <a:rPr lang="en-US" dirty="0" smtClean="0"/>
            </a:br>
            <a:r>
              <a:rPr lang="en-US" dirty="0" smtClean="0"/>
              <a:t>Regime identified with one side</a:t>
            </a:r>
            <a:endParaRPr lang="en-US" dirty="0"/>
          </a:p>
        </p:txBody>
      </p:sp>
      <p:sp>
        <p:nvSpPr>
          <p:cNvPr id="6" name="Cross 5"/>
          <p:cNvSpPr/>
          <p:nvPr/>
        </p:nvSpPr>
        <p:spPr>
          <a:xfrm>
            <a:off x="2741908" y="4042627"/>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Cross 6"/>
          <p:cNvSpPr/>
          <p:nvPr/>
        </p:nvSpPr>
        <p:spPr>
          <a:xfrm>
            <a:off x="1446508" y="3280627"/>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Cross 7"/>
          <p:cNvSpPr/>
          <p:nvPr/>
        </p:nvSpPr>
        <p:spPr>
          <a:xfrm>
            <a:off x="1598908" y="3585427"/>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Cross 8"/>
          <p:cNvSpPr/>
          <p:nvPr/>
        </p:nvSpPr>
        <p:spPr>
          <a:xfrm>
            <a:off x="913108" y="4042627"/>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Cross 9"/>
          <p:cNvSpPr/>
          <p:nvPr/>
        </p:nvSpPr>
        <p:spPr>
          <a:xfrm>
            <a:off x="684508" y="3661627"/>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Cross 11"/>
          <p:cNvSpPr/>
          <p:nvPr/>
        </p:nvSpPr>
        <p:spPr>
          <a:xfrm>
            <a:off x="1446508" y="4423627"/>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Regular Pentagon 20"/>
          <p:cNvSpPr/>
          <p:nvPr/>
        </p:nvSpPr>
        <p:spPr>
          <a:xfrm>
            <a:off x="646408" y="880327"/>
            <a:ext cx="4800600" cy="1295400"/>
          </a:xfrm>
          <a:prstGeom prst="pent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accent6">
                    <a:lumMod val="50000"/>
                  </a:schemeClr>
                </a:solidFill>
              </a:rPr>
              <a:t>Regime</a:t>
            </a:r>
            <a:endParaRPr lang="en-US" sz="2400" dirty="0">
              <a:solidFill>
                <a:schemeClr val="accent6">
                  <a:lumMod val="50000"/>
                </a:schemeClr>
              </a:solidFill>
            </a:endParaRPr>
          </a:p>
        </p:txBody>
      </p:sp>
      <p:sp>
        <p:nvSpPr>
          <p:cNvPr id="15" name="Cross 14"/>
          <p:cNvSpPr/>
          <p:nvPr/>
        </p:nvSpPr>
        <p:spPr>
          <a:xfrm>
            <a:off x="2056108" y="4423627"/>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3503908" y="2975827"/>
            <a:ext cx="2363492" cy="20574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solidFill>
                  <a:schemeClr val="accent2">
                    <a:lumMod val="50000"/>
                  </a:schemeClr>
                </a:solidFill>
              </a:rPr>
              <a:t>Group 2</a:t>
            </a:r>
            <a:endParaRPr lang="en-US" sz="2400" dirty="0">
              <a:solidFill>
                <a:schemeClr val="accent2">
                  <a:lumMod val="50000"/>
                </a:schemeClr>
              </a:solidFill>
            </a:endParaRPr>
          </a:p>
        </p:txBody>
      </p:sp>
      <p:grpSp>
        <p:nvGrpSpPr>
          <p:cNvPr id="13" name="Group 32"/>
          <p:cNvGrpSpPr/>
          <p:nvPr/>
        </p:nvGrpSpPr>
        <p:grpSpPr>
          <a:xfrm>
            <a:off x="2286000" y="2057400"/>
            <a:ext cx="455908" cy="1528027"/>
            <a:chOff x="4038600" y="1752600"/>
            <a:chExt cx="484632" cy="978408"/>
          </a:xfrm>
        </p:grpSpPr>
        <p:sp>
          <p:nvSpPr>
            <p:cNvPr id="30" name="Up Arrow 29"/>
            <p:cNvSpPr/>
            <p:nvPr/>
          </p:nvSpPr>
          <p:spPr>
            <a:xfrm>
              <a:off x="4038600" y="1752600"/>
              <a:ext cx="484632" cy="978408"/>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2" name="Heart 31"/>
            <p:cNvSpPr/>
            <p:nvPr/>
          </p:nvSpPr>
          <p:spPr>
            <a:xfrm>
              <a:off x="4038600" y="2133600"/>
              <a:ext cx="457200" cy="242339"/>
            </a:xfrm>
            <a:prstGeom prst="hear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sp>
        <p:nvSpPr>
          <p:cNvPr id="34" name="Up Arrow 33"/>
          <p:cNvSpPr/>
          <p:nvPr/>
        </p:nvSpPr>
        <p:spPr>
          <a:xfrm>
            <a:off x="3548621" y="2019492"/>
            <a:ext cx="537744" cy="1528027"/>
          </a:xfrm>
          <a:prstGeom prst="up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Lightning Bolt 36"/>
          <p:cNvSpPr/>
          <p:nvPr/>
        </p:nvSpPr>
        <p:spPr>
          <a:xfrm rot="2151629">
            <a:off x="1738212" y="1985265"/>
            <a:ext cx="364518" cy="1487669"/>
          </a:xfrm>
          <a:prstGeom prst="lightningBol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8" name="Lightning Bolt 37"/>
          <p:cNvSpPr/>
          <p:nvPr/>
        </p:nvSpPr>
        <p:spPr>
          <a:xfrm rot="1947055">
            <a:off x="949717" y="1985355"/>
            <a:ext cx="405729" cy="1831463"/>
          </a:xfrm>
          <a:prstGeom prst="lightningBol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9" name="Lightning Bolt 38"/>
          <p:cNvSpPr/>
          <p:nvPr/>
        </p:nvSpPr>
        <p:spPr>
          <a:xfrm rot="1034925" flipH="1">
            <a:off x="1272027" y="2115153"/>
            <a:ext cx="380315" cy="2081456"/>
          </a:xfrm>
          <a:prstGeom prst="lightningBol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0" name="Lightning Bolt 39"/>
          <p:cNvSpPr/>
          <p:nvPr/>
        </p:nvSpPr>
        <p:spPr>
          <a:xfrm rot="1260439">
            <a:off x="2809398" y="2034704"/>
            <a:ext cx="473048" cy="2093694"/>
          </a:xfrm>
          <a:prstGeom prst="lightningBol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1" name="Lightning Bolt 30"/>
          <p:cNvSpPr/>
          <p:nvPr/>
        </p:nvSpPr>
        <p:spPr>
          <a:xfrm rot="19713154" flipH="1">
            <a:off x="4241264" y="1438408"/>
            <a:ext cx="1231932" cy="1971357"/>
          </a:xfrm>
          <a:prstGeom prst="lightningBol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7" name="Cloud 26"/>
          <p:cNvSpPr/>
          <p:nvPr/>
        </p:nvSpPr>
        <p:spPr>
          <a:xfrm>
            <a:off x="3456828" y="2468425"/>
            <a:ext cx="629537" cy="575218"/>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9" name="Group 22"/>
          <p:cNvGrpSpPr/>
          <p:nvPr/>
        </p:nvGrpSpPr>
        <p:grpSpPr>
          <a:xfrm>
            <a:off x="6118169" y="685800"/>
            <a:ext cx="1905776" cy="381000"/>
            <a:chOff x="6400800" y="4343400"/>
            <a:chExt cx="1905776" cy="381000"/>
          </a:xfrm>
        </p:grpSpPr>
        <p:sp>
          <p:nvSpPr>
            <p:cNvPr id="33" name="Cross 32"/>
            <p:cNvSpPr/>
            <p:nvPr/>
          </p:nvSpPr>
          <p:spPr>
            <a:xfrm>
              <a:off x="6400800" y="4495800"/>
              <a:ext cx="304800" cy="228600"/>
            </a:xfrm>
            <a:prstGeom prst="plus">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781800" y="4343400"/>
              <a:ext cx="1524776"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Crime/ dissent</a:t>
              </a:r>
              <a:endParaRPr lang="en-US" dirty="0"/>
            </a:p>
          </p:txBody>
        </p:sp>
      </p:grpSp>
      <p:grpSp>
        <p:nvGrpSpPr>
          <p:cNvPr id="41" name="Group 27"/>
          <p:cNvGrpSpPr/>
          <p:nvPr/>
        </p:nvGrpSpPr>
        <p:grpSpPr>
          <a:xfrm>
            <a:off x="5814025" y="1121670"/>
            <a:ext cx="1957979" cy="369332"/>
            <a:chOff x="5029856" y="2493270"/>
            <a:chExt cx="1957979" cy="369332"/>
          </a:xfrm>
          <a:solidFill>
            <a:schemeClr val="accent4">
              <a:lumMod val="60000"/>
              <a:lumOff val="40000"/>
            </a:schemeClr>
          </a:solidFill>
        </p:grpSpPr>
        <p:sp>
          <p:nvSpPr>
            <p:cNvPr id="42" name="TextBox 41"/>
            <p:cNvSpPr txBox="1"/>
            <p:nvPr/>
          </p:nvSpPr>
          <p:spPr>
            <a:xfrm>
              <a:off x="5777247" y="2493270"/>
              <a:ext cx="1210588" cy="36933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Repression</a:t>
              </a:r>
              <a:endParaRPr lang="en-US" dirty="0"/>
            </a:p>
          </p:txBody>
        </p:sp>
        <p:sp>
          <p:nvSpPr>
            <p:cNvPr id="43" name="Lightning Bolt 42"/>
            <p:cNvSpPr/>
            <p:nvPr/>
          </p:nvSpPr>
          <p:spPr>
            <a:xfrm rot="18954868">
              <a:off x="5029856" y="2555027"/>
              <a:ext cx="585986" cy="281095"/>
            </a:xfrm>
            <a:prstGeom prst="lightningBol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sp>
        <p:nvSpPr>
          <p:cNvPr id="44" name="Heart 43"/>
          <p:cNvSpPr/>
          <p:nvPr/>
        </p:nvSpPr>
        <p:spPr>
          <a:xfrm>
            <a:off x="5841944" y="1569213"/>
            <a:ext cx="349138" cy="336728"/>
          </a:xfrm>
          <a:prstGeom prst="hear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5" name="Cloud 44"/>
          <p:cNvSpPr/>
          <p:nvPr/>
        </p:nvSpPr>
        <p:spPr>
          <a:xfrm>
            <a:off x="5667375" y="1947765"/>
            <a:ext cx="349138" cy="330915"/>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6" name="TextBox 45"/>
          <p:cNvSpPr txBox="1"/>
          <p:nvPr/>
        </p:nvSpPr>
        <p:spPr>
          <a:xfrm>
            <a:off x="6191082" y="1508820"/>
            <a:ext cx="2005677" cy="369332"/>
          </a:xfrm>
          <a:prstGeom prst="rect">
            <a:avLst/>
          </a:prstGeom>
          <a:noFill/>
        </p:spPr>
        <p:txBody>
          <a:bodyPr wrap="none" rtlCol="0">
            <a:spAutoFit/>
          </a:bodyPr>
          <a:lstStyle/>
          <a:p>
            <a:r>
              <a:rPr lang="en-US" dirty="0" smtClean="0"/>
              <a:t>Approval of regime</a:t>
            </a:r>
            <a:endParaRPr lang="en-US" dirty="0"/>
          </a:p>
        </p:txBody>
      </p:sp>
      <p:sp>
        <p:nvSpPr>
          <p:cNvPr id="47" name="TextBox 46"/>
          <p:cNvSpPr txBox="1"/>
          <p:nvPr/>
        </p:nvSpPr>
        <p:spPr>
          <a:xfrm>
            <a:off x="5994344" y="1947766"/>
            <a:ext cx="3073455" cy="369332"/>
          </a:xfrm>
          <a:prstGeom prst="rect">
            <a:avLst/>
          </a:prstGeom>
          <a:noFill/>
        </p:spPr>
        <p:txBody>
          <a:bodyPr wrap="square" rtlCol="0">
            <a:spAutoFit/>
          </a:bodyPr>
          <a:lstStyle/>
          <a:p>
            <a:r>
              <a:rPr lang="en-US" dirty="0" smtClean="0"/>
              <a:t>Discontent with regime</a:t>
            </a:r>
            <a:endParaRPr lang="en-US" dirty="0"/>
          </a:p>
        </p:txBody>
      </p:sp>
      <p:sp>
        <p:nvSpPr>
          <p:cNvPr id="48" name="Cross 47"/>
          <p:cNvSpPr/>
          <p:nvPr/>
        </p:nvSpPr>
        <p:spPr>
          <a:xfrm>
            <a:off x="4286718" y="3608504"/>
            <a:ext cx="304800" cy="228600"/>
          </a:xfrm>
          <a:prstGeom prst="plus">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9" name="Cross 48"/>
          <p:cNvSpPr/>
          <p:nvPr/>
        </p:nvSpPr>
        <p:spPr>
          <a:xfrm>
            <a:off x="5257800" y="3636380"/>
            <a:ext cx="304800" cy="228600"/>
          </a:xfrm>
          <a:prstGeom prst="plus">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0" name="Cross 49"/>
          <p:cNvSpPr/>
          <p:nvPr/>
        </p:nvSpPr>
        <p:spPr>
          <a:xfrm>
            <a:off x="4672550" y="4310043"/>
            <a:ext cx="304800" cy="228600"/>
          </a:xfrm>
          <a:prstGeom prst="plus">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1" name="Lightning Bolt 50"/>
          <p:cNvSpPr/>
          <p:nvPr/>
        </p:nvSpPr>
        <p:spPr>
          <a:xfrm rot="14687889" flipH="1">
            <a:off x="3083003" y="3757148"/>
            <a:ext cx="843408" cy="1394454"/>
          </a:xfrm>
          <a:prstGeom prst="lightningBol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2" name="Lightning Bolt 51"/>
          <p:cNvSpPr/>
          <p:nvPr/>
        </p:nvSpPr>
        <p:spPr>
          <a:xfrm rot="3752228" flipH="1">
            <a:off x="3479572" y="3419318"/>
            <a:ext cx="469358" cy="1086033"/>
          </a:xfrm>
          <a:prstGeom prst="lightningBol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55838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gular Pentagon 20"/>
          <p:cNvSpPr/>
          <p:nvPr/>
        </p:nvSpPr>
        <p:spPr>
          <a:xfrm>
            <a:off x="360446" y="581025"/>
            <a:ext cx="6172200" cy="1752600"/>
          </a:xfrm>
          <a:prstGeom prst="pentagon">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chemeClr val="accent3">
                    <a:lumMod val="50000"/>
                  </a:schemeClr>
                </a:solidFill>
              </a:rPr>
              <a:t>Regime</a:t>
            </a:r>
            <a:endParaRPr lang="en-US" sz="2400" dirty="0">
              <a:solidFill>
                <a:schemeClr val="accent3">
                  <a:lumMod val="50000"/>
                </a:schemeClr>
              </a:solidFill>
            </a:endParaRPr>
          </a:p>
        </p:txBody>
      </p:sp>
      <p:sp>
        <p:nvSpPr>
          <p:cNvPr id="2" name="Title 1"/>
          <p:cNvSpPr>
            <a:spLocks noGrp="1"/>
          </p:cNvSpPr>
          <p:nvPr>
            <p:ph type="title"/>
          </p:nvPr>
        </p:nvSpPr>
        <p:spPr/>
        <p:txBody>
          <a:bodyPr/>
          <a:lstStyle/>
          <a:p>
            <a:r>
              <a:rPr lang="en-US" smtClean="0"/>
              <a:t>Multi-ethnic control &amp; unbiased repression</a:t>
            </a:r>
            <a:endParaRPr lang="en-US" dirty="0"/>
          </a:p>
        </p:txBody>
      </p:sp>
      <p:sp>
        <p:nvSpPr>
          <p:cNvPr id="3" name="Oval 2"/>
          <p:cNvSpPr/>
          <p:nvPr/>
        </p:nvSpPr>
        <p:spPr>
          <a:xfrm>
            <a:off x="436646" y="1952625"/>
            <a:ext cx="3581400" cy="3048000"/>
          </a:xfrm>
          <a:prstGeom prst="ellipse">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3">
                  <a:lumMod val="50000"/>
                </a:schemeClr>
              </a:solidFill>
            </a:endParaRPr>
          </a:p>
        </p:txBody>
      </p:sp>
      <p:sp>
        <p:nvSpPr>
          <p:cNvPr id="4" name="Oval 3"/>
          <p:cNvSpPr/>
          <p:nvPr/>
        </p:nvSpPr>
        <p:spPr>
          <a:xfrm>
            <a:off x="3484646" y="2257425"/>
            <a:ext cx="2514600" cy="2133600"/>
          </a:xfrm>
          <a:prstGeom prst="ellipse">
            <a:avLst/>
          </a:prstGeom>
          <a:solidFill>
            <a:schemeClr val="accent2">
              <a:alpha val="34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lumMod val="50000"/>
                </a:schemeClr>
              </a:solidFill>
            </a:endParaRPr>
          </a:p>
        </p:txBody>
      </p:sp>
      <p:sp>
        <p:nvSpPr>
          <p:cNvPr id="13" name="Cross 12"/>
          <p:cNvSpPr/>
          <p:nvPr/>
        </p:nvSpPr>
        <p:spPr>
          <a:xfrm>
            <a:off x="4322846" y="2790825"/>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Cross 13"/>
          <p:cNvSpPr/>
          <p:nvPr/>
        </p:nvSpPr>
        <p:spPr>
          <a:xfrm>
            <a:off x="1732046" y="2409825"/>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Cross 14"/>
          <p:cNvSpPr/>
          <p:nvPr/>
        </p:nvSpPr>
        <p:spPr>
          <a:xfrm>
            <a:off x="5084846" y="2790825"/>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Cross 15"/>
          <p:cNvSpPr/>
          <p:nvPr/>
        </p:nvSpPr>
        <p:spPr>
          <a:xfrm>
            <a:off x="2951246" y="3933825"/>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Cross 16"/>
          <p:cNvSpPr/>
          <p:nvPr/>
        </p:nvSpPr>
        <p:spPr>
          <a:xfrm>
            <a:off x="4170446" y="4010025"/>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Cross 17"/>
          <p:cNvSpPr/>
          <p:nvPr/>
        </p:nvSpPr>
        <p:spPr>
          <a:xfrm>
            <a:off x="2646446" y="2638425"/>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Cross 18"/>
          <p:cNvSpPr/>
          <p:nvPr/>
        </p:nvSpPr>
        <p:spPr>
          <a:xfrm>
            <a:off x="1427246" y="3857625"/>
            <a:ext cx="304800" cy="228600"/>
          </a:xfrm>
          <a:prstGeom prst="plus">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Cross 22"/>
          <p:cNvSpPr/>
          <p:nvPr/>
        </p:nvSpPr>
        <p:spPr>
          <a:xfrm>
            <a:off x="2265446" y="3933825"/>
            <a:ext cx="304800" cy="228600"/>
          </a:xfrm>
          <a:prstGeom prst="pl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6" name="Cross 25"/>
          <p:cNvSpPr/>
          <p:nvPr/>
        </p:nvSpPr>
        <p:spPr>
          <a:xfrm>
            <a:off x="4780046" y="3781425"/>
            <a:ext cx="304800" cy="228600"/>
          </a:xfrm>
          <a:prstGeom prst="pl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 name="Cross 29"/>
          <p:cNvSpPr/>
          <p:nvPr/>
        </p:nvSpPr>
        <p:spPr>
          <a:xfrm>
            <a:off x="3103646" y="2790825"/>
            <a:ext cx="304800" cy="228600"/>
          </a:xfrm>
          <a:prstGeom prst="pl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1" name="Cross 30"/>
          <p:cNvSpPr/>
          <p:nvPr/>
        </p:nvSpPr>
        <p:spPr>
          <a:xfrm>
            <a:off x="1503446" y="3095625"/>
            <a:ext cx="304800" cy="228600"/>
          </a:xfrm>
          <a:prstGeom prst="pl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9" name="Regular Pentagon 28"/>
          <p:cNvSpPr/>
          <p:nvPr/>
        </p:nvSpPr>
        <p:spPr>
          <a:xfrm>
            <a:off x="1428769" y="1117185"/>
            <a:ext cx="2819400" cy="990600"/>
          </a:xfrm>
          <a:prstGeom prst="pent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dirty="0">
              <a:solidFill>
                <a:schemeClr val="accent2"/>
              </a:solidFill>
            </a:endParaRPr>
          </a:p>
        </p:txBody>
      </p:sp>
      <p:sp>
        <p:nvSpPr>
          <p:cNvPr id="32" name="Regular Pentagon 31"/>
          <p:cNvSpPr/>
          <p:nvPr/>
        </p:nvSpPr>
        <p:spPr>
          <a:xfrm>
            <a:off x="4018046" y="1343025"/>
            <a:ext cx="1676400" cy="990600"/>
          </a:xfrm>
          <a:prstGeom prst="pentagon">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dirty="0">
              <a:solidFill>
                <a:schemeClr val="accent2"/>
              </a:solidFill>
            </a:endParaRPr>
          </a:p>
        </p:txBody>
      </p:sp>
      <p:sp>
        <p:nvSpPr>
          <p:cNvPr id="35" name="Lightning Bolt 34"/>
          <p:cNvSpPr/>
          <p:nvPr/>
        </p:nvSpPr>
        <p:spPr>
          <a:xfrm rot="1147556">
            <a:off x="1808246" y="1876425"/>
            <a:ext cx="228600" cy="685800"/>
          </a:xfrm>
          <a:prstGeom prst="lightningBol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6" name="Lightning Bolt 35"/>
          <p:cNvSpPr/>
          <p:nvPr/>
        </p:nvSpPr>
        <p:spPr>
          <a:xfrm rot="2244737">
            <a:off x="1192670" y="2226729"/>
            <a:ext cx="757386" cy="712063"/>
          </a:xfrm>
          <a:prstGeom prst="lightningBol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7" name="Lightning Bolt 36"/>
          <p:cNvSpPr/>
          <p:nvPr/>
        </p:nvSpPr>
        <p:spPr>
          <a:xfrm rot="313611">
            <a:off x="2951246" y="2257425"/>
            <a:ext cx="304800" cy="1676400"/>
          </a:xfrm>
          <a:prstGeom prst="lightningBol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8" name="Lightning Bolt 37"/>
          <p:cNvSpPr/>
          <p:nvPr/>
        </p:nvSpPr>
        <p:spPr>
          <a:xfrm>
            <a:off x="5008646" y="1952625"/>
            <a:ext cx="304800" cy="990600"/>
          </a:xfrm>
          <a:prstGeom prst="lightningBol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9" name="Lightning Bolt 38"/>
          <p:cNvSpPr/>
          <p:nvPr/>
        </p:nvSpPr>
        <p:spPr>
          <a:xfrm>
            <a:off x="4703846" y="2333625"/>
            <a:ext cx="228600" cy="1524000"/>
          </a:xfrm>
          <a:prstGeom prst="lightningBol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0" name="TextBox 39"/>
          <p:cNvSpPr txBox="1"/>
          <p:nvPr/>
        </p:nvSpPr>
        <p:spPr>
          <a:xfrm>
            <a:off x="6477000" y="2362200"/>
            <a:ext cx="2514600" cy="2246769"/>
          </a:xfrm>
          <a:prstGeom prst="rect">
            <a:avLst/>
          </a:prstGeom>
          <a:noFill/>
        </p:spPr>
        <p:txBody>
          <a:bodyPr wrap="square" rtlCol="0">
            <a:spAutoFit/>
          </a:bodyPr>
          <a:lstStyle/>
          <a:p>
            <a:r>
              <a:rPr lang="en-US" sz="2000" b="1" dirty="0" smtClean="0"/>
              <a:t>Predictions</a:t>
            </a:r>
          </a:p>
          <a:p>
            <a:r>
              <a:rPr lang="en-US" sz="2000" dirty="0" smtClean="0"/>
              <a:t>Greater balance  &amp; targeting in repression </a:t>
            </a:r>
          </a:p>
          <a:p>
            <a:r>
              <a:rPr lang="en-US" sz="2000" dirty="0" smtClean="0"/>
              <a:t>Greater system legitimacy for all?</a:t>
            </a:r>
          </a:p>
          <a:p>
            <a:r>
              <a:rPr lang="en-US" sz="2000" dirty="0" smtClean="0"/>
              <a:t>Political complexities &amp; dynamics</a:t>
            </a:r>
            <a:endParaRPr lang="en-US" sz="2000" dirty="0"/>
          </a:p>
        </p:txBody>
      </p:sp>
      <p:grpSp>
        <p:nvGrpSpPr>
          <p:cNvPr id="41" name="Group 32"/>
          <p:cNvGrpSpPr/>
          <p:nvPr/>
        </p:nvGrpSpPr>
        <p:grpSpPr>
          <a:xfrm>
            <a:off x="5465846" y="1647825"/>
            <a:ext cx="533400" cy="1752600"/>
            <a:chOff x="4038600" y="1752600"/>
            <a:chExt cx="484632" cy="978408"/>
          </a:xfrm>
          <a:solidFill>
            <a:schemeClr val="accent2">
              <a:lumMod val="40000"/>
              <a:lumOff val="60000"/>
            </a:schemeClr>
          </a:solidFill>
        </p:grpSpPr>
        <p:sp>
          <p:nvSpPr>
            <p:cNvPr id="42" name="Up Arrow 41"/>
            <p:cNvSpPr/>
            <p:nvPr/>
          </p:nvSpPr>
          <p:spPr>
            <a:xfrm>
              <a:off x="4038600" y="1752600"/>
              <a:ext cx="484632" cy="978408"/>
            </a:xfrm>
            <a:prstGeom prst="up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3" name="Heart 42"/>
            <p:cNvSpPr/>
            <p:nvPr/>
          </p:nvSpPr>
          <p:spPr>
            <a:xfrm>
              <a:off x="4038600" y="2133600"/>
              <a:ext cx="457200" cy="257092"/>
            </a:xfrm>
            <a:prstGeom prst="hear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4" name="Group 32"/>
          <p:cNvGrpSpPr/>
          <p:nvPr/>
        </p:nvGrpSpPr>
        <p:grpSpPr>
          <a:xfrm>
            <a:off x="436646" y="1343025"/>
            <a:ext cx="713232" cy="2209800"/>
            <a:chOff x="4038600" y="1752600"/>
            <a:chExt cx="484632" cy="978408"/>
          </a:xfrm>
        </p:grpSpPr>
        <p:sp>
          <p:nvSpPr>
            <p:cNvPr id="45" name="Up Arrow 44"/>
            <p:cNvSpPr/>
            <p:nvPr/>
          </p:nvSpPr>
          <p:spPr>
            <a:xfrm>
              <a:off x="4038600" y="1752600"/>
              <a:ext cx="484632" cy="978408"/>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6" name="Heart 45"/>
            <p:cNvSpPr/>
            <p:nvPr/>
          </p:nvSpPr>
          <p:spPr>
            <a:xfrm>
              <a:off x="4038600" y="2133600"/>
              <a:ext cx="457200" cy="293764"/>
            </a:xfrm>
            <a:prstGeom prst="hear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sp>
        <p:nvSpPr>
          <p:cNvPr id="33" name="Lightning Bolt 32"/>
          <p:cNvSpPr/>
          <p:nvPr/>
        </p:nvSpPr>
        <p:spPr>
          <a:xfrm rot="781020">
            <a:off x="3137037" y="1809102"/>
            <a:ext cx="228600" cy="1206239"/>
          </a:xfrm>
          <a:prstGeom prst="lightningBol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25390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562600"/>
            <a:ext cx="7620000" cy="609600"/>
          </a:xfrm>
        </p:spPr>
        <p:txBody>
          <a:bodyPr>
            <a:normAutofit/>
          </a:bodyPr>
          <a:lstStyle/>
          <a:p>
            <a:r>
              <a:rPr lang="en-US" dirty="0" smtClean="0"/>
              <a:t>Conclusions about repression &amp; backlash</a:t>
            </a:r>
            <a:endParaRPr lang="en-US" dirty="0"/>
          </a:p>
        </p:txBody>
      </p:sp>
      <p:sp>
        <p:nvSpPr>
          <p:cNvPr id="4" name="Content Placeholder 3"/>
          <p:cNvSpPr>
            <a:spLocks noGrp="1"/>
          </p:cNvSpPr>
          <p:nvPr>
            <p:ph idx="1"/>
          </p:nvPr>
        </p:nvSpPr>
        <p:spPr/>
        <p:txBody>
          <a:bodyPr>
            <a:normAutofit/>
          </a:bodyPr>
          <a:lstStyle/>
          <a:p>
            <a:r>
              <a:rPr lang="en-US" dirty="0" smtClean="0"/>
              <a:t>You cannot analyze repression and backlash without attention to the divisions within a society</a:t>
            </a:r>
          </a:p>
          <a:p>
            <a:pPr lvl="1"/>
            <a:r>
              <a:rPr lang="en-US" dirty="0" smtClean="0"/>
              <a:t>Who are the dissenters?</a:t>
            </a:r>
          </a:p>
          <a:p>
            <a:pPr lvl="1"/>
            <a:r>
              <a:rPr lang="en-US" dirty="0" smtClean="0"/>
              <a:t>Who are the targets?</a:t>
            </a:r>
          </a:p>
          <a:p>
            <a:pPr lvl="1"/>
            <a:r>
              <a:rPr lang="en-US" dirty="0" smtClean="0"/>
              <a:t>Where does the regime stand with respect to the dissenters and the targets?</a:t>
            </a:r>
          </a:p>
          <a:p>
            <a:r>
              <a:rPr lang="en-US" dirty="0" smtClean="0"/>
              <a:t>Repression is uneven</a:t>
            </a:r>
          </a:p>
          <a:p>
            <a:pPr lvl="1"/>
            <a:r>
              <a:rPr lang="en-US" dirty="0" smtClean="0"/>
              <a:t>Much evidence that racial/ethnic minorities are repressed more than majorities</a:t>
            </a:r>
          </a:p>
          <a:p>
            <a:pPr lvl="1"/>
            <a:r>
              <a:rPr lang="en-US" dirty="0" smtClean="0"/>
              <a:t>Weaker groups more repressed than stronger groups</a:t>
            </a:r>
          </a:p>
          <a:p>
            <a:pPr lvl="1"/>
            <a:r>
              <a:rPr lang="en-US" dirty="0" smtClean="0"/>
              <a:t>Less backlash from repressing socially  isolated groups</a:t>
            </a:r>
          </a:p>
        </p:txBody>
      </p:sp>
      <p:sp>
        <p:nvSpPr>
          <p:cNvPr id="5" name="TextBox 4"/>
          <p:cNvSpPr txBox="1"/>
          <p:nvPr/>
        </p:nvSpPr>
        <p:spPr>
          <a:xfrm>
            <a:off x="7239000" y="6248400"/>
            <a:ext cx="418704" cy="369332"/>
          </a:xfrm>
          <a:prstGeom prst="rect">
            <a:avLst/>
          </a:prstGeom>
          <a:noFill/>
        </p:spPr>
        <p:txBody>
          <a:bodyPr wrap="none" rtlCol="0">
            <a:spAutoFit/>
          </a:bodyPr>
          <a:lstStyle/>
          <a:p>
            <a:r>
              <a:rPr lang="en-US" dirty="0" smtClean="0"/>
              <a:t>15</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76600"/>
            <a:ext cx="7543800" cy="2514600"/>
          </a:xfrm>
        </p:spPr>
        <p:txBody>
          <a:bodyPr>
            <a:normAutofit fontScale="90000"/>
          </a:bodyPr>
          <a:lstStyle/>
          <a:p>
            <a:r>
              <a:rPr lang="en-US" dirty="0" smtClean="0"/>
              <a:t>2. Ethnicity AS A DIMENSION of network integration</a:t>
            </a:r>
            <a:endParaRPr lang="en-US" dirty="0"/>
          </a:p>
        </p:txBody>
      </p:sp>
    </p:spTree>
    <p:extLst>
      <p:ext uri="{BB962C8B-B14F-4D97-AF65-F5344CB8AC3E}">
        <p14:creationId xmlns:p14="http://schemas.microsoft.com/office/powerpoint/2010/main" val="1340733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82985994"/>
              </p:ext>
            </p:extLst>
          </p:nvPr>
        </p:nvGraphicFramePr>
        <p:xfrm>
          <a:off x="228600" y="457200"/>
          <a:ext cx="8534400" cy="5282838"/>
        </p:xfrm>
        <a:graphic>
          <a:graphicData uri="http://schemas.openxmlformats.org/drawingml/2006/table">
            <a:tbl>
              <a:tblPr/>
              <a:tblGrid>
                <a:gridCol w="1143000"/>
                <a:gridCol w="2133600"/>
                <a:gridCol w="1828800"/>
                <a:gridCol w="1752600"/>
                <a:gridCol w="1676400"/>
              </a:tblGrid>
              <a:tr h="626498">
                <a:tc>
                  <a:txBody>
                    <a:bodyPr/>
                    <a:lstStyle/>
                    <a:p>
                      <a:pPr marL="0" marR="0" algn="r">
                        <a:lnSpc>
                          <a:spcPct val="115000"/>
                        </a:lnSpc>
                        <a:spcBef>
                          <a:spcPts val="0"/>
                        </a:spcBef>
                        <a:spcAft>
                          <a:spcPts val="0"/>
                        </a:spcAft>
                      </a:pPr>
                      <a:r>
                        <a:rPr lang="en-US" sz="1600" dirty="0">
                          <a:latin typeface="Calibri"/>
                          <a:ea typeface="Calibri"/>
                          <a:cs typeface="Times New Roman"/>
                        </a:rPr>
                        <a:t>High in </a:t>
                      </a:r>
                      <a:r>
                        <a:rPr lang="en-US" sz="1600" dirty="0" smtClean="0">
                          <a:latin typeface="Calibri"/>
                          <a:ea typeface="Calibri"/>
                          <a:cs typeface="Times New Roman"/>
                        </a:rPr>
                        <a:t>hierarchy</a:t>
                      </a:r>
                      <a:r>
                        <a:rPr lang="en-US" sz="1600" baseline="0" dirty="0" smtClean="0">
                          <a:latin typeface="Calibri"/>
                          <a:ea typeface="Calibri"/>
                          <a:cs typeface="Times New Roman"/>
                        </a:rPr>
                        <a:t> or </a:t>
                      </a:r>
                      <a:r>
                        <a:rPr lang="en-US" sz="1600" dirty="0" smtClean="0">
                          <a:latin typeface="Calibri"/>
                          <a:ea typeface="Calibri"/>
                          <a:cs typeface="Times New Roman"/>
                        </a:rPr>
                        <a:t>status</a:t>
                      </a:r>
                      <a:endParaRPr lang="en-US" sz="16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600" i="1" dirty="0">
                          <a:latin typeface="Calibri"/>
                          <a:ea typeface="Calibri"/>
                          <a:cs typeface="Times New Roman"/>
                        </a:rPr>
                        <a:t>Elite movements without mass base</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i="1" dirty="0" smtClean="0">
                          <a:latin typeface="Calibri"/>
                          <a:ea typeface="Calibri"/>
                          <a:cs typeface="Times New Roman"/>
                        </a:rPr>
                        <a:t>Elite-led mass Movements</a:t>
                      </a:r>
                      <a:endParaRPr lang="en-US" sz="1600" i="1" dirty="0">
                        <a:latin typeface="Calibri"/>
                        <a:ea typeface="Calibri"/>
                        <a:cs typeface="Times New Roman"/>
                      </a:endParaRPr>
                    </a:p>
                  </a:txBody>
                  <a:tcPr marL="68580" marR="68580" marT="0" marB="0">
                    <a:lnL>
                      <a:noFill/>
                    </a:lnL>
                    <a:lnR>
                      <a:noFill/>
                    </a:lnR>
                    <a:lnT>
                      <a:noFill/>
                    </a:lnT>
                    <a:lnB>
                      <a:noFill/>
                    </a:lnB>
                  </a:tcPr>
                </a:tc>
              </a:tr>
              <a:tr h="242062">
                <a:tc>
                  <a:txBody>
                    <a:bodyPr/>
                    <a:lstStyle/>
                    <a:p>
                      <a:pPr marL="0" marR="0" algn="r">
                        <a:lnSpc>
                          <a:spcPct val="115000"/>
                        </a:lnSpc>
                        <a:spcBef>
                          <a:spcPts val="0"/>
                        </a:spcBef>
                        <a:spcAft>
                          <a:spcPts val="0"/>
                        </a:spcAft>
                      </a:pPr>
                      <a:endParaRPr lang="en-US"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a:noFill/>
                    </a:lnL>
                    <a:lnR>
                      <a:noFill/>
                    </a:lnR>
                    <a:lnT>
                      <a:noFill/>
                    </a:lnT>
                    <a:lnB>
                      <a:noFill/>
                    </a:lnB>
                  </a:tcPr>
                </a:tc>
              </a:tr>
              <a:tr h="939748">
                <a:tc>
                  <a:txBody>
                    <a:bodyPr/>
                    <a:lstStyle/>
                    <a:p>
                      <a:pPr marL="0" marR="0" algn="r">
                        <a:lnSpc>
                          <a:spcPct val="115000"/>
                        </a:lnSpc>
                        <a:spcBef>
                          <a:spcPts val="0"/>
                        </a:spcBef>
                        <a:spcAft>
                          <a:spcPts val="0"/>
                        </a:spcAft>
                      </a:pPr>
                      <a:endParaRPr lang="en-US"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600" i="1" dirty="0">
                          <a:latin typeface="Calibri"/>
                          <a:ea typeface="Calibri"/>
                          <a:cs typeface="Times New Roman"/>
                        </a:rPr>
                        <a:t>Affluent but culturally distinct immigrant groups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i="1" dirty="0" smtClean="0">
                          <a:latin typeface="Calibri"/>
                          <a:ea typeface="Calibri"/>
                          <a:cs typeface="Times New Roman"/>
                        </a:rPr>
                        <a:t>Non-polarized reform movements</a:t>
                      </a:r>
                      <a:endParaRPr lang="en-US" sz="1600" dirty="0" smtClean="0">
                        <a:latin typeface="Calibri"/>
                        <a:ea typeface="Calibri"/>
                        <a:cs typeface="Times New Roman"/>
                      </a:endParaRPr>
                    </a:p>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nchor="b">
                    <a:lnL>
                      <a:noFill/>
                    </a:lnL>
                    <a:lnR>
                      <a:noFill/>
                    </a:lnR>
                    <a:lnT>
                      <a:noFill/>
                    </a:lnT>
                    <a:lnB>
                      <a:noFill/>
                    </a:lnB>
                  </a:tcPr>
                </a:tc>
              </a:tr>
              <a:tr h="626498">
                <a:tc>
                  <a:txBody>
                    <a:bodyPr/>
                    <a:lstStyle/>
                    <a:p>
                      <a:pPr marL="0" marR="0" algn="r">
                        <a:lnSpc>
                          <a:spcPct val="115000"/>
                        </a:lnSpc>
                        <a:spcBef>
                          <a:spcPts val="0"/>
                        </a:spcBef>
                        <a:spcAft>
                          <a:spcPts val="0"/>
                        </a:spcAft>
                      </a:pPr>
                      <a:endParaRPr lang="en-US"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600" i="1">
                          <a:latin typeface="Calibri"/>
                          <a:ea typeface="Calibri"/>
                          <a:cs typeface="Times New Roman"/>
                        </a:rPr>
                        <a:t>Reform movements tied to subcultures</a:t>
                      </a: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a:noFill/>
                    </a:lnB>
                  </a:tcPr>
                </a:tc>
              </a:tr>
              <a:tr h="986200">
                <a:tc>
                  <a:txBody>
                    <a:bodyPr/>
                    <a:lstStyle/>
                    <a:p>
                      <a:pPr marL="0" marR="0" algn="r">
                        <a:lnSpc>
                          <a:spcPct val="115000"/>
                        </a:lnSpc>
                        <a:spcBef>
                          <a:spcPts val="0"/>
                        </a:spcBef>
                        <a:spcAft>
                          <a:spcPts val="0"/>
                        </a:spcAft>
                      </a:pPr>
                      <a:endParaRPr lang="en-US" sz="16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600" i="1">
                          <a:latin typeface="Calibri"/>
                          <a:ea typeface="Calibri"/>
                          <a:cs typeface="Times New Roman"/>
                        </a:rPr>
                        <a:t>Ethnic majority worker or nativist movements</a:t>
                      </a: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a:noFill/>
                    </a:lnB>
                  </a:tcPr>
                </a:tc>
              </a:tr>
              <a:tr h="1252997">
                <a:tc>
                  <a:txBody>
                    <a:bodyPr/>
                    <a:lstStyle/>
                    <a:p>
                      <a:pPr marL="0" marR="0" algn="r">
                        <a:lnSpc>
                          <a:spcPct val="115000"/>
                        </a:lnSpc>
                        <a:spcBef>
                          <a:spcPts val="0"/>
                        </a:spcBef>
                        <a:spcAft>
                          <a:spcPts val="0"/>
                        </a:spcAft>
                      </a:pPr>
                      <a:r>
                        <a:rPr lang="en-US" sz="1600" dirty="0">
                          <a:latin typeface="Calibri"/>
                          <a:ea typeface="Calibri"/>
                          <a:cs typeface="Times New Roman"/>
                        </a:rPr>
                        <a:t>Low in </a:t>
                      </a:r>
                      <a:r>
                        <a:rPr lang="en-US" sz="1600" dirty="0" smtClean="0">
                          <a:latin typeface="Calibri"/>
                          <a:ea typeface="Calibri"/>
                          <a:cs typeface="Times New Roman"/>
                        </a:rPr>
                        <a:t>hierarchy or status</a:t>
                      </a:r>
                      <a:endParaRPr lang="en-US" sz="16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dirty="0">
                          <a:latin typeface="Calibri"/>
                          <a:ea typeface="Calibri"/>
                          <a:cs typeface="Times New Roman"/>
                        </a:rPr>
                        <a:t>Oppressed &amp; segregated minorities </a:t>
                      </a:r>
                      <a:endParaRPr lang="en-US" sz="1600" i="1" dirty="0" smtClean="0">
                        <a:latin typeface="Calibri"/>
                        <a:ea typeface="Calibri"/>
                        <a:cs typeface="Times New Roman"/>
                      </a:endParaRPr>
                    </a:p>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i="1" dirty="0" smtClean="0">
                          <a:latin typeface="Calibri"/>
                          <a:ea typeface="Calibri"/>
                          <a:cs typeface="Times New Roman"/>
                        </a:rPr>
                        <a:t>Servants living with masters. Women (in some contexts).</a:t>
                      </a:r>
                      <a:endParaRPr lang="en-US" sz="1600" dirty="0" smtClean="0">
                        <a:latin typeface="Calibri"/>
                        <a:ea typeface="Calibri"/>
                        <a:cs typeface="Times New Roman"/>
                      </a:endParaRPr>
                    </a:p>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55731">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600" dirty="0">
                          <a:latin typeface="Calibri"/>
                          <a:ea typeface="Calibri"/>
                          <a:cs typeface="Times New Roman"/>
                        </a:rPr>
                        <a:t>Fully isolated</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600" dirty="0">
                          <a:latin typeface="Calibri"/>
                          <a:ea typeface="Calibri"/>
                          <a:cs typeface="Times New Roman"/>
                        </a:rPr>
                        <a:t>Fully integrated</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6203" name="Title 4"/>
          <p:cNvSpPr>
            <a:spLocks noGrp="1"/>
          </p:cNvSpPr>
          <p:nvPr>
            <p:ph type="title"/>
          </p:nvPr>
        </p:nvSpPr>
        <p:spPr/>
        <p:txBody>
          <a:bodyPr>
            <a:normAutofit/>
          </a:bodyPr>
          <a:lstStyle/>
          <a:p>
            <a:r>
              <a:rPr lang="en-US" sz="2000" dirty="0" smtClean="0"/>
              <a:t>Two Dimensions: Hierarchy X Integration</a:t>
            </a:r>
          </a:p>
        </p:txBody>
      </p:sp>
      <p:sp>
        <p:nvSpPr>
          <p:cNvPr id="3" name="TextBox 2"/>
          <p:cNvSpPr txBox="1"/>
          <p:nvPr/>
        </p:nvSpPr>
        <p:spPr>
          <a:xfrm>
            <a:off x="762000" y="6324600"/>
            <a:ext cx="4070410" cy="369332"/>
          </a:xfrm>
          <a:prstGeom prst="rect">
            <a:avLst/>
          </a:prstGeom>
          <a:noFill/>
        </p:spPr>
        <p:txBody>
          <a:bodyPr wrap="none" rtlCol="0">
            <a:spAutoFit/>
          </a:bodyPr>
          <a:lstStyle/>
          <a:p>
            <a:r>
              <a:rPr lang="en-US" dirty="0" smtClean="0"/>
              <a:t>How I laid this out in Amsterdam in 2009</a:t>
            </a:r>
            <a:endParaRPr lang="en-US" dirty="0"/>
          </a:p>
        </p:txBody>
      </p:sp>
      <p:sp>
        <p:nvSpPr>
          <p:cNvPr id="6" name="Rounded Rectangle 5"/>
          <p:cNvSpPr/>
          <p:nvPr/>
        </p:nvSpPr>
        <p:spPr>
          <a:xfrm>
            <a:off x="1295400" y="5334000"/>
            <a:ext cx="76200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984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5257800"/>
            <a:ext cx="7620000" cy="914400"/>
          </a:xfrm>
        </p:spPr>
        <p:txBody>
          <a:bodyPr>
            <a:normAutofit fontScale="90000"/>
          </a:bodyPr>
          <a:lstStyle/>
          <a:p>
            <a:r>
              <a:rPr lang="en-US" dirty="0" smtClean="0">
                <a:solidFill>
                  <a:schemeClr val="tx1"/>
                </a:solidFill>
              </a:rPr>
              <a:t>Relation to Structures of Domination</a:t>
            </a:r>
            <a:br>
              <a:rPr lang="en-US" dirty="0" smtClean="0">
                <a:solidFill>
                  <a:schemeClr val="tx1"/>
                </a:solidFill>
              </a:rPr>
            </a:br>
            <a:r>
              <a:rPr lang="en-US" dirty="0" err="1" smtClean="0">
                <a:solidFill>
                  <a:schemeClr val="tx1"/>
                </a:solidFill>
              </a:rPr>
              <a:t>Aldon</a:t>
            </a:r>
            <a:r>
              <a:rPr lang="en-US" dirty="0" smtClean="0">
                <a:solidFill>
                  <a:schemeClr val="tx1"/>
                </a:solidFill>
              </a:rPr>
              <a:t> </a:t>
            </a:r>
            <a:r>
              <a:rPr lang="en-US" dirty="0">
                <a:solidFill>
                  <a:schemeClr val="tx1"/>
                </a:solidFill>
              </a:rPr>
              <a:t>Morris &amp; Naomi Braine (2001)</a:t>
            </a:r>
          </a:p>
        </p:txBody>
      </p:sp>
      <p:sp>
        <p:nvSpPr>
          <p:cNvPr id="4" name="Content Placeholder 3"/>
          <p:cNvSpPr>
            <a:spLocks noGrp="1"/>
          </p:cNvSpPr>
          <p:nvPr>
            <p:ph idx="1"/>
          </p:nvPr>
        </p:nvSpPr>
        <p:spPr/>
        <p:txBody>
          <a:bodyPr>
            <a:normAutofit fontScale="70000" lnSpcReduction="20000"/>
          </a:bodyPr>
          <a:lstStyle/>
          <a:p>
            <a:pPr marL="0" indent="0">
              <a:buNone/>
            </a:pPr>
            <a:r>
              <a:rPr lang="en-US" b="1" dirty="0" smtClean="0"/>
              <a:t> </a:t>
            </a:r>
            <a:r>
              <a:rPr lang="en-US" b="1" i="1" dirty="0" smtClean="0"/>
              <a:t>“Theoretical work on social movements has too often assumed that all movements confront basically similar tasks and operate out the same internal logic. This assumption is problematic when applied to the organizational and material factors structuring movement activity; it completely breaks down when applied to cultural dynamics.</a:t>
            </a:r>
            <a:r>
              <a:rPr lang="en-US" i="1" dirty="0" smtClean="0"/>
              <a:t>”</a:t>
            </a:r>
          </a:p>
          <a:p>
            <a:endParaRPr lang="en-US" dirty="0" smtClean="0"/>
          </a:p>
          <a:p>
            <a:r>
              <a:rPr lang="en-US" dirty="0" smtClean="0"/>
              <a:t>Structures of domination and subordination; multi-institutional systems of domination</a:t>
            </a:r>
          </a:p>
          <a:p>
            <a:r>
              <a:rPr lang="en-US" dirty="0" smtClean="0"/>
              <a:t>Development of oppositional consciousness is different in entrenched subordinate communities than around chosen categories and identities.</a:t>
            </a:r>
          </a:p>
          <a:p>
            <a:r>
              <a:rPr lang="en-US" dirty="0" smtClean="0"/>
              <a:t>Types</a:t>
            </a:r>
          </a:p>
          <a:p>
            <a:pPr lvl="1"/>
            <a:r>
              <a:rPr lang="en-US" b="1" dirty="0" smtClean="0">
                <a:solidFill>
                  <a:schemeClr val="accent1"/>
                </a:solidFill>
              </a:rPr>
              <a:t>Liberation</a:t>
            </a:r>
            <a:r>
              <a:rPr lang="en-US" dirty="0" smtClean="0"/>
              <a:t>. Carriers have a historically subordinate position within an ongoing system of social stratification. Movement members are primarily members of the oppressed group; membership is externally imposed. Most are physically segregated</a:t>
            </a:r>
          </a:p>
          <a:p>
            <a:pPr lvl="1"/>
            <a:r>
              <a:rPr lang="en-US" b="1" dirty="0" smtClean="0">
                <a:solidFill>
                  <a:schemeClr val="accent1"/>
                </a:solidFill>
              </a:rPr>
              <a:t>Equality-based special issue movements</a:t>
            </a:r>
            <a:r>
              <a:rPr lang="en-US" dirty="0" smtClean="0"/>
              <a:t>. Address issues primarily of affecting an oppressed group. They mobilize liberation ideologies to fight a specific battle. Smaller goals but tied to a larger movement.</a:t>
            </a:r>
          </a:p>
          <a:p>
            <a:pPr lvl="1"/>
            <a:r>
              <a:rPr lang="en-US" b="1" dirty="0" smtClean="0">
                <a:solidFill>
                  <a:schemeClr val="accent1"/>
                </a:solidFill>
              </a:rPr>
              <a:t>Social responsibility</a:t>
            </a:r>
            <a:r>
              <a:rPr lang="en-US" dirty="0" smtClean="0"/>
              <a:t>. Challenge conditions affecting the general population. Members choose whether to identify with the group.</a:t>
            </a:r>
            <a:endParaRPr lang="en-US" dirty="0"/>
          </a:p>
        </p:txBody>
      </p:sp>
    </p:spTree>
    <p:extLst>
      <p:ext uri="{BB962C8B-B14F-4D97-AF65-F5344CB8AC3E}">
        <p14:creationId xmlns:p14="http://schemas.microsoft.com/office/powerpoint/2010/main" val="473031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Unpacking Morris &amp; Braine</a:t>
            </a:r>
            <a:endParaRPr lang="en-US" dirty="0"/>
          </a:p>
        </p:txBody>
      </p:sp>
      <p:sp>
        <p:nvSpPr>
          <p:cNvPr id="3" name="Content Placeholder 2"/>
          <p:cNvSpPr>
            <a:spLocks noGrp="1"/>
          </p:cNvSpPr>
          <p:nvPr>
            <p:ph idx="1"/>
          </p:nvPr>
        </p:nvSpPr>
        <p:spPr/>
        <p:txBody>
          <a:bodyPr>
            <a:normAutofit fontScale="92500"/>
          </a:bodyPr>
          <a:lstStyle/>
          <a:p>
            <a:r>
              <a:rPr lang="en-US" b="1" dirty="0">
                <a:solidFill>
                  <a:srgbClr val="FF0000"/>
                </a:solidFill>
              </a:rPr>
              <a:t>My ideas build on this but break apart the dimensions </a:t>
            </a:r>
            <a:r>
              <a:rPr lang="en-US" b="1" dirty="0" smtClean="0">
                <a:solidFill>
                  <a:srgbClr val="FF0000"/>
                </a:solidFill>
              </a:rPr>
              <a:t>they conflate </a:t>
            </a:r>
          </a:p>
          <a:p>
            <a:r>
              <a:rPr lang="en-US" dirty="0" smtClean="0">
                <a:solidFill>
                  <a:schemeClr val="tx1"/>
                </a:solidFill>
              </a:rPr>
              <a:t>Their analysis treats ethnic/racial or class subordination as similar to gender, sexual minority or disability subordination. </a:t>
            </a:r>
          </a:p>
          <a:p>
            <a:r>
              <a:rPr lang="en-US" dirty="0" smtClean="0">
                <a:solidFill>
                  <a:schemeClr val="tx1"/>
                </a:solidFill>
              </a:rPr>
              <a:t>* Oppression, subordination  HIERARCHY</a:t>
            </a:r>
          </a:p>
          <a:p>
            <a:r>
              <a:rPr lang="en-US" dirty="0" smtClean="0">
                <a:solidFill>
                  <a:schemeClr val="tx1"/>
                </a:solidFill>
              </a:rPr>
              <a:t>* Involuntary group membership externally assigned vs. chosen group membership  BOUNDARIES &amp; ASCRIPTION </a:t>
            </a:r>
          </a:p>
          <a:p>
            <a:r>
              <a:rPr lang="en-US" dirty="0" smtClean="0">
                <a:solidFill>
                  <a:schemeClr val="tx1"/>
                </a:solidFill>
              </a:rPr>
              <a:t>* Ongoing (typically inter-generational) communities with cultures of opposition and subordination  ASCRIPTION, INHERITANCE, CULTURE, BOUNDARIES</a:t>
            </a:r>
            <a:endParaRPr lang="en-US" dirty="0">
              <a:solidFill>
                <a:schemeClr val="tx1"/>
              </a:solidFill>
            </a:endParaRPr>
          </a:p>
          <a:p>
            <a:r>
              <a:rPr lang="en-US" dirty="0" smtClean="0">
                <a:solidFill>
                  <a:schemeClr val="tx1"/>
                </a:solidFill>
              </a:rPr>
              <a:t>*Isolated groups develop oppositional culture more readily NETWORKS</a:t>
            </a:r>
          </a:p>
        </p:txBody>
      </p:sp>
    </p:spTree>
    <p:extLst>
      <p:ext uri="{BB962C8B-B14F-4D97-AF65-F5344CB8AC3E}">
        <p14:creationId xmlns:p14="http://schemas.microsoft.com/office/powerpoint/2010/main" val="376120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1. The matter of repression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785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carriers</a:t>
            </a:r>
            <a:endParaRPr lang="en-US" dirty="0"/>
          </a:p>
        </p:txBody>
      </p:sp>
      <p:sp>
        <p:nvSpPr>
          <p:cNvPr id="3" name="Content Placeholder 2"/>
          <p:cNvSpPr>
            <a:spLocks noGrp="1"/>
          </p:cNvSpPr>
          <p:nvPr>
            <p:ph idx="1"/>
          </p:nvPr>
        </p:nvSpPr>
        <p:spPr/>
        <p:txBody>
          <a:bodyPr/>
          <a:lstStyle/>
          <a:p>
            <a:r>
              <a:rPr lang="en-US" dirty="0" smtClean="0"/>
              <a:t>The term “movement carrier” is being used here rather loosely to refer to the stratum or segment of society from which the activists in a movement are drawn</a:t>
            </a:r>
          </a:p>
          <a:p>
            <a:r>
              <a:rPr lang="en-US" dirty="0"/>
              <a:t>This is different from the social movement community concept as it is usually defined to refer to the loose network of activists a movement draws </a:t>
            </a:r>
            <a:r>
              <a:rPr lang="en-US" dirty="0" smtClean="0"/>
              <a:t>from e.g. Taylor </a:t>
            </a:r>
            <a:r>
              <a:rPr lang="en-US" dirty="0"/>
              <a:t>and Whittier </a:t>
            </a:r>
            <a:r>
              <a:rPr lang="en-US" dirty="0" smtClean="0"/>
              <a:t>1992, </a:t>
            </a:r>
            <a:r>
              <a:rPr lang="en-US" dirty="0" err="1" smtClean="0"/>
              <a:t>Buechler</a:t>
            </a:r>
            <a:r>
              <a:rPr lang="en-US" dirty="0" smtClean="0"/>
              <a:t> 1993, </a:t>
            </a:r>
            <a:r>
              <a:rPr lang="en-US" dirty="0" err="1" smtClean="0"/>
              <a:t>Stoecker</a:t>
            </a:r>
            <a:r>
              <a:rPr lang="en-US" dirty="0" smtClean="0"/>
              <a:t> 1995</a:t>
            </a:r>
          </a:p>
          <a:p>
            <a:r>
              <a:rPr lang="en-US" dirty="0" smtClean="0"/>
              <a:t>But there are other usages of “the community” which are similar to the idea of a “movement carrier”</a:t>
            </a:r>
            <a:endParaRPr lang="en-US" dirty="0"/>
          </a:p>
        </p:txBody>
      </p:sp>
    </p:spTree>
    <p:extLst>
      <p:ext uri="{BB962C8B-B14F-4D97-AF65-F5344CB8AC3E}">
        <p14:creationId xmlns:p14="http://schemas.microsoft.com/office/powerpoint/2010/main" val="2403001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csdnews.ucsd.edu/graphics/images/2007/07-07socialnetworkmapL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1" y="914400"/>
            <a:ext cx="276282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research.uow.edu.au/content/groups/public/@web/@gsm/documents/mm/uow07000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914400"/>
            <a:ext cx="2619375" cy="17057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bellm.org/blog/wp-content/uploads/2011/06/facebook_map_degre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539" y="3276600"/>
            <a:ext cx="3023746"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prblog.typepad.com/photos/uncategorized/2007/06/22/simple_social_networ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6621" y="3276600"/>
            <a:ext cx="2427154" cy="21242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datamining.typepad.com/photos/uncategorized/ljviz.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51486" y="3304800"/>
            <a:ext cx="2344513" cy="20647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annualreviews.org/na101/home/literatum/publisher/ar/journals/content/economics/2009/economics.2009.1.issue-1/annurev.economics.050708.143238/production/images/medium/ec10513.f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55746" y="700400"/>
            <a:ext cx="2247773" cy="22568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762000" y="5410200"/>
            <a:ext cx="8001000" cy="762000"/>
          </a:xfrm>
        </p:spPr>
        <p:txBody>
          <a:bodyPr>
            <a:normAutofit/>
          </a:bodyPr>
          <a:lstStyle/>
          <a:p>
            <a:r>
              <a:rPr lang="en-US" sz="3600" dirty="0" smtClean="0"/>
              <a:t>Ethnicity as a cliqued network structure</a:t>
            </a:r>
            <a:endParaRPr lang="en-US" sz="3600" dirty="0"/>
          </a:p>
        </p:txBody>
      </p:sp>
    </p:spTree>
    <p:extLst>
      <p:ext uri="{BB962C8B-B14F-4D97-AF65-F5344CB8AC3E}">
        <p14:creationId xmlns:p14="http://schemas.microsoft.com/office/powerpoint/2010/main" val="214466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257800"/>
            <a:ext cx="6781800" cy="914400"/>
          </a:xfrm>
        </p:spPr>
        <p:txBody>
          <a:bodyPr>
            <a:normAutofit fontScale="90000"/>
          </a:bodyPr>
          <a:lstStyle/>
          <a:p>
            <a:r>
              <a:rPr lang="en-US" sz="4000" dirty="0" smtClean="0"/>
              <a:t>Class, network &amp; spatial  interests</a:t>
            </a:r>
            <a:endParaRPr lang="en-US" sz="4000" dirty="0"/>
          </a:p>
        </p:txBody>
      </p:sp>
      <p:sp>
        <p:nvSpPr>
          <p:cNvPr id="4" name="Content Placeholder 3"/>
          <p:cNvSpPr>
            <a:spLocks noGrp="1"/>
          </p:cNvSpPr>
          <p:nvPr>
            <p:ph idx="4294967295"/>
          </p:nvPr>
        </p:nvSpPr>
        <p:spPr>
          <a:xfrm>
            <a:off x="609600" y="762000"/>
            <a:ext cx="7543800" cy="4648200"/>
          </a:xfrm>
        </p:spPr>
        <p:txBody>
          <a:bodyPr/>
          <a:lstStyle/>
          <a:p>
            <a:r>
              <a:rPr lang="en-US" b="1" dirty="0" smtClean="0">
                <a:solidFill>
                  <a:srgbClr val="FF0000"/>
                </a:solidFill>
              </a:rPr>
              <a:t>Class interests</a:t>
            </a:r>
            <a:r>
              <a:rPr lang="en-US" dirty="0" smtClean="0"/>
              <a:t>: Social policies like tax rates or social welfare affect groups of people and affect socially similar people similarly. (Hierarchies)</a:t>
            </a:r>
          </a:p>
          <a:p>
            <a:r>
              <a:rPr lang="en-US" b="1" dirty="0" smtClean="0">
                <a:solidFill>
                  <a:srgbClr val="FF0000"/>
                </a:solidFill>
              </a:rPr>
              <a:t>Indirect or network effects</a:t>
            </a:r>
            <a:r>
              <a:rPr lang="en-US" dirty="0" smtClean="0"/>
              <a:t>: People in social contact with each other are affected by the impacts on others. Multiplier effects of wealth/poverty or comfort/fear or joy/grief. E.g. a prisoner or a crime victim impacts everyone who knows the person. (Networks)</a:t>
            </a:r>
          </a:p>
          <a:p>
            <a:r>
              <a:rPr lang="en-US" b="1" dirty="0" smtClean="0">
                <a:solidFill>
                  <a:srgbClr val="FF0000"/>
                </a:solidFill>
              </a:rPr>
              <a:t>Spatial interests</a:t>
            </a:r>
            <a:r>
              <a:rPr lang="en-US" dirty="0" smtClean="0"/>
              <a:t>: people who share a space experience common consequences from crime, repeated protests, trash pickup, etc. (Spatial segregation)</a:t>
            </a:r>
            <a:endParaRPr lang="en-US" dirty="0"/>
          </a:p>
        </p:txBody>
      </p:sp>
    </p:spTree>
    <p:extLst>
      <p:ext uri="{BB962C8B-B14F-4D97-AF65-F5344CB8AC3E}">
        <p14:creationId xmlns:p14="http://schemas.microsoft.com/office/powerpoint/2010/main" val="3273527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5334000"/>
            <a:ext cx="7382320" cy="838200"/>
          </a:xfrm>
        </p:spPr>
        <p:txBody>
          <a:bodyPr>
            <a:normAutofit fontScale="90000"/>
          </a:bodyPr>
          <a:lstStyle/>
          <a:p>
            <a:r>
              <a:rPr lang="en-US" dirty="0" smtClean="0"/>
              <a:t>Policies/events affect nearby* people, not just direct target</a:t>
            </a:r>
            <a:endParaRPr lang="en-US" dirty="0"/>
          </a:p>
        </p:txBody>
      </p:sp>
      <p:sp>
        <p:nvSpPr>
          <p:cNvPr id="2" name="TextBox 1"/>
          <p:cNvSpPr txBox="1"/>
          <p:nvPr/>
        </p:nvSpPr>
        <p:spPr>
          <a:xfrm>
            <a:off x="939116" y="6324600"/>
            <a:ext cx="2807179" cy="369332"/>
          </a:xfrm>
          <a:prstGeom prst="rect">
            <a:avLst/>
          </a:prstGeom>
          <a:noFill/>
        </p:spPr>
        <p:txBody>
          <a:bodyPr wrap="none" rtlCol="0">
            <a:spAutoFit/>
          </a:bodyPr>
          <a:lstStyle/>
          <a:p>
            <a:r>
              <a:rPr lang="en-US" dirty="0" smtClean="0"/>
              <a:t>* Geographically or socially</a:t>
            </a:r>
            <a:endParaRPr lang="en-US" dirty="0"/>
          </a:p>
        </p:txBody>
      </p:sp>
      <p:grpSp>
        <p:nvGrpSpPr>
          <p:cNvPr id="330" name="Group 329"/>
          <p:cNvGrpSpPr/>
          <p:nvPr/>
        </p:nvGrpSpPr>
        <p:grpSpPr>
          <a:xfrm>
            <a:off x="762000" y="762000"/>
            <a:ext cx="7656170" cy="3908814"/>
            <a:chOff x="791521" y="1243959"/>
            <a:chExt cx="7656170" cy="3908814"/>
          </a:xfrm>
        </p:grpSpPr>
        <p:sp>
          <p:nvSpPr>
            <p:cNvPr id="327" name="Oval 326"/>
            <p:cNvSpPr/>
            <p:nvPr/>
          </p:nvSpPr>
          <p:spPr>
            <a:xfrm>
              <a:off x="1722985" y="1644626"/>
              <a:ext cx="1967701" cy="1733689"/>
            </a:xfrm>
            <a:prstGeom prst="ellipse">
              <a:avLst/>
            </a:prstGeom>
            <a:solidFill>
              <a:schemeClr val="accent3">
                <a:lumMod val="20000"/>
                <a:lumOff val="80000"/>
                <a:alpha val="41000"/>
              </a:schemeClr>
            </a:solidFill>
            <a:ln w="571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7542717" y="20811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18865226">
              <a:off x="927344" y="42085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8865226">
              <a:off x="1142859" y="42063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8865226">
              <a:off x="1358374" y="42041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8865226">
              <a:off x="1573889" y="42020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8865226">
              <a:off x="1789404" y="41998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865226">
              <a:off x="2004919" y="41976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865226">
              <a:off x="2220435" y="41954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865226">
              <a:off x="2435950" y="41932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865226">
              <a:off x="2651465" y="41911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8865226">
              <a:off x="2866980" y="41889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8865226">
              <a:off x="3082495" y="41867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8865226">
              <a:off x="3298010" y="41845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8865226">
              <a:off x="3513525" y="41823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8865226">
              <a:off x="3729040" y="41802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8865226">
              <a:off x="3944556" y="41780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8865226">
              <a:off x="4160071" y="41758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8865226">
              <a:off x="4375586" y="41736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8865226">
              <a:off x="4591101" y="41714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8865226">
              <a:off x="4806616" y="41693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865226">
              <a:off x="5022131" y="41671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8865226">
              <a:off x="5237646" y="41649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8865226">
              <a:off x="5453161" y="41627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865226">
              <a:off x="5668677" y="416059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8865226">
              <a:off x="5884192" y="41584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8865226">
              <a:off x="6099707" y="41562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8865226">
              <a:off x="6315222" y="41540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8865226">
              <a:off x="6530737" y="41518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865226">
              <a:off x="1108682" y="38057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8865226">
              <a:off x="1324197" y="38035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8865226">
              <a:off x="1539713" y="38014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8865226">
              <a:off x="1755228" y="379923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8865226">
              <a:off x="1970743" y="37970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8865226">
              <a:off x="2186258" y="37948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8865226">
              <a:off x="2401773" y="37926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8865226">
              <a:off x="2617288" y="37905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8865226">
              <a:off x="2832803" y="378833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8865226">
              <a:off x="3048318" y="37861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8865226">
              <a:off x="3263834" y="37839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8865226">
              <a:off x="3479349" y="37817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8865226">
              <a:off x="3694864" y="37796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8865226">
              <a:off x="3910379" y="37774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8865226">
              <a:off x="4125894" y="37752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8865226">
              <a:off x="4341409" y="37730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8865226">
              <a:off x="4556924" y="37708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8865226">
              <a:off x="4772439" y="37687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8865226">
              <a:off x="4987954" y="37665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8865226">
              <a:off x="5203470" y="37643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8865226">
              <a:off x="5418985" y="37621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8865226">
              <a:off x="5634500" y="37599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8865226">
              <a:off x="5850015" y="37578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8865226">
              <a:off x="6065530" y="37556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8865226">
              <a:off x="6281045" y="37534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8865226">
              <a:off x="6496560" y="37512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8865226">
              <a:off x="6712075" y="37490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8865226">
              <a:off x="1310890" y="34108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8865226">
              <a:off x="1526405" y="34086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8865226">
              <a:off x="1741920" y="340647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8865226">
              <a:off x="1957436" y="34042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8865226">
              <a:off x="2172951" y="34021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8865226">
              <a:off x="2388466" y="33999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8865226">
              <a:off x="2603981" y="33977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8865226">
              <a:off x="2819496" y="339557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8865226">
              <a:off x="3035011" y="33933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8865226">
              <a:off x="3250526" y="33912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8865226">
              <a:off x="3466041" y="33890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8865226">
              <a:off x="3681556" y="33868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865226">
              <a:off x="3897072" y="33846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8865226">
              <a:off x="4112587" y="33824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8865226">
              <a:off x="4328102" y="33803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8865226">
              <a:off x="4543617" y="33781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8865226">
              <a:off x="4759132" y="33759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8865226">
              <a:off x="4974647" y="3373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8865226">
              <a:off x="5190162" y="33715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8865226">
              <a:off x="5405677" y="33694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8865226">
              <a:off x="5621193" y="33672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8865226">
              <a:off x="5836708" y="33650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8865226">
              <a:off x="6052223" y="33628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8865226">
              <a:off x="6267738" y="33606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8865226">
              <a:off x="6483253" y="33585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8865226">
              <a:off x="6698768" y="33563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8865226">
              <a:off x="6914283" y="33541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8865226">
              <a:off x="895630" y="45966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8865226">
              <a:off x="1111145" y="459449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8865226">
              <a:off x="1326660" y="45923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8865226">
              <a:off x="1542175" y="45901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8865226">
              <a:off x="1757690" y="45879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8865226">
              <a:off x="1973206" y="45857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8865226">
              <a:off x="2188721" y="45835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8865226">
              <a:off x="2404236" y="45814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865226">
              <a:off x="2619751" y="45792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8865226">
              <a:off x="2835266" y="45770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8865226">
              <a:off x="3050781" y="45748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8865226">
              <a:off x="3266296" y="45726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8865226">
              <a:off x="3481811" y="45705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8865226">
              <a:off x="3697327" y="45683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8865226">
              <a:off x="3912842" y="45661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8865226">
              <a:off x="4128357" y="45639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8865226">
              <a:off x="4343872" y="45617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8865226">
              <a:off x="4559387" y="45596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8865226">
              <a:off x="4774902" y="45574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18865226">
              <a:off x="4990417" y="45552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8865226">
              <a:off x="5205932" y="45530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8865226">
              <a:off x="5421447" y="45508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8865226">
              <a:off x="5636963" y="45487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18865226">
              <a:off x="5852478" y="45465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8865226">
              <a:off x="6067993" y="45443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8865226">
              <a:off x="6283508" y="45421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8865226">
              <a:off x="6499023" y="45399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8865226">
              <a:off x="791521" y="50003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8865226">
              <a:off x="1007036" y="499819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8865226">
              <a:off x="1222551" y="49960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8865226">
              <a:off x="1438066" y="49938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18865226">
              <a:off x="1653581" y="49916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18865226">
              <a:off x="1869096" y="49894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18865226">
              <a:off x="2084611" y="498729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8865226">
              <a:off x="2300127" y="49851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18865226">
              <a:off x="2515642" y="49829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18865226">
              <a:off x="2731157" y="49807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18865226">
              <a:off x="2946672" y="49785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8865226">
              <a:off x="3162187" y="49763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18865226">
              <a:off x="3377702" y="49742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18865226">
              <a:off x="3593217" y="49720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8865226">
              <a:off x="3808732" y="49698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8865226">
              <a:off x="4024248" y="49676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18865226">
              <a:off x="4239763" y="49654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8865226">
              <a:off x="4455278" y="49633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18865226">
              <a:off x="4670793" y="49611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18865226">
              <a:off x="4886308" y="49589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8865226">
              <a:off x="5101823" y="49567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18865226">
              <a:off x="5317338" y="49545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8865226">
              <a:off x="5532853" y="49524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8865226">
              <a:off x="5748369" y="49502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18865226">
              <a:off x="5963884" y="49480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8865226">
              <a:off x="6179399" y="49458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8865226">
              <a:off x="6394914" y="49436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18865226">
              <a:off x="1306925" y="30188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18865226">
              <a:off x="1522440" y="30166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8865226">
              <a:off x="1737955" y="301447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18865226">
              <a:off x="1953470" y="30122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18865226">
              <a:off x="2168985" y="30101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8865226">
              <a:off x="2384500" y="30079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18865226">
              <a:off x="2600016" y="30057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18865226">
              <a:off x="2815531" y="300357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18865226">
              <a:off x="3031046" y="30013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18865226">
              <a:off x="3246561" y="29992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18865226">
              <a:off x="3462076" y="29970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18865226">
              <a:off x="3677591" y="29948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8865226">
              <a:off x="3893106" y="29926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18865226">
              <a:off x="4108621" y="29904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18865226">
              <a:off x="4324136" y="29883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18865226">
              <a:off x="4539652" y="29861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18865226">
              <a:off x="4755167" y="29839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18865226">
              <a:off x="4970682" y="2981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18865226">
              <a:off x="5186197" y="29795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8865226">
              <a:off x="5401712" y="29774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8865226">
              <a:off x="5617227" y="29752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18865226">
              <a:off x="5832742" y="29730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18865226">
              <a:off x="6048257" y="29708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8865226">
              <a:off x="6263773" y="29686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18865226">
              <a:off x="6479288" y="29665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8865226">
              <a:off x="6694803" y="29643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18865226">
              <a:off x="6910318" y="29621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8865226">
              <a:off x="1518080" y="25856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8865226">
              <a:off x="1733595" y="258344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8865226">
              <a:off x="1949110" y="25812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18865226">
              <a:off x="2164625" y="257908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18865226">
              <a:off x="2380140" y="257690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18865226">
              <a:off x="2595655" y="25747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18865226">
              <a:off x="2811170" y="257254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18865226">
              <a:off x="3026686" y="25703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18865226">
              <a:off x="3242201" y="256818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18865226">
              <a:off x="3457716" y="25660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8865226">
              <a:off x="3673231" y="25638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18865226">
              <a:off x="3888746" y="256164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18865226">
              <a:off x="4104261" y="25594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8865226">
              <a:off x="4319776" y="25572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18865226">
              <a:off x="4535291" y="25551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8865226">
              <a:off x="4750807" y="25529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18865226">
              <a:off x="4966322" y="255074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18865226">
              <a:off x="5181837" y="25485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18865226">
              <a:off x="5397352" y="25463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8865226">
              <a:off x="5612867" y="25442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8865226">
              <a:off x="5828382" y="254202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8865226">
              <a:off x="6043897" y="253984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8865226">
              <a:off x="6259412" y="253766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8865226">
              <a:off x="6474928" y="253548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18865226">
              <a:off x="6690443" y="253330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18865226">
              <a:off x="6905958" y="253112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18865226">
              <a:off x="7121473" y="252894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18865226">
              <a:off x="1651080" y="21438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8865226">
              <a:off x="1866595" y="21416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18865226">
              <a:off x="2082110" y="21395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18865226">
              <a:off x="2297625" y="21373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18865226">
              <a:off x="2513140" y="21351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18865226">
              <a:off x="2728655" y="21329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18865226">
              <a:off x="2944170" y="21307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8865226">
              <a:off x="3159686" y="21286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8865226">
              <a:off x="3375201" y="21264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18865226">
              <a:off x="3590716" y="21242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18865226">
              <a:off x="3806231" y="21220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18865226">
              <a:off x="4021746" y="21198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18865226">
              <a:off x="4237261" y="21177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18865226">
              <a:off x="4452776" y="21155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18865226">
              <a:off x="4668291" y="21133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18865226">
              <a:off x="4883807" y="21111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8865226">
              <a:off x="5099322" y="21089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8865226">
              <a:off x="5314837" y="21068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18865226">
              <a:off x="5530352" y="21046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18865226">
              <a:off x="5745867" y="21024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8865226">
              <a:off x="5961382" y="21002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8865226">
              <a:off x="6176897" y="20980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18865226">
              <a:off x="6392412" y="20959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8865226">
              <a:off x="6607927" y="209373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18865226">
              <a:off x="6823443" y="20915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18865226">
              <a:off x="7038958" y="20893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18865226">
              <a:off x="7254473" y="20871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18865226">
              <a:off x="2075984" y="165970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18865226">
              <a:off x="2291499" y="165752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8865226">
              <a:off x="2507014" y="165534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8865226">
              <a:off x="2722529" y="16531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18865226">
              <a:off x="2938044" y="165098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8865226">
              <a:off x="3153559" y="164880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18865226">
              <a:off x="3369074" y="16466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18865226">
              <a:off x="3584589" y="164444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18865226">
              <a:off x="3800104" y="16422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18865226">
              <a:off x="4015620" y="164008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18865226">
              <a:off x="4231135" y="163790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18865226">
              <a:off x="4446650" y="16357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18865226">
              <a:off x="4662165" y="163354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8865226">
              <a:off x="4877680" y="16313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18865226">
              <a:off x="5093195" y="162918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18865226">
              <a:off x="5308710" y="16270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18865226">
              <a:off x="5524225" y="16248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18865226">
              <a:off x="5739741" y="162264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18865226">
              <a:off x="5955256" y="16204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8865226">
              <a:off x="6170771" y="16182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18865226">
              <a:off x="6386286" y="16161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18865226">
              <a:off x="6601801" y="16139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18865226">
              <a:off x="6817316" y="161174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rot="18865226">
              <a:off x="7032831" y="16095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8865226">
              <a:off x="7248346" y="16073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18865226">
              <a:off x="7463862" y="16052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8865226">
              <a:off x="7679377" y="16030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18865226">
              <a:off x="2429154" y="12984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18865226">
              <a:off x="2644669" y="12962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18865226">
              <a:off x="2860184" y="129410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18865226">
              <a:off x="3075699" y="129192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18865226">
              <a:off x="3291214" y="12897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18865226">
              <a:off x="3506729" y="12875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18865226">
              <a:off x="3722244" y="12853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18865226">
              <a:off x="3937759" y="128320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18865226">
              <a:off x="4153275" y="128102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18865226">
              <a:off x="4368790" y="12788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8865226">
              <a:off x="4584305" y="127666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8865226">
              <a:off x="4799820" y="127448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18865226">
              <a:off x="5015335" y="12723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18865226">
              <a:off x="5230850" y="127012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18865226">
              <a:off x="5446365" y="126794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18865226">
              <a:off x="5661880" y="126576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18865226">
              <a:off x="5877396" y="126358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18865226">
              <a:off x="6092911" y="1261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18865226">
              <a:off x="6308426" y="125922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18865226">
              <a:off x="6523941" y="125704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18865226">
              <a:off x="6739456" y="125486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18865226">
              <a:off x="6954971" y="125268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rot="18865226">
              <a:off x="7170486" y="12504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8865226">
              <a:off x="7386001" y="124831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18865226">
              <a:off x="7601517" y="124613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18865226">
              <a:off x="7817032" y="124395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18865226">
              <a:off x="1755227" y="165970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18865226">
              <a:off x="1080488" y="34126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18865226">
              <a:off x="2164467" y="12984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rot="18865226">
              <a:off x="1889069" y="129192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18865226">
              <a:off x="1619591" y="129846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18865226">
              <a:off x="1511834" y="164452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18865226">
              <a:off x="1358376" y="21445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18865226">
              <a:off x="1296004" y="25888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18865226">
              <a:off x="7387784" y="252326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18865226">
              <a:off x="1302564" y="12991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rot="18865226">
              <a:off x="1222550" y="16663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rot="18865226">
              <a:off x="1087047" y="2157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18865226">
              <a:off x="1035100" y="25888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18865226">
              <a:off x="1000924" y="30122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18865226">
              <a:off x="7667900" y="2523923"/>
              <a:ext cx="12595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1" name="Oval 290"/>
            <p:cNvSpPr/>
            <p:nvPr/>
          </p:nvSpPr>
          <p:spPr>
            <a:xfrm>
              <a:off x="7878912" y="20818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7178273" y="29545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7469034" y="29251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7802875" y="2895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7197673" y="33643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7499011" y="33637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7817032" y="33640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7878912" y="25220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7001274" y="374638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7254473" y="37244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7556173" y="37244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7863335" y="371753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6739456" y="41486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6966627" y="414870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rot="18865226">
              <a:off x="7189074" y="41486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rot="18865226">
              <a:off x="7404589" y="41464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7613308" y="414325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7840479" y="414330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18865226">
              <a:off x="6730182" y="45399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18865226">
              <a:off x="6945697" y="45378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7154416" y="45345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7381587" y="453464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rot="18865226">
              <a:off x="6632343" y="49436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rot="18865226">
              <a:off x="6847858" y="49415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7056577" y="493829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7283748" y="49383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rot="18865226">
              <a:off x="7576791" y="490709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18865226">
              <a:off x="7792306" y="490491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8001025" y="49017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8228196" y="49017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18865226">
              <a:off x="7643886" y="45030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8865226">
              <a:off x="7859401" y="450090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8068120" y="44976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8295291" y="449774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5014641" y="3332991"/>
              <a:ext cx="1967701" cy="1733689"/>
            </a:xfrm>
            <a:prstGeom prst="ellipse">
              <a:avLst/>
            </a:prstGeom>
            <a:solidFill>
              <a:schemeClr val="accent3">
                <a:lumMod val="20000"/>
                <a:lumOff val="80000"/>
                <a:alpha val="41000"/>
              </a:schemeClr>
            </a:solidFill>
            <a:ln w="571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2188877" y="2055632"/>
              <a:ext cx="941753" cy="881505"/>
            </a:xfrm>
            <a:prstGeom prst="ellipse">
              <a:avLst/>
            </a:prstGeom>
            <a:solidFill>
              <a:schemeClr val="accent3">
                <a:lumMod val="20000"/>
                <a:lumOff val="80000"/>
                <a:alpha val="42000"/>
              </a:schemeClr>
            </a:solid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5541463" y="3748651"/>
              <a:ext cx="941753" cy="881505"/>
            </a:xfrm>
            <a:prstGeom prst="ellipse">
              <a:avLst/>
            </a:prstGeom>
            <a:solidFill>
              <a:schemeClr val="accent3">
                <a:lumMod val="20000"/>
                <a:lumOff val="80000"/>
                <a:alpha val="42000"/>
              </a:schemeClr>
            </a:solid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xplosion 2 2"/>
            <p:cNvSpPr/>
            <p:nvPr/>
          </p:nvSpPr>
          <p:spPr>
            <a:xfrm>
              <a:off x="2395052" y="2278262"/>
              <a:ext cx="520063" cy="432501"/>
            </a:xfrm>
            <a:prstGeom prst="irregularSeal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29" name="Explosion 2 328"/>
            <p:cNvSpPr/>
            <p:nvPr/>
          </p:nvSpPr>
          <p:spPr>
            <a:xfrm>
              <a:off x="5756806" y="4031443"/>
              <a:ext cx="520063" cy="432501"/>
            </a:xfrm>
            <a:prstGeom prst="irregularSeal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5792522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95800"/>
            <a:ext cx="6858000" cy="1676400"/>
          </a:xfrm>
        </p:spPr>
        <p:txBody>
          <a:bodyPr/>
          <a:lstStyle/>
          <a:p>
            <a:r>
              <a:rPr lang="en-US" sz="2400" dirty="0" smtClean="0"/>
              <a:t>The degree of segregation of a group affects the scope of the impact on the rest of society of a policy directed toward that group</a:t>
            </a:r>
            <a:endParaRPr lang="en-US" sz="2400" dirty="0"/>
          </a:p>
        </p:txBody>
      </p:sp>
      <p:grpSp>
        <p:nvGrpSpPr>
          <p:cNvPr id="3" name="Group 2"/>
          <p:cNvGrpSpPr/>
          <p:nvPr/>
        </p:nvGrpSpPr>
        <p:grpSpPr>
          <a:xfrm>
            <a:off x="4569528" y="1143000"/>
            <a:ext cx="4419600" cy="2743200"/>
            <a:chOff x="791521" y="677802"/>
            <a:chExt cx="7656170" cy="5056107"/>
          </a:xfrm>
        </p:grpSpPr>
        <p:sp>
          <p:nvSpPr>
            <p:cNvPr id="4" name="Oval 3"/>
            <p:cNvSpPr/>
            <p:nvPr/>
          </p:nvSpPr>
          <p:spPr>
            <a:xfrm>
              <a:off x="7542717" y="20811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18865226">
              <a:off x="927344" y="42085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8865226">
              <a:off x="1142859" y="42063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8865226">
              <a:off x="1358374" y="42041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8865226">
              <a:off x="1573889" y="42020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8865226">
              <a:off x="1789404" y="41998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865226">
              <a:off x="2004919" y="41976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865226">
              <a:off x="2220435" y="41954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865226">
              <a:off x="2435950" y="41932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865226">
              <a:off x="2651465" y="41911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8865226">
              <a:off x="2866980" y="41889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8865226">
              <a:off x="3082495" y="41867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8865226">
              <a:off x="3298010" y="41845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8865226">
              <a:off x="3513525" y="41823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8865226">
              <a:off x="3729040" y="41802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8865226">
              <a:off x="3944556" y="41780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8865226">
              <a:off x="4160071" y="41758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8865226">
              <a:off x="4375586" y="4173674"/>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Oval 21"/>
            <p:cNvSpPr/>
            <p:nvPr/>
          </p:nvSpPr>
          <p:spPr>
            <a:xfrm rot="18865226">
              <a:off x="4591101" y="41714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8865226">
              <a:off x="4806616" y="41693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865226">
              <a:off x="5022131" y="41671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8865226">
              <a:off x="5237646" y="41649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8865226">
              <a:off x="5453161" y="41627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865226">
              <a:off x="5668677" y="416059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8865226">
              <a:off x="5884192" y="415841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 name="Oval 28"/>
            <p:cNvSpPr/>
            <p:nvPr/>
          </p:nvSpPr>
          <p:spPr>
            <a:xfrm rot="18865226">
              <a:off x="6099707" y="41562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8865226">
              <a:off x="6315222" y="41540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8865226">
              <a:off x="6530737" y="41518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865226">
              <a:off x="1108682" y="38057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8865226">
              <a:off x="1324197" y="38035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8865226">
              <a:off x="1539713" y="38014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8865226">
              <a:off x="1755228" y="379923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Oval 35"/>
            <p:cNvSpPr/>
            <p:nvPr/>
          </p:nvSpPr>
          <p:spPr>
            <a:xfrm rot="18865226">
              <a:off x="1970743" y="37970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8865226">
              <a:off x="2186258" y="37948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8865226">
              <a:off x="2401773" y="37926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8865226">
              <a:off x="2617288" y="37905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8865226">
              <a:off x="2832803" y="378833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8865226">
              <a:off x="3048318" y="37861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8865226">
              <a:off x="3263834" y="378397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 name="Oval 42"/>
            <p:cNvSpPr/>
            <p:nvPr/>
          </p:nvSpPr>
          <p:spPr>
            <a:xfrm rot="18865226">
              <a:off x="3479349" y="37817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8865226">
              <a:off x="3694864" y="37796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8865226">
              <a:off x="3910379" y="37774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8865226">
              <a:off x="4125894" y="37752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8865226">
              <a:off x="4341409" y="37730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8865226">
              <a:off x="4556924" y="37708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8865226">
              <a:off x="4772439" y="37687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8865226">
              <a:off x="4987954" y="37665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8865226">
              <a:off x="5203470" y="3764349"/>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2" name="Oval 51"/>
            <p:cNvSpPr/>
            <p:nvPr/>
          </p:nvSpPr>
          <p:spPr>
            <a:xfrm rot="18865226">
              <a:off x="5418985" y="37621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8865226">
              <a:off x="5634500" y="37599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8865226">
              <a:off x="5850015" y="37578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8865226">
              <a:off x="6065530" y="37556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8865226">
              <a:off x="6281045" y="37534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8865226">
              <a:off x="6496560" y="37512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8865226">
              <a:off x="6712075" y="3749088"/>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9" name="Oval 58"/>
            <p:cNvSpPr/>
            <p:nvPr/>
          </p:nvSpPr>
          <p:spPr>
            <a:xfrm rot="18865226">
              <a:off x="1310890" y="34108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8865226">
              <a:off x="1526405" y="34086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8865226">
              <a:off x="1741920" y="340647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8865226">
              <a:off x="1957436" y="34042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8865226">
              <a:off x="2172951" y="34021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8865226">
              <a:off x="2388466" y="33999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8865226">
              <a:off x="2603981" y="33977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8865226">
              <a:off x="2819496" y="339557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8865226">
              <a:off x="3035011" y="33933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8865226">
              <a:off x="3250526" y="33912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8865226">
              <a:off x="3466041" y="33890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8865226">
              <a:off x="3681556" y="33868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865226">
              <a:off x="3897072" y="33846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8865226">
              <a:off x="4112587" y="33824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8865226">
              <a:off x="4328102" y="33803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8865226">
              <a:off x="4543617" y="33781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8865226">
              <a:off x="4759132" y="33759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8865226">
              <a:off x="4974647" y="3373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8865226">
              <a:off x="5190162" y="33715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8865226">
              <a:off x="5405677" y="33694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8865226">
              <a:off x="5621193" y="33672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8865226">
              <a:off x="5836708" y="33650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8865226">
              <a:off x="6052223" y="33628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8865226">
              <a:off x="6267738" y="33606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8865226">
              <a:off x="6483253" y="33585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8865226">
              <a:off x="6698768" y="33563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8865226">
              <a:off x="6914283" y="33541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8865226">
              <a:off x="895630" y="45966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8865226">
              <a:off x="1111145" y="459449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8865226">
              <a:off x="1326660" y="45923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8865226">
              <a:off x="1542175" y="45901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8865226">
              <a:off x="1757690" y="45879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8865226">
              <a:off x="1973206" y="45857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8865226">
              <a:off x="2188721" y="45835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8865226">
              <a:off x="2404236" y="45814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865226">
              <a:off x="2619751" y="45792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8865226">
              <a:off x="2835266" y="45770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8865226">
              <a:off x="3050781" y="45748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8865226">
              <a:off x="3266296" y="45726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8865226">
              <a:off x="3481811" y="45705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8865226">
              <a:off x="3697327" y="45683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8865226">
              <a:off x="3912842" y="4566152"/>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1" name="Oval 100"/>
            <p:cNvSpPr/>
            <p:nvPr/>
          </p:nvSpPr>
          <p:spPr>
            <a:xfrm rot="18865226">
              <a:off x="4128357" y="45639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8865226">
              <a:off x="4343872" y="45617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8865226">
              <a:off x="4559387" y="45596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8865226">
              <a:off x="4774902" y="45574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18865226">
              <a:off x="4990417" y="45552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8865226">
              <a:off x="5205932" y="45530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8865226">
              <a:off x="5421447" y="45508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8865226">
              <a:off x="5636963" y="45487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18865226">
              <a:off x="5852478" y="45465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8865226">
              <a:off x="6067993" y="45443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8865226">
              <a:off x="6283508" y="45421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8865226">
              <a:off x="6499023" y="4539991"/>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3" name="Oval 112"/>
            <p:cNvSpPr/>
            <p:nvPr/>
          </p:nvSpPr>
          <p:spPr>
            <a:xfrm rot="18865226">
              <a:off x="791521" y="50003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8865226">
              <a:off x="1007036" y="499819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8865226">
              <a:off x="1222551" y="49960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8865226">
              <a:off x="1438066" y="49938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18865226">
              <a:off x="1653581" y="49916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18865226">
              <a:off x="1869096" y="49894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18865226">
              <a:off x="2084611" y="498729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8865226">
              <a:off x="2300127" y="498511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1" name="Oval 120"/>
            <p:cNvSpPr/>
            <p:nvPr/>
          </p:nvSpPr>
          <p:spPr>
            <a:xfrm rot="18865226">
              <a:off x="2515642" y="49829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18865226">
              <a:off x="2731157" y="49807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18865226">
              <a:off x="2946672" y="49785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8865226">
              <a:off x="3162187" y="49763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18865226">
              <a:off x="3377702" y="49742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18865226">
              <a:off x="3593217" y="49720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8865226">
              <a:off x="3808732" y="49698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8865226">
              <a:off x="4024248" y="49676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18865226">
              <a:off x="4239763" y="49654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8865226">
              <a:off x="4455278" y="49633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18865226">
              <a:off x="4670793" y="49611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18865226">
              <a:off x="4886308" y="49589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8865226">
              <a:off x="5101823" y="49567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18865226">
              <a:off x="5317338" y="49545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8865226">
              <a:off x="5532853" y="49524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8865226">
              <a:off x="5748369" y="49502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18865226">
              <a:off x="5963884" y="49480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8865226">
              <a:off x="6179399" y="49458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8865226">
              <a:off x="6394914" y="49436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18865226">
              <a:off x="1306925" y="30188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18865226">
              <a:off x="1522440" y="30166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8865226">
              <a:off x="1737955" y="3014476"/>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3" name="Oval 142"/>
            <p:cNvSpPr/>
            <p:nvPr/>
          </p:nvSpPr>
          <p:spPr>
            <a:xfrm rot="18865226">
              <a:off x="1953470" y="30122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18865226">
              <a:off x="2168985" y="30101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8865226">
              <a:off x="2384500" y="30079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18865226">
              <a:off x="2600016" y="300575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7" name="Oval 146"/>
            <p:cNvSpPr/>
            <p:nvPr/>
          </p:nvSpPr>
          <p:spPr>
            <a:xfrm rot="18865226">
              <a:off x="2815531" y="300357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18865226">
              <a:off x="3031046" y="30013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18865226">
              <a:off x="3246561" y="29992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18865226">
              <a:off x="3462076" y="29970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18865226">
              <a:off x="3677591" y="2994856"/>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2" name="Oval 151"/>
            <p:cNvSpPr/>
            <p:nvPr/>
          </p:nvSpPr>
          <p:spPr>
            <a:xfrm rot="18865226">
              <a:off x="3893106" y="29926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18865226">
              <a:off x="4108621" y="29904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18865226">
              <a:off x="4324136" y="29883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18865226">
              <a:off x="4539652" y="29861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18865226">
              <a:off x="4755167" y="29839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18865226">
              <a:off x="4970682" y="2981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18865226">
              <a:off x="5186197" y="29795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8865226">
              <a:off x="5401712" y="29774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8865226">
              <a:off x="5617227" y="29752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18865226">
              <a:off x="5832742" y="2973055"/>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2" name="Oval 161"/>
            <p:cNvSpPr/>
            <p:nvPr/>
          </p:nvSpPr>
          <p:spPr>
            <a:xfrm rot="18865226">
              <a:off x="6048257" y="29708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8865226">
              <a:off x="6263773" y="29686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18865226">
              <a:off x="6479288" y="29665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8865226">
              <a:off x="6694803" y="29643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18865226">
              <a:off x="6910318" y="29621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8865226">
              <a:off x="1518080" y="25856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8865226">
              <a:off x="1733595" y="258344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8865226">
              <a:off x="1949110" y="25812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18865226">
              <a:off x="2164625" y="257908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18865226">
              <a:off x="2380140" y="257690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18865226">
              <a:off x="2595655" y="25747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18865226">
              <a:off x="2811170" y="257254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4" name="Oval 173"/>
            <p:cNvSpPr/>
            <p:nvPr/>
          </p:nvSpPr>
          <p:spPr>
            <a:xfrm rot="18865226">
              <a:off x="3026686" y="25703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18865226">
              <a:off x="3242201" y="256818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18865226">
              <a:off x="3457716" y="25660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8865226">
              <a:off x="3673231" y="25638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18865226">
              <a:off x="3888746" y="256164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18865226">
              <a:off x="4104261" y="25594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8865226">
              <a:off x="4319776" y="25572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18865226">
              <a:off x="4535291" y="25551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8865226">
              <a:off x="4750807" y="25529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18865226">
              <a:off x="4966322" y="2550745"/>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4" name="Oval 183"/>
            <p:cNvSpPr/>
            <p:nvPr/>
          </p:nvSpPr>
          <p:spPr>
            <a:xfrm rot="18865226">
              <a:off x="5181837" y="25485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18865226">
              <a:off x="5397352" y="25463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8865226">
              <a:off x="5612867" y="25442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8865226">
              <a:off x="5828382" y="254202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8865226">
              <a:off x="6043897" y="253984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8865226">
              <a:off x="6259412" y="253766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8865226">
              <a:off x="6474928" y="253548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18865226">
              <a:off x="6690443" y="253330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18865226">
              <a:off x="6905958" y="253112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18865226">
              <a:off x="7121473" y="252894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18865226">
              <a:off x="1651080" y="21438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8865226">
              <a:off x="1866595" y="214169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6" name="Oval 195"/>
            <p:cNvSpPr/>
            <p:nvPr/>
          </p:nvSpPr>
          <p:spPr>
            <a:xfrm rot="18865226">
              <a:off x="2082110" y="21395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18865226">
              <a:off x="2297625" y="21373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18865226">
              <a:off x="2513140" y="21351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18865226">
              <a:off x="2728655" y="21329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18865226">
              <a:off x="2944170" y="21307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8865226">
              <a:off x="3159686" y="212861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2" name="Oval 201"/>
            <p:cNvSpPr/>
            <p:nvPr/>
          </p:nvSpPr>
          <p:spPr>
            <a:xfrm rot="18865226">
              <a:off x="3375201" y="21264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18865226">
              <a:off x="3590716" y="21242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18865226">
              <a:off x="3806231" y="21220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18865226">
              <a:off x="4021746" y="21198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18865226">
              <a:off x="4237261" y="21177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18865226">
              <a:off x="4452776" y="21155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18865226">
              <a:off x="4668291" y="2113351"/>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9" name="Oval 208"/>
            <p:cNvSpPr/>
            <p:nvPr/>
          </p:nvSpPr>
          <p:spPr>
            <a:xfrm rot="18865226">
              <a:off x="4883807" y="21111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8865226">
              <a:off x="5099322" y="21089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8865226">
              <a:off x="5314837" y="21068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18865226">
              <a:off x="5530352" y="2104631"/>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13" name="Oval 212"/>
            <p:cNvSpPr/>
            <p:nvPr/>
          </p:nvSpPr>
          <p:spPr>
            <a:xfrm rot="18865226">
              <a:off x="5745867" y="21024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8865226">
              <a:off x="5961382" y="21002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8865226">
              <a:off x="6176897" y="20980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18865226">
              <a:off x="6392412" y="20959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8865226">
              <a:off x="6607927" y="209373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8" name="Oval 217"/>
            <p:cNvSpPr/>
            <p:nvPr/>
          </p:nvSpPr>
          <p:spPr>
            <a:xfrm rot="18865226">
              <a:off x="6823443" y="20915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18865226">
              <a:off x="7038958" y="20893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18865226">
              <a:off x="7254473" y="20871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18865226">
              <a:off x="2075984" y="165970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18865226">
              <a:off x="2291499" y="165752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8865226">
              <a:off x="2507014" y="1655347"/>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24" name="Oval 223"/>
            <p:cNvSpPr/>
            <p:nvPr/>
          </p:nvSpPr>
          <p:spPr>
            <a:xfrm rot="18865226">
              <a:off x="2722529" y="16531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18865226">
              <a:off x="2938044" y="165098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8865226">
              <a:off x="3153559" y="164880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18865226">
              <a:off x="3369074" y="16466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18865226">
              <a:off x="3584589" y="164444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18865226">
              <a:off x="3800104" y="1642266"/>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30" name="Oval 229"/>
            <p:cNvSpPr/>
            <p:nvPr/>
          </p:nvSpPr>
          <p:spPr>
            <a:xfrm rot="18865226">
              <a:off x="4015620" y="164008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18865226">
              <a:off x="4231135" y="163790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18865226">
              <a:off x="4446650" y="16357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18865226">
              <a:off x="4662165" y="163354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8865226">
              <a:off x="4877680" y="16313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18865226">
              <a:off x="5093195" y="162918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18865226">
              <a:off x="5308710" y="16270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18865226">
              <a:off x="5524225" y="16248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18865226">
              <a:off x="5739741" y="162264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18865226">
              <a:off x="5955256" y="16204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8865226">
              <a:off x="6170771" y="16182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18865226">
              <a:off x="6386286" y="16161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18865226">
              <a:off x="6601801" y="16139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18865226">
              <a:off x="6817316" y="161174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rot="18865226">
              <a:off x="7032831" y="16095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8865226">
              <a:off x="7248346" y="16073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18865226">
              <a:off x="7463862" y="16052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8865226">
              <a:off x="7679377" y="16030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18865226">
              <a:off x="2429154" y="12984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18865226">
              <a:off x="2644669" y="12962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18865226">
              <a:off x="2860184" y="129410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18865226">
              <a:off x="3075699" y="129192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18865226">
              <a:off x="3291214" y="12897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18865226">
              <a:off x="3506729" y="12875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18865226">
              <a:off x="3722244" y="12853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18865226">
              <a:off x="3937759" y="128320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18865226">
              <a:off x="4153275" y="128102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18865226">
              <a:off x="4368790" y="12788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18865226">
              <a:off x="4584305" y="127666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8865226">
              <a:off x="4799820" y="127448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8865226">
              <a:off x="5015335" y="12723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18865226">
              <a:off x="5230850" y="127012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18865226">
              <a:off x="5446365" y="126794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18865226">
              <a:off x="5661880" y="126576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18865226">
              <a:off x="5877396" y="126358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5" name="Oval 264"/>
            <p:cNvSpPr/>
            <p:nvPr/>
          </p:nvSpPr>
          <p:spPr>
            <a:xfrm rot="18865226">
              <a:off x="6092911" y="1261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18865226">
              <a:off x="6308426" y="125922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18865226">
              <a:off x="6523941" y="125704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18865226">
              <a:off x="6739456" y="125486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18865226">
              <a:off x="6954971" y="125268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18865226">
              <a:off x="7170486" y="12504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rot="18865226">
              <a:off x="7386001" y="124831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8865226">
              <a:off x="7601517" y="124613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18865226">
              <a:off x="7817032" y="124395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18865226">
              <a:off x="1755227" y="165970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18865226">
              <a:off x="1080488" y="34126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18865226">
              <a:off x="2164467" y="12984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18865226">
              <a:off x="1889069" y="129192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18865226">
              <a:off x="1619591" y="129846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rot="18865226">
              <a:off x="1511834" y="164452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18865226">
              <a:off x="1358376" y="21445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18865226">
              <a:off x="1296004" y="25888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18865226">
              <a:off x="7387784" y="252326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18865226">
              <a:off x="1302564" y="12991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18865226">
              <a:off x="1222550" y="16663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18865226">
              <a:off x="1087047" y="2157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rot="18865226">
              <a:off x="1035100" y="25888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rot="18865226">
              <a:off x="1000924" y="30122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18865226">
              <a:off x="7667900" y="2523923"/>
              <a:ext cx="12595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89" name="Oval 288"/>
            <p:cNvSpPr/>
            <p:nvPr/>
          </p:nvSpPr>
          <p:spPr>
            <a:xfrm>
              <a:off x="7878912" y="20818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7178273" y="29545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7469034" y="29251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7802875" y="2895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7197673" y="33643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7499011" y="33637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7817032" y="33640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7878912" y="25220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7001274" y="374638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7254473" y="37244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7556173" y="37244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7863335" y="371753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6739456" y="41486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6966627" y="414870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rot="18865226">
              <a:off x="7189074" y="41486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rot="18865226">
              <a:off x="7404589" y="41464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7613308" y="414325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7840479" y="414330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18865226">
              <a:off x="6730182" y="45399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rot="18865226">
              <a:off x="6945697" y="45378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7154416" y="45345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7381587" y="453464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18865226">
              <a:off x="6632343" y="49436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rot="18865226">
              <a:off x="6847858" y="49415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7056577" y="493829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7283748" y="49383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rot="18865226">
              <a:off x="7576791" y="490709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18865226">
              <a:off x="7792306" y="490491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8001025" y="49017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8228196" y="49017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8865226">
              <a:off x="7643886" y="45030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18865226">
              <a:off x="7859401" y="450090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8068120" y="44976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8295291" y="449774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2512150" y="1514492"/>
              <a:ext cx="1428914" cy="1358837"/>
            </a:xfrm>
            <a:prstGeom prst="ellipse">
              <a:avLst/>
            </a:prstGeom>
            <a:noFill/>
            <a:ln w="38100">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2194546" y="1954066"/>
              <a:ext cx="1428914" cy="1358837"/>
            </a:xfrm>
            <a:prstGeom prst="ellipse">
              <a:avLst/>
            </a:prstGeom>
            <a:noFill/>
            <a:ln w="38100">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1394863" y="1673432"/>
              <a:ext cx="1428914" cy="1358837"/>
            </a:xfrm>
            <a:prstGeom prst="ellipse">
              <a:avLst/>
            </a:prstGeom>
            <a:noFill/>
            <a:ln w="38100">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1991267" y="2400115"/>
              <a:ext cx="1428914" cy="1358837"/>
            </a:xfrm>
            <a:prstGeom prst="ellipse">
              <a:avLst/>
            </a:prstGeom>
            <a:noFill/>
            <a:ln w="38100">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2619907" y="3148179"/>
              <a:ext cx="1428914" cy="1358837"/>
            </a:xfrm>
            <a:prstGeom prst="ellipse">
              <a:avLst/>
            </a:prstGeom>
            <a:noFill/>
            <a:ln w="38100">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1103663" y="3184381"/>
              <a:ext cx="1428914" cy="1358837"/>
            </a:xfrm>
            <a:prstGeom prst="ellipse">
              <a:avLst/>
            </a:prstGeom>
            <a:noFill/>
            <a:ln w="38100">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5209242" y="677802"/>
              <a:ext cx="1428914" cy="1358837"/>
            </a:xfrm>
            <a:prstGeom prst="ellipse">
              <a:avLst/>
            </a:prstGeom>
            <a:noFill/>
            <a:ln w="38100">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5969670" y="1477946"/>
              <a:ext cx="1428914" cy="1358837"/>
            </a:xfrm>
            <a:prstGeom prst="ellipse">
              <a:avLst/>
            </a:prstGeom>
            <a:noFill/>
            <a:ln w="38100">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4328065" y="1874649"/>
              <a:ext cx="1428914" cy="1358837"/>
            </a:xfrm>
            <a:prstGeom prst="ellipse">
              <a:avLst/>
            </a:prstGeom>
            <a:noFill/>
            <a:ln w="38100">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5209242" y="2378314"/>
              <a:ext cx="1428914" cy="1358837"/>
            </a:xfrm>
            <a:prstGeom prst="ellipse">
              <a:avLst/>
            </a:prstGeom>
            <a:noFill/>
            <a:ln w="38100">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6091925" y="3148179"/>
              <a:ext cx="1428914" cy="1358837"/>
            </a:xfrm>
            <a:prstGeom prst="ellipse">
              <a:avLst/>
            </a:prstGeom>
            <a:noFill/>
            <a:ln w="38100">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5238297" y="3566094"/>
              <a:ext cx="1428914" cy="1358837"/>
            </a:xfrm>
            <a:prstGeom prst="ellipse">
              <a:avLst/>
            </a:prstGeom>
            <a:noFill/>
            <a:ln w="38100">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3740481" y="3572994"/>
              <a:ext cx="1428914" cy="1358837"/>
            </a:xfrm>
            <a:prstGeom prst="ellipse">
              <a:avLst/>
            </a:prstGeom>
            <a:noFill/>
            <a:ln w="38100">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1661870" y="4375072"/>
              <a:ext cx="1428914" cy="1358837"/>
            </a:xfrm>
            <a:prstGeom prst="ellipse">
              <a:avLst/>
            </a:prstGeom>
            <a:noFill/>
            <a:ln w="38100">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a:off x="228600" y="990600"/>
            <a:ext cx="4372354" cy="2535679"/>
            <a:chOff x="580646" y="664721"/>
            <a:chExt cx="7876150" cy="4488052"/>
          </a:xfrm>
        </p:grpSpPr>
        <p:sp>
          <p:nvSpPr>
            <p:cNvPr id="338" name="Oval 337"/>
            <p:cNvSpPr/>
            <p:nvPr/>
          </p:nvSpPr>
          <p:spPr>
            <a:xfrm>
              <a:off x="7542717" y="20811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rot="18865226">
              <a:off x="927344" y="42085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rot="18865226">
              <a:off x="1142859" y="42063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rot="18865226">
              <a:off x="1358374" y="42041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rot="18865226">
              <a:off x="1573889" y="42020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rot="18865226">
              <a:off x="1789404" y="41998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18865226">
              <a:off x="2004919" y="41976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rot="18865226">
              <a:off x="2220435" y="41954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rot="18865226">
              <a:off x="2435950" y="41932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rot="18865226">
              <a:off x="2651465" y="41911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18865226">
              <a:off x="2866980" y="41889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18865226">
              <a:off x="3082495" y="41867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18865226">
              <a:off x="3298010" y="41845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rot="18865226">
              <a:off x="3513525" y="41823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rot="18865226">
              <a:off x="3729040" y="41802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rot="18865226">
              <a:off x="3944556" y="41780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rot="18865226">
              <a:off x="4160071" y="41758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18865226">
              <a:off x="4375586" y="41736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18865226">
              <a:off x="4591101" y="41714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rot="18865226">
              <a:off x="4806616" y="41693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18865226">
              <a:off x="5022131" y="41671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18865226">
              <a:off x="5237646" y="41649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rot="18865226">
              <a:off x="5453161" y="41627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rot="18865226">
              <a:off x="5668677" y="416059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rot="18865226">
              <a:off x="5884192" y="41584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rot="18865226">
              <a:off x="6099707" y="41562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rot="18865226">
              <a:off x="6315222" y="41540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rot="18865226">
              <a:off x="6530737" y="41518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rot="18865226">
              <a:off x="1108682" y="38057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rot="18865226">
              <a:off x="1324197" y="38035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rot="18865226">
              <a:off x="1539713" y="38014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rot="18865226">
              <a:off x="1755228" y="379923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rot="18865226">
              <a:off x="1970743" y="37970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rot="18865226">
              <a:off x="2186258" y="37948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rot="18865226">
              <a:off x="2401773" y="37926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rot="18865226">
              <a:off x="2617288" y="37905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rot="18865226">
              <a:off x="2832803" y="378833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rot="18865226">
              <a:off x="3048318" y="37861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rot="18865226">
              <a:off x="3263834" y="37839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rot="18865226">
              <a:off x="3479349" y="37817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rot="18865226">
              <a:off x="3694864" y="37796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rot="18865226">
              <a:off x="3910379" y="37774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rot="18865226">
              <a:off x="4125894" y="37752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rot="18865226">
              <a:off x="4341409" y="37730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rot="18865226">
              <a:off x="4556924" y="37708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rot="18865226">
              <a:off x="4772439" y="37687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rot="18865226">
              <a:off x="4987954" y="37665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rot="18865226">
              <a:off x="5203470" y="37643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rot="18865226">
              <a:off x="5418985" y="37621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rot="18865226">
              <a:off x="5634500" y="37599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rot="18865226">
              <a:off x="5850015" y="37578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rot="18865226">
              <a:off x="6065530" y="37556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rot="18865226">
              <a:off x="6281045" y="37534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rot="18865226">
              <a:off x="6496560" y="37512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rot="18865226">
              <a:off x="6712075" y="37490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rot="18865226">
              <a:off x="1310890" y="34108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rot="18865226">
              <a:off x="1526405" y="34086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rot="18865226">
              <a:off x="1741920" y="340647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rot="18865226">
              <a:off x="1957436" y="34042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rot="18865226">
              <a:off x="2172951" y="34021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rot="18865226">
              <a:off x="2388466" y="33999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rot="18865226">
              <a:off x="2603981" y="33977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rot="18865226">
              <a:off x="2819496" y="339557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rot="18865226">
              <a:off x="3035011" y="33933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rot="18865226">
              <a:off x="3250526" y="33912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rot="18865226">
              <a:off x="3466041" y="33890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rot="18865226">
              <a:off x="3681556" y="33868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rot="18865226">
              <a:off x="3897072" y="33846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rot="18865226">
              <a:off x="4112587" y="33824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rot="18865226">
              <a:off x="4328102" y="33803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rot="18865226">
              <a:off x="4543617" y="33781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rot="18865226">
              <a:off x="4759132" y="33759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rot="18865226">
              <a:off x="4974647" y="3373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rot="18865226">
              <a:off x="5190162" y="33715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rot="18865226">
              <a:off x="5405677" y="33694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rot="18865226">
              <a:off x="5621193" y="33672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rot="18865226">
              <a:off x="5836708" y="33650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rot="18865226">
              <a:off x="6052223" y="33628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rot="18865226">
              <a:off x="6267738" y="33606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rot="18865226">
              <a:off x="6483253" y="33585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rot="18865226">
              <a:off x="6698768" y="33563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rot="18865226">
              <a:off x="6914283" y="33541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rot="18865226">
              <a:off x="895630" y="45966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rot="18865226">
              <a:off x="1111145" y="459449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rot="18865226">
              <a:off x="1326660" y="45923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rot="18865226">
              <a:off x="1542175" y="45901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rot="18865226">
              <a:off x="1757690" y="45879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rot="18865226">
              <a:off x="1973206" y="45857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rot="18865226">
              <a:off x="2188721" y="45835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rot="18865226">
              <a:off x="2404236" y="45814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rot="18865226">
              <a:off x="2619751" y="45792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rot="18865226">
              <a:off x="2835266" y="45770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rot="18865226">
              <a:off x="3050781" y="45748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rot="18865226">
              <a:off x="3266296" y="45726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rot="18865226">
              <a:off x="3481811" y="45705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rot="18865226">
              <a:off x="3697327" y="45683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rot="18865226">
              <a:off x="3912842" y="45661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rot="18865226">
              <a:off x="4128357" y="45639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rot="18865226">
              <a:off x="4343872" y="45617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rot="18865226">
              <a:off x="4559387" y="45596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rot="18865226">
              <a:off x="4774902" y="45574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rot="18865226">
              <a:off x="4990417" y="45552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rot="18865226">
              <a:off x="5205932" y="45530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rot="18865226">
              <a:off x="5421447" y="45508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rot="18865226">
              <a:off x="5636963" y="45487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rot="18865226">
              <a:off x="5852478" y="45465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rot="18865226">
              <a:off x="6067993" y="45443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rot="18865226">
              <a:off x="6283508" y="45421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rot="18865226">
              <a:off x="6499023" y="45399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rot="18865226">
              <a:off x="791521" y="50003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rot="18865226">
              <a:off x="1007036" y="499819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rot="18865226">
              <a:off x="1222551" y="49960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rot="18865226">
              <a:off x="1438066" y="49938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rot="18865226">
              <a:off x="1653581" y="49916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rot="18865226">
              <a:off x="1869096" y="49894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rot="18865226">
              <a:off x="2084611" y="498729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rot="18865226">
              <a:off x="2300127" y="49851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rot="18865226">
              <a:off x="2515642" y="49829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rot="18865226">
              <a:off x="2731157" y="49807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rot="18865226">
              <a:off x="2946672" y="49785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rot="18865226">
              <a:off x="3162187" y="49763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rot="18865226">
              <a:off x="3377702" y="49742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rot="18865226">
              <a:off x="3593217" y="49720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rot="18865226">
              <a:off x="3808732" y="49698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rot="18865226">
              <a:off x="4024248" y="49676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rot="18865226">
              <a:off x="4239763" y="49654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rot="18865226">
              <a:off x="4455278" y="49633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rot="18865226">
              <a:off x="4670793" y="49611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rot="18865226">
              <a:off x="4886308" y="49589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rot="18865226">
              <a:off x="5101823" y="49567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rot="18865226">
              <a:off x="5317338" y="49545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rot="18865226">
              <a:off x="5532853" y="49524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rot="18865226">
              <a:off x="5748369" y="49502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rot="18865226">
              <a:off x="5963884" y="49480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rot="18865226">
              <a:off x="6179399" y="49458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rot="18865226">
              <a:off x="6394914" y="49436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rot="18865226">
              <a:off x="1306925" y="30188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rot="18865226">
              <a:off x="1522440" y="30166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rot="18865226">
              <a:off x="1737955" y="301447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rot="18865226">
              <a:off x="1953470" y="30122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rot="18865226">
              <a:off x="2168985" y="30101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p:nvSpPr>
          <p:spPr>
            <a:xfrm rot="18865226">
              <a:off x="2384500" y="30079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p:nvPr/>
          </p:nvSpPr>
          <p:spPr>
            <a:xfrm rot="18865226">
              <a:off x="2600016" y="30057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rot="18865226">
              <a:off x="2815531" y="300357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rot="18865226">
              <a:off x="3031046" y="30013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rot="18865226">
              <a:off x="3246561" y="29992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rot="18865226">
              <a:off x="3462076" y="29970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rot="18865226">
              <a:off x="3677591" y="29948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rot="18865226">
              <a:off x="3893106" y="29926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rot="18865226">
              <a:off x="4108621" y="29904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rot="18865226">
              <a:off x="4324136" y="29883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rot="18865226">
              <a:off x="4539652" y="29861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rot="18865226">
              <a:off x="4755167" y="29839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p:nvSpPr>
          <p:spPr>
            <a:xfrm rot="18865226">
              <a:off x="4970682" y="2981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rot="18865226">
              <a:off x="5186197" y="29795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rot="18865226">
              <a:off x="5401712" y="29774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rot="18865226">
              <a:off x="5617227" y="29752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rot="18865226">
              <a:off x="5832742" y="29730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rot="18865226">
              <a:off x="6048257" y="29708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rot="18865226">
              <a:off x="6263773" y="29686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rot="18865226">
              <a:off x="6479288" y="29665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rot="18865226">
              <a:off x="6694803" y="29643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rot="18865226">
              <a:off x="6910318" y="29621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rot="18865226">
              <a:off x="1518080" y="25856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rot="18865226">
              <a:off x="1733595" y="258344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03" name="Oval 502"/>
            <p:cNvSpPr/>
            <p:nvPr/>
          </p:nvSpPr>
          <p:spPr>
            <a:xfrm rot="18865226">
              <a:off x="1949110" y="25812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rot="18865226">
              <a:off x="2164625" y="257908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rot="18865226">
              <a:off x="2380140" y="257690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06" name="Oval 505"/>
            <p:cNvSpPr/>
            <p:nvPr/>
          </p:nvSpPr>
          <p:spPr>
            <a:xfrm rot="18865226">
              <a:off x="2595655" y="25747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rot="18865226">
              <a:off x="2811170" y="257254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rot="18865226">
              <a:off x="3026686" y="25703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rot="18865226">
              <a:off x="3242201" y="256818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rot="18865226">
              <a:off x="3457716" y="25660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rot="18865226">
              <a:off x="3673231" y="25638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rot="18865226">
              <a:off x="3888746" y="256164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p:cNvSpPr/>
            <p:nvPr/>
          </p:nvSpPr>
          <p:spPr>
            <a:xfrm rot="18865226">
              <a:off x="4104261" y="25594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rot="18865226">
              <a:off x="4319776" y="25572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514"/>
            <p:cNvSpPr/>
            <p:nvPr/>
          </p:nvSpPr>
          <p:spPr>
            <a:xfrm rot="18865226">
              <a:off x="4535291" y="25551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rot="18865226">
              <a:off x="4750807" y="25529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rot="18865226">
              <a:off x="4966322" y="255074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517"/>
            <p:cNvSpPr/>
            <p:nvPr/>
          </p:nvSpPr>
          <p:spPr>
            <a:xfrm rot="18865226">
              <a:off x="5181837" y="25485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rot="18865226">
              <a:off x="5397352" y="25463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p:cNvSpPr/>
            <p:nvPr/>
          </p:nvSpPr>
          <p:spPr>
            <a:xfrm rot="18865226">
              <a:off x="5612867" y="25442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rot="18865226">
              <a:off x="5828382" y="254202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rot="18865226">
              <a:off x="6043897" y="253984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rot="18865226">
              <a:off x="6259412" y="253766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rot="18865226">
              <a:off x="6474928" y="253548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rot="18865226">
              <a:off x="6690443" y="253330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Oval 525"/>
            <p:cNvSpPr/>
            <p:nvPr/>
          </p:nvSpPr>
          <p:spPr>
            <a:xfrm rot="18865226">
              <a:off x="6905958" y="253112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p:cNvSpPr/>
            <p:nvPr/>
          </p:nvSpPr>
          <p:spPr>
            <a:xfrm rot="18865226">
              <a:off x="7121473" y="252894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rot="18865226">
              <a:off x="1651080" y="214387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29" name="Oval 528"/>
            <p:cNvSpPr/>
            <p:nvPr/>
          </p:nvSpPr>
          <p:spPr>
            <a:xfrm rot="18865226">
              <a:off x="1866595" y="214169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30" name="Oval 529"/>
            <p:cNvSpPr/>
            <p:nvPr/>
          </p:nvSpPr>
          <p:spPr>
            <a:xfrm rot="18865226">
              <a:off x="2082110" y="213951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31" name="Oval 530"/>
            <p:cNvSpPr/>
            <p:nvPr/>
          </p:nvSpPr>
          <p:spPr>
            <a:xfrm rot="18865226">
              <a:off x="2297625" y="21373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531"/>
            <p:cNvSpPr/>
            <p:nvPr/>
          </p:nvSpPr>
          <p:spPr>
            <a:xfrm rot="18865226">
              <a:off x="2513140" y="21351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rot="18865226">
              <a:off x="2728655" y="21329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rot="18865226">
              <a:off x="2944170" y="21307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rot="18865226">
              <a:off x="3159686" y="21286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rot="18865226">
              <a:off x="3375201" y="21264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rot="18865226">
              <a:off x="3590716" y="21242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rot="18865226">
              <a:off x="3806231" y="21220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538"/>
            <p:cNvSpPr/>
            <p:nvPr/>
          </p:nvSpPr>
          <p:spPr>
            <a:xfrm rot="18865226">
              <a:off x="4021746" y="21198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rot="18865226">
              <a:off x="4237261" y="21177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rot="18865226">
              <a:off x="4452776" y="21155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rot="18865226">
              <a:off x="4668291" y="21133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p:cNvSpPr/>
            <p:nvPr/>
          </p:nvSpPr>
          <p:spPr>
            <a:xfrm rot="18865226">
              <a:off x="4883807" y="21111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543"/>
            <p:cNvSpPr/>
            <p:nvPr/>
          </p:nvSpPr>
          <p:spPr>
            <a:xfrm rot="18865226">
              <a:off x="5099322" y="21089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p:cNvSpPr/>
            <p:nvPr/>
          </p:nvSpPr>
          <p:spPr>
            <a:xfrm rot="18865226">
              <a:off x="5314837" y="21068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rot="18865226">
              <a:off x="5530352" y="21046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rot="18865226">
              <a:off x="5745867" y="21024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rot="18865226">
              <a:off x="5961382" y="21002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rot="18865226">
              <a:off x="6176897" y="20980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rot="18865226">
              <a:off x="6392412" y="20959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rot="18865226">
              <a:off x="6607927" y="209373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p:cNvSpPr/>
            <p:nvPr/>
          </p:nvSpPr>
          <p:spPr>
            <a:xfrm rot="18865226">
              <a:off x="6823443" y="20915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rot="18865226">
              <a:off x="7038958" y="20893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val 553"/>
            <p:cNvSpPr/>
            <p:nvPr/>
          </p:nvSpPr>
          <p:spPr>
            <a:xfrm rot="18865226">
              <a:off x="7254473" y="20871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rot="18865226">
              <a:off x="2075984" y="1659707"/>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56" name="Oval 555"/>
            <p:cNvSpPr/>
            <p:nvPr/>
          </p:nvSpPr>
          <p:spPr>
            <a:xfrm rot="18865226">
              <a:off x="2291499" y="1657527"/>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57" name="Oval 556"/>
            <p:cNvSpPr/>
            <p:nvPr/>
          </p:nvSpPr>
          <p:spPr>
            <a:xfrm rot="18865226">
              <a:off x="2507014" y="165534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rot="18865226">
              <a:off x="2722529" y="16531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rot="18865226">
              <a:off x="2938044" y="165098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60" name="Oval 559"/>
            <p:cNvSpPr/>
            <p:nvPr/>
          </p:nvSpPr>
          <p:spPr>
            <a:xfrm rot="18865226">
              <a:off x="3153559" y="164880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rot="18865226">
              <a:off x="3369074" y="16466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rot="18865226">
              <a:off x="3584589" y="164444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rot="18865226">
              <a:off x="3800104" y="16422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rot="18865226">
              <a:off x="4015620" y="164008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4"/>
            <p:cNvSpPr/>
            <p:nvPr/>
          </p:nvSpPr>
          <p:spPr>
            <a:xfrm rot="18865226">
              <a:off x="4231135" y="163790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65"/>
            <p:cNvSpPr/>
            <p:nvPr/>
          </p:nvSpPr>
          <p:spPr>
            <a:xfrm rot="18865226">
              <a:off x="4446650" y="16357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rot="18865226">
              <a:off x="4662165" y="163354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p:cNvSpPr/>
            <p:nvPr/>
          </p:nvSpPr>
          <p:spPr>
            <a:xfrm rot="18865226">
              <a:off x="4877680" y="16313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rot="18865226">
              <a:off x="5093195" y="162918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rot="18865226">
              <a:off x="5308710" y="16270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p:cNvSpPr/>
            <p:nvPr/>
          </p:nvSpPr>
          <p:spPr>
            <a:xfrm rot="18865226">
              <a:off x="5524225" y="16248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rot="18865226">
              <a:off x="5739741" y="162264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rot="18865226">
              <a:off x="5955256" y="16204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rot="18865226">
              <a:off x="6170771" y="16182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p:cNvSpPr/>
            <p:nvPr/>
          </p:nvSpPr>
          <p:spPr>
            <a:xfrm rot="18865226">
              <a:off x="6386286" y="16161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rot="18865226">
              <a:off x="6601801" y="16139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rot="18865226">
              <a:off x="6817316" y="161174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rot="18865226">
              <a:off x="7032831" y="16095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rot="18865226">
              <a:off x="7248346" y="16073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rot="18865226">
              <a:off x="7463862" y="16052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rot="18865226">
              <a:off x="7679377" y="16030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rot="18865226">
              <a:off x="2429154" y="12984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18865226">
              <a:off x="2644669" y="12962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18865226">
              <a:off x="2860184" y="129410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18865226">
              <a:off x="3075699" y="129192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18865226">
              <a:off x="3291214" y="12897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18865226">
              <a:off x="3506729" y="12875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18865226">
              <a:off x="3722244" y="128538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18865226">
              <a:off x="3937759" y="128320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18865226">
              <a:off x="4153275" y="128102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18865226">
              <a:off x="4368790" y="12788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rot="18865226">
              <a:off x="4584305" y="127666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rot="18865226">
              <a:off x="4799820" y="127448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rot="18865226">
              <a:off x="5015335" y="12723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rot="18865226">
              <a:off x="5230850" y="127012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rot="18865226">
              <a:off x="5446365" y="126794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p:cNvSpPr/>
            <p:nvPr/>
          </p:nvSpPr>
          <p:spPr>
            <a:xfrm rot="18865226">
              <a:off x="5661880" y="126576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597"/>
            <p:cNvSpPr/>
            <p:nvPr/>
          </p:nvSpPr>
          <p:spPr>
            <a:xfrm rot="18865226">
              <a:off x="5877396" y="126358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rot="18865226">
              <a:off x="6092911" y="1261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9"/>
            <p:cNvSpPr/>
            <p:nvPr/>
          </p:nvSpPr>
          <p:spPr>
            <a:xfrm rot="18865226">
              <a:off x="6308426" y="125922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rot="18865226">
              <a:off x="6523941" y="125704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rot="18865226">
              <a:off x="6739456" y="125486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rot="18865226">
              <a:off x="6954971" y="125268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rot="18865226">
              <a:off x="7170486" y="12504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rot="18865226">
              <a:off x="7386001" y="124831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rot="18865226">
              <a:off x="7601517" y="124613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rot="18865226">
              <a:off x="7817032" y="124395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rot="18865226">
              <a:off x="1755227" y="1659708"/>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09" name="Oval 608"/>
            <p:cNvSpPr/>
            <p:nvPr/>
          </p:nvSpPr>
          <p:spPr>
            <a:xfrm rot="18865226">
              <a:off x="1080488" y="34126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rot="18865226">
              <a:off x="2164467" y="1298461"/>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11" name="Oval 610"/>
            <p:cNvSpPr/>
            <p:nvPr/>
          </p:nvSpPr>
          <p:spPr>
            <a:xfrm rot="18865226">
              <a:off x="1889069" y="1291921"/>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12" name="Oval 611"/>
            <p:cNvSpPr/>
            <p:nvPr/>
          </p:nvSpPr>
          <p:spPr>
            <a:xfrm rot="18865226">
              <a:off x="1619591" y="129846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p:cNvSpPr/>
            <p:nvPr/>
          </p:nvSpPr>
          <p:spPr>
            <a:xfrm rot="18865226">
              <a:off x="1511834" y="1644528"/>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14" name="Oval 613"/>
            <p:cNvSpPr/>
            <p:nvPr/>
          </p:nvSpPr>
          <p:spPr>
            <a:xfrm rot="18865226">
              <a:off x="1358376" y="21445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rot="18865226">
              <a:off x="1296004" y="2588814"/>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16" name="Oval 615"/>
            <p:cNvSpPr/>
            <p:nvPr/>
          </p:nvSpPr>
          <p:spPr>
            <a:xfrm rot="18865226">
              <a:off x="7387784" y="252326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rot="18865226">
              <a:off x="1302564" y="129912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18" name="Oval 617"/>
            <p:cNvSpPr/>
            <p:nvPr/>
          </p:nvSpPr>
          <p:spPr>
            <a:xfrm rot="18865226">
              <a:off x="1222550" y="16663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rot="18865226">
              <a:off x="1087047" y="2157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rot="18865226">
              <a:off x="1035100" y="25888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p:nvPr/>
          </p:nvSpPr>
          <p:spPr>
            <a:xfrm rot="18865226">
              <a:off x="1000924" y="30122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p:cNvSpPr/>
            <p:nvPr/>
          </p:nvSpPr>
          <p:spPr>
            <a:xfrm rot="18865226">
              <a:off x="7667900" y="2523923"/>
              <a:ext cx="12595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23" name="Oval 622"/>
            <p:cNvSpPr/>
            <p:nvPr/>
          </p:nvSpPr>
          <p:spPr>
            <a:xfrm>
              <a:off x="7878912" y="20818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p:nvPr/>
          </p:nvSpPr>
          <p:spPr>
            <a:xfrm>
              <a:off x="7178273" y="29545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a:off x="7469034" y="29251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p:nvPr/>
          </p:nvSpPr>
          <p:spPr>
            <a:xfrm>
              <a:off x="7802875" y="2895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p:nvPr/>
          </p:nvSpPr>
          <p:spPr>
            <a:xfrm>
              <a:off x="7197673" y="33643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Oval 627"/>
            <p:cNvSpPr/>
            <p:nvPr/>
          </p:nvSpPr>
          <p:spPr>
            <a:xfrm>
              <a:off x="7499011" y="33637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7817032" y="33640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p:nvPr/>
          </p:nvSpPr>
          <p:spPr>
            <a:xfrm>
              <a:off x="7878912" y="25220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7001274" y="374638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p:nvSpPr>
          <p:spPr>
            <a:xfrm>
              <a:off x="7254473" y="37244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7556173" y="37244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p:nvPr/>
          </p:nvSpPr>
          <p:spPr>
            <a:xfrm>
              <a:off x="7863335" y="371753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a:off x="6739456" y="41486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a:off x="7608349" y="45302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rot="18865226">
              <a:off x="7189074" y="41486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rot="18865226">
              <a:off x="7404589" y="41464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a:off x="7613308" y="414325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8304396" y="45246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p:nvPr/>
          </p:nvSpPr>
          <p:spPr>
            <a:xfrm rot="18865226">
              <a:off x="6730182" y="45399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rot="18865226">
              <a:off x="6945697" y="45378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p:nvPr/>
          </p:nvSpPr>
          <p:spPr>
            <a:xfrm>
              <a:off x="7154416" y="45345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p:nvPr/>
          </p:nvSpPr>
          <p:spPr>
            <a:xfrm>
              <a:off x="7381587" y="4534644"/>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45" name="Oval 644"/>
            <p:cNvSpPr/>
            <p:nvPr/>
          </p:nvSpPr>
          <p:spPr>
            <a:xfrm rot="18865226">
              <a:off x="6632343" y="49436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rot="18865226">
              <a:off x="6847858" y="49415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p:nvSpPr>
          <p:spPr>
            <a:xfrm>
              <a:off x="7056577" y="493829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a:off x="7283748" y="49383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rot="18865226">
              <a:off x="7576791" y="4907097"/>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50" name="Oval 649"/>
            <p:cNvSpPr/>
            <p:nvPr/>
          </p:nvSpPr>
          <p:spPr>
            <a:xfrm rot="18865226">
              <a:off x="7792306" y="4904917"/>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51" name="Oval 650"/>
            <p:cNvSpPr/>
            <p:nvPr/>
          </p:nvSpPr>
          <p:spPr>
            <a:xfrm>
              <a:off x="8001025" y="4901700"/>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52" name="Oval 651"/>
            <p:cNvSpPr/>
            <p:nvPr/>
          </p:nvSpPr>
          <p:spPr>
            <a:xfrm>
              <a:off x="8228196" y="4901750"/>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53" name="Oval 652"/>
            <p:cNvSpPr/>
            <p:nvPr/>
          </p:nvSpPr>
          <p:spPr>
            <a:xfrm rot="18865226">
              <a:off x="6969716" y="4143256"/>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54" name="Oval 653"/>
            <p:cNvSpPr/>
            <p:nvPr/>
          </p:nvSpPr>
          <p:spPr>
            <a:xfrm rot="18865226">
              <a:off x="7859401" y="4500907"/>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55" name="Oval 654"/>
            <p:cNvSpPr/>
            <p:nvPr/>
          </p:nvSpPr>
          <p:spPr>
            <a:xfrm>
              <a:off x="8068120" y="4497690"/>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56" name="Oval 655"/>
            <p:cNvSpPr/>
            <p:nvPr/>
          </p:nvSpPr>
          <p:spPr>
            <a:xfrm>
              <a:off x="7900064" y="4159556"/>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57" name="Oval 656"/>
            <p:cNvSpPr/>
            <p:nvPr/>
          </p:nvSpPr>
          <p:spPr>
            <a:xfrm>
              <a:off x="664307" y="688702"/>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p:cNvSpPr/>
            <p:nvPr/>
          </p:nvSpPr>
          <p:spPr>
            <a:xfrm>
              <a:off x="852181" y="892048"/>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1474420" y="664721"/>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a:off x="1086316" y="1054308"/>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580646" y="1947526"/>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a:off x="1429885" y="1025967"/>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663" name="Oval 662"/>
            <p:cNvSpPr/>
            <p:nvPr/>
          </p:nvSpPr>
          <p:spPr>
            <a:xfrm>
              <a:off x="1035752" y="2011721"/>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Oval 663"/>
            <p:cNvSpPr/>
            <p:nvPr/>
          </p:nvSpPr>
          <p:spPr>
            <a:xfrm>
              <a:off x="1394863" y="1673432"/>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a:off x="1315213" y="1648411"/>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a:off x="2245185" y="1063158"/>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a:off x="1692554" y="1718759"/>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668" name="Oval 667"/>
            <p:cNvSpPr/>
            <p:nvPr/>
          </p:nvSpPr>
          <p:spPr>
            <a:xfrm>
              <a:off x="1699663" y="2050924"/>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9" name="Group 668"/>
          <p:cNvGrpSpPr/>
          <p:nvPr/>
        </p:nvGrpSpPr>
        <p:grpSpPr>
          <a:xfrm>
            <a:off x="2019561" y="616260"/>
            <a:ext cx="5979512" cy="369333"/>
            <a:chOff x="2019561" y="380292"/>
            <a:chExt cx="5979512" cy="369333"/>
          </a:xfrm>
        </p:grpSpPr>
        <p:sp>
          <p:nvSpPr>
            <p:cNvPr id="670" name="Oval 669"/>
            <p:cNvSpPr/>
            <p:nvPr/>
          </p:nvSpPr>
          <p:spPr>
            <a:xfrm rot="18865226">
              <a:off x="2019561" y="488758"/>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71" name="Oval 670"/>
            <p:cNvSpPr/>
            <p:nvPr/>
          </p:nvSpPr>
          <p:spPr>
            <a:xfrm rot="18865226">
              <a:off x="4024249" y="488759"/>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72" name="Oval 671"/>
            <p:cNvSpPr/>
            <p:nvPr/>
          </p:nvSpPr>
          <p:spPr>
            <a:xfrm rot="18865226">
              <a:off x="6366115" y="48875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TextBox 672"/>
            <p:cNvSpPr txBox="1"/>
            <p:nvPr/>
          </p:nvSpPr>
          <p:spPr>
            <a:xfrm>
              <a:off x="2240667" y="380292"/>
              <a:ext cx="1152880" cy="369332"/>
            </a:xfrm>
            <a:prstGeom prst="rect">
              <a:avLst/>
            </a:prstGeom>
            <a:noFill/>
          </p:spPr>
          <p:txBody>
            <a:bodyPr wrap="none" rtlCol="0">
              <a:spAutoFit/>
            </a:bodyPr>
            <a:lstStyle/>
            <a:p>
              <a:r>
                <a:rPr lang="en-US" dirty="0" smtClean="0"/>
                <a:t>High class</a:t>
              </a:r>
              <a:endParaRPr lang="en-US" dirty="0"/>
            </a:p>
          </p:txBody>
        </p:sp>
        <p:sp>
          <p:nvSpPr>
            <p:cNvPr id="674" name="TextBox 673"/>
            <p:cNvSpPr txBox="1"/>
            <p:nvPr/>
          </p:nvSpPr>
          <p:spPr>
            <a:xfrm>
              <a:off x="4309852" y="380293"/>
              <a:ext cx="1114408" cy="369332"/>
            </a:xfrm>
            <a:prstGeom prst="rect">
              <a:avLst/>
            </a:prstGeom>
            <a:noFill/>
          </p:spPr>
          <p:txBody>
            <a:bodyPr wrap="none" rtlCol="0">
              <a:spAutoFit/>
            </a:bodyPr>
            <a:lstStyle/>
            <a:p>
              <a:r>
                <a:rPr lang="en-US" dirty="0" smtClean="0"/>
                <a:t>Low class</a:t>
              </a:r>
              <a:endParaRPr lang="en-US" dirty="0"/>
            </a:p>
          </p:txBody>
        </p:sp>
        <p:sp>
          <p:nvSpPr>
            <p:cNvPr id="675" name="TextBox 674"/>
            <p:cNvSpPr txBox="1"/>
            <p:nvPr/>
          </p:nvSpPr>
          <p:spPr>
            <a:xfrm>
              <a:off x="6641009" y="380293"/>
              <a:ext cx="1358064" cy="369332"/>
            </a:xfrm>
            <a:prstGeom prst="rect">
              <a:avLst/>
            </a:prstGeom>
            <a:noFill/>
          </p:spPr>
          <p:txBody>
            <a:bodyPr wrap="none" rtlCol="0">
              <a:spAutoFit/>
            </a:bodyPr>
            <a:lstStyle/>
            <a:p>
              <a:r>
                <a:rPr lang="en-US" dirty="0" smtClean="0"/>
                <a:t>Middle class</a:t>
              </a:r>
              <a:endParaRPr lang="en-US" dirty="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620000" cy="762000"/>
          </a:xfrm>
        </p:spPr>
        <p:txBody>
          <a:bodyPr>
            <a:noAutofit/>
          </a:bodyPr>
          <a:lstStyle/>
          <a:p>
            <a:r>
              <a:rPr lang="en-US" sz="2400" dirty="0" smtClean="0"/>
              <a:t>Cliqued Networks: virtually all the impact is on the low class, none on the high class</a:t>
            </a:r>
            <a:endParaRPr lang="en-US" sz="2400" dirty="0"/>
          </a:p>
        </p:txBody>
      </p:sp>
      <p:grpSp>
        <p:nvGrpSpPr>
          <p:cNvPr id="310" name="Group 309"/>
          <p:cNvGrpSpPr/>
          <p:nvPr/>
        </p:nvGrpSpPr>
        <p:grpSpPr>
          <a:xfrm>
            <a:off x="571049" y="682261"/>
            <a:ext cx="7373087" cy="4118222"/>
            <a:chOff x="571049" y="682261"/>
            <a:chExt cx="7373087" cy="4118222"/>
          </a:xfrm>
        </p:grpSpPr>
        <p:sp>
          <p:nvSpPr>
            <p:cNvPr id="201" name="Oval 200"/>
            <p:cNvSpPr/>
            <p:nvPr/>
          </p:nvSpPr>
          <p:spPr>
            <a:xfrm>
              <a:off x="929286" y="3441646"/>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p:cNvGrpSpPr/>
            <p:nvPr/>
          </p:nvGrpSpPr>
          <p:grpSpPr>
            <a:xfrm>
              <a:off x="571049" y="682261"/>
              <a:ext cx="7373087" cy="4031120"/>
              <a:chOff x="549802" y="910937"/>
              <a:chExt cx="7373087" cy="4031120"/>
            </a:xfrm>
          </p:grpSpPr>
          <p:sp>
            <p:nvSpPr>
              <p:cNvPr id="21" name="Oval 20"/>
              <p:cNvSpPr/>
              <p:nvPr/>
            </p:nvSpPr>
            <p:spPr>
              <a:xfrm rot="18865226">
                <a:off x="2682507" y="32241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978298" y="2502384"/>
                <a:ext cx="1453045" cy="945875"/>
                <a:chOff x="1349760" y="1470637"/>
                <a:chExt cx="1453045" cy="945875"/>
              </a:xfrm>
            </p:grpSpPr>
            <p:sp>
              <p:nvSpPr>
                <p:cNvPr id="3" name="Oval 2"/>
                <p:cNvSpPr/>
                <p:nvPr/>
              </p:nvSpPr>
              <p:spPr>
                <a:xfrm rot="18865226">
                  <a:off x="1572828" y="226411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Oval 3"/>
                <p:cNvSpPr/>
                <p:nvPr/>
              </p:nvSpPr>
              <p:spPr>
                <a:xfrm rot="18865226">
                  <a:off x="1788344" y="226193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Oval 4"/>
                <p:cNvSpPr/>
                <p:nvPr/>
              </p:nvSpPr>
              <p:spPr>
                <a:xfrm rot="18865226">
                  <a:off x="2003859" y="225975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Oval 5"/>
                <p:cNvSpPr/>
                <p:nvPr/>
              </p:nvSpPr>
              <p:spPr>
                <a:xfrm rot="18865226">
                  <a:off x="2219374" y="225757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Oval 6"/>
                <p:cNvSpPr/>
                <p:nvPr/>
              </p:nvSpPr>
              <p:spPr>
                <a:xfrm rot="18865226">
                  <a:off x="2434889" y="2255391"/>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p:cNvSpPr/>
                <p:nvPr/>
              </p:nvSpPr>
              <p:spPr>
                <a:xfrm rot="18865226">
                  <a:off x="1559521" y="1871358"/>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Oval 8"/>
                <p:cNvSpPr/>
                <p:nvPr/>
              </p:nvSpPr>
              <p:spPr>
                <a:xfrm rot="18865226">
                  <a:off x="1775036" y="1869178"/>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Oval 9"/>
                <p:cNvSpPr/>
                <p:nvPr/>
              </p:nvSpPr>
              <p:spPr>
                <a:xfrm rot="18865226">
                  <a:off x="1990551" y="1866998"/>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Oval 10"/>
                <p:cNvSpPr/>
                <p:nvPr/>
              </p:nvSpPr>
              <p:spPr>
                <a:xfrm rot="18865226">
                  <a:off x="2206066" y="1864818"/>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Oval 11"/>
                <p:cNvSpPr/>
                <p:nvPr/>
              </p:nvSpPr>
              <p:spPr>
                <a:xfrm rot="18865226">
                  <a:off x="2421582" y="1862637"/>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Oval 12"/>
                <p:cNvSpPr/>
                <p:nvPr/>
              </p:nvSpPr>
              <p:spPr>
                <a:xfrm rot="18865226">
                  <a:off x="1555556" y="1479358"/>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Oval 13"/>
                <p:cNvSpPr/>
                <p:nvPr/>
              </p:nvSpPr>
              <p:spPr>
                <a:xfrm rot="18865226">
                  <a:off x="1771071" y="1477178"/>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14"/>
                <p:cNvSpPr/>
                <p:nvPr/>
              </p:nvSpPr>
              <p:spPr>
                <a:xfrm rot="18865226">
                  <a:off x="1986586" y="1474998"/>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Oval 15"/>
                <p:cNvSpPr/>
                <p:nvPr/>
              </p:nvSpPr>
              <p:spPr>
                <a:xfrm rot="18865226">
                  <a:off x="2202101" y="1472818"/>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Oval 16"/>
                <p:cNvSpPr/>
                <p:nvPr/>
              </p:nvSpPr>
              <p:spPr>
                <a:xfrm rot="18865226">
                  <a:off x="2417616" y="1470637"/>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Oval 17"/>
                <p:cNvSpPr/>
                <p:nvPr/>
              </p:nvSpPr>
              <p:spPr>
                <a:xfrm rot="18865226">
                  <a:off x="1349760" y="168269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Oval 18"/>
                <p:cNvSpPr/>
                <p:nvPr/>
              </p:nvSpPr>
              <p:spPr>
                <a:xfrm rot="18865226">
                  <a:off x="2633131" y="167081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Oval 19"/>
                <p:cNvSpPr/>
                <p:nvPr/>
              </p:nvSpPr>
              <p:spPr>
                <a:xfrm rot="18865226">
                  <a:off x="2111615" y="164712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Oval 21"/>
                <p:cNvSpPr/>
                <p:nvPr/>
              </p:nvSpPr>
              <p:spPr>
                <a:xfrm rot="18865226">
                  <a:off x="2650405" y="204205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 name="Oval 22"/>
                <p:cNvSpPr/>
                <p:nvPr/>
              </p:nvSpPr>
              <p:spPr>
                <a:xfrm rot="18865226">
                  <a:off x="1923473" y="2084694"/>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5" name="Group 24"/>
              <p:cNvGrpSpPr/>
              <p:nvPr/>
            </p:nvGrpSpPr>
            <p:grpSpPr>
              <a:xfrm>
                <a:off x="6282110" y="3996182"/>
                <a:ext cx="1453045" cy="945875"/>
                <a:chOff x="1349760" y="1470637"/>
                <a:chExt cx="1453045" cy="945875"/>
              </a:xfrm>
            </p:grpSpPr>
            <p:sp>
              <p:nvSpPr>
                <p:cNvPr id="26" name="Oval 25"/>
                <p:cNvSpPr/>
                <p:nvPr/>
              </p:nvSpPr>
              <p:spPr>
                <a:xfrm rot="18865226">
                  <a:off x="1572828" y="22641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865226">
                  <a:off x="1788344" y="22619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8865226">
                  <a:off x="2003859" y="22597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8865226">
                  <a:off x="2219374" y="22575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8865226">
                  <a:off x="2434889" y="22553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8865226">
                  <a:off x="1559521" y="18713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865226">
                  <a:off x="1775036" y="18691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8865226">
                  <a:off x="1990551" y="18669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8865226">
                  <a:off x="2206066" y="1864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8865226">
                  <a:off x="2421582" y="1862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8865226">
                  <a:off x="1555556" y="14793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8865226">
                  <a:off x="1771071" y="14771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8865226">
                  <a:off x="1986586" y="14749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8865226">
                  <a:off x="2202101" y="1472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8865226">
                  <a:off x="2417616" y="1470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8865226">
                  <a:off x="1349760" y="16826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8865226">
                  <a:off x="2633131" y="16708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8865226">
                  <a:off x="2111615" y="16471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8865226">
                  <a:off x="2650405" y="20420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8865226">
                  <a:off x="1923473" y="20846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5253742" y="3556445"/>
                <a:ext cx="1453045" cy="945875"/>
                <a:chOff x="1349760" y="1470637"/>
                <a:chExt cx="1453045" cy="945875"/>
              </a:xfrm>
            </p:grpSpPr>
            <p:sp>
              <p:nvSpPr>
                <p:cNvPr id="47" name="Oval 46"/>
                <p:cNvSpPr/>
                <p:nvPr/>
              </p:nvSpPr>
              <p:spPr>
                <a:xfrm rot="18865226">
                  <a:off x="1572828" y="22641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8865226">
                  <a:off x="1788344" y="22619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8865226">
                  <a:off x="2003859" y="22597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8865226">
                  <a:off x="2219374" y="22575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8865226">
                  <a:off x="2434889" y="22553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8865226">
                  <a:off x="1559521" y="18713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8865226">
                  <a:off x="1775036" y="18691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8865226">
                  <a:off x="1990551" y="18669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8865226">
                  <a:off x="2206066" y="1864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8865226">
                  <a:off x="2421582" y="1862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8865226">
                  <a:off x="1555556" y="14793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8865226">
                  <a:off x="1771071" y="14771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8865226">
                  <a:off x="1986586" y="14749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8865226">
                  <a:off x="2202101" y="1472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8865226">
                  <a:off x="2417616" y="1470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8865226">
                  <a:off x="1349760" y="16826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8865226">
                  <a:off x="2633131" y="16708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8865226">
                  <a:off x="2111615" y="16471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8865226">
                  <a:off x="2650405" y="20420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8865226">
                  <a:off x="1923473" y="20846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2790264" y="2529110"/>
                <a:ext cx="1453045" cy="945875"/>
                <a:chOff x="1349760" y="1470637"/>
                <a:chExt cx="1453045" cy="945875"/>
              </a:xfrm>
            </p:grpSpPr>
            <p:sp>
              <p:nvSpPr>
                <p:cNvPr id="68" name="Oval 67"/>
                <p:cNvSpPr/>
                <p:nvPr/>
              </p:nvSpPr>
              <p:spPr>
                <a:xfrm rot="18865226">
                  <a:off x="1572828" y="22641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8865226">
                  <a:off x="1788344" y="22619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8865226">
                  <a:off x="2003859" y="22597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865226">
                  <a:off x="2219374" y="22575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8865226">
                  <a:off x="2434889" y="22553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8865226">
                  <a:off x="1559521" y="18713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8865226">
                  <a:off x="1775036" y="18691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8865226">
                  <a:off x="1990551" y="18669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8865226">
                  <a:off x="2206066" y="1864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8865226">
                  <a:off x="2421582" y="1862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8865226">
                  <a:off x="1555556" y="14793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8865226">
                  <a:off x="1771071" y="14771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8865226">
                  <a:off x="1986586" y="14749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8865226">
                  <a:off x="2202101" y="1472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8865226">
                  <a:off x="2417616" y="1470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8865226">
                  <a:off x="1349760" y="16826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8865226">
                  <a:off x="2633131" y="16708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8865226">
                  <a:off x="2111615" y="16471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8865226">
                  <a:off x="2650405" y="20420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8865226">
                  <a:off x="1923473" y="20846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4905265" y="2529204"/>
                <a:ext cx="1453045" cy="945875"/>
                <a:chOff x="1349760" y="1470637"/>
                <a:chExt cx="1453045" cy="945875"/>
              </a:xfrm>
            </p:grpSpPr>
            <p:sp>
              <p:nvSpPr>
                <p:cNvPr id="89" name="Oval 88"/>
                <p:cNvSpPr/>
                <p:nvPr/>
              </p:nvSpPr>
              <p:spPr>
                <a:xfrm rot="18865226">
                  <a:off x="1572828" y="22641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8865226">
                  <a:off x="1788344" y="22619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8865226">
                  <a:off x="2003859" y="22597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8865226">
                  <a:off x="2219374" y="22575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8865226">
                  <a:off x="2434889" y="22553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865226">
                  <a:off x="1559521" y="18713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8865226">
                  <a:off x="1775036" y="18691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8865226">
                  <a:off x="1990551" y="18669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8865226">
                  <a:off x="2206066" y="1864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8865226">
                  <a:off x="2421582" y="1862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8865226">
                  <a:off x="1555556" y="14793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8865226">
                  <a:off x="1771071" y="14771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8865226">
                  <a:off x="1986586" y="14749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8865226">
                  <a:off x="2202101" y="1472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8865226">
                  <a:off x="2417616" y="1470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8865226">
                  <a:off x="1349760" y="16826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18865226">
                  <a:off x="2633131" y="16708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8865226">
                  <a:off x="2111615" y="16471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8865226">
                  <a:off x="2650405" y="20420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8865226">
                  <a:off x="1923473" y="20846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6469844" y="910937"/>
                <a:ext cx="1453045" cy="945875"/>
                <a:chOff x="1349760" y="1470637"/>
                <a:chExt cx="1453045" cy="945875"/>
              </a:xfrm>
            </p:grpSpPr>
            <p:sp>
              <p:nvSpPr>
                <p:cNvPr id="110" name="Oval 109"/>
                <p:cNvSpPr/>
                <p:nvPr/>
              </p:nvSpPr>
              <p:spPr>
                <a:xfrm rot="18865226">
                  <a:off x="1572828" y="2264112"/>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1" name="Oval 110"/>
                <p:cNvSpPr/>
                <p:nvPr/>
              </p:nvSpPr>
              <p:spPr>
                <a:xfrm rot="18865226">
                  <a:off x="1788344" y="2261932"/>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2" name="Oval 111"/>
                <p:cNvSpPr/>
                <p:nvPr/>
              </p:nvSpPr>
              <p:spPr>
                <a:xfrm rot="18865226">
                  <a:off x="2003859" y="2259752"/>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Oval 112"/>
                <p:cNvSpPr/>
                <p:nvPr/>
              </p:nvSpPr>
              <p:spPr>
                <a:xfrm rot="18865226">
                  <a:off x="2219374" y="2257572"/>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4" name="Oval 113"/>
                <p:cNvSpPr/>
                <p:nvPr/>
              </p:nvSpPr>
              <p:spPr>
                <a:xfrm rot="18865226">
                  <a:off x="2434889" y="2255391"/>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5" name="Oval 114"/>
                <p:cNvSpPr/>
                <p:nvPr/>
              </p:nvSpPr>
              <p:spPr>
                <a:xfrm rot="18865226">
                  <a:off x="1559521" y="1871358"/>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Oval 115"/>
                <p:cNvSpPr/>
                <p:nvPr/>
              </p:nvSpPr>
              <p:spPr>
                <a:xfrm rot="18865226">
                  <a:off x="1775036" y="1869178"/>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Oval 116"/>
                <p:cNvSpPr/>
                <p:nvPr/>
              </p:nvSpPr>
              <p:spPr>
                <a:xfrm rot="18865226">
                  <a:off x="1990551" y="1866998"/>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8" name="Oval 117"/>
                <p:cNvSpPr/>
                <p:nvPr/>
              </p:nvSpPr>
              <p:spPr>
                <a:xfrm rot="18865226">
                  <a:off x="2206066" y="1864818"/>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9" name="Oval 118"/>
                <p:cNvSpPr/>
                <p:nvPr/>
              </p:nvSpPr>
              <p:spPr>
                <a:xfrm rot="18865226">
                  <a:off x="2421582" y="1862637"/>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Oval 119"/>
                <p:cNvSpPr/>
                <p:nvPr/>
              </p:nvSpPr>
              <p:spPr>
                <a:xfrm rot="18865226">
                  <a:off x="1555556" y="1479358"/>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1" name="Oval 120"/>
                <p:cNvSpPr/>
                <p:nvPr/>
              </p:nvSpPr>
              <p:spPr>
                <a:xfrm rot="18865226">
                  <a:off x="1771071" y="1477178"/>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2" name="Oval 121"/>
                <p:cNvSpPr/>
                <p:nvPr/>
              </p:nvSpPr>
              <p:spPr>
                <a:xfrm rot="18865226">
                  <a:off x="1986586" y="1474998"/>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3" name="Oval 122"/>
                <p:cNvSpPr/>
                <p:nvPr/>
              </p:nvSpPr>
              <p:spPr>
                <a:xfrm rot="18865226">
                  <a:off x="2202101" y="1472818"/>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Oval 123"/>
                <p:cNvSpPr/>
                <p:nvPr/>
              </p:nvSpPr>
              <p:spPr>
                <a:xfrm rot="18865226">
                  <a:off x="2417616" y="1470637"/>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Oval 124"/>
                <p:cNvSpPr/>
                <p:nvPr/>
              </p:nvSpPr>
              <p:spPr>
                <a:xfrm rot="18865226">
                  <a:off x="1349760" y="1682692"/>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6" name="Oval 125"/>
                <p:cNvSpPr/>
                <p:nvPr/>
              </p:nvSpPr>
              <p:spPr>
                <a:xfrm rot="18865226">
                  <a:off x="2633131" y="1670812"/>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7" name="Oval 126"/>
                <p:cNvSpPr/>
                <p:nvPr/>
              </p:nvSpPr>
              <p:spPr>
                <a:xfrm rot="18865226">
                  <a:off x="2111615" y="1647122"/>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8" name="Oval 127"/>
                <p:cNvSpPr/>
                <p:nvPr/>
              </p:nvSpPr>
              <p:spPr>
                <a:xfrm rot="18865226">
                  <a:off x="2650405" y="2042056"/>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Oval 128"/>
                <p:cNvSpPr/>
                <p:nvPr/>
              </p:nvSpPr>
              <p:spPr>
                <a:xfrm rot="18865226">
                  <a:off x="1923473" y="2084694"/>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130" name="Group 129"/>
              <p:cNvGrpSpPr/>
              <p:nvPr/>
            </p:nvGrpSpPr>
            <p:grpSpPr>
              <a:xfrm>
                <a:off x="1340500" y="3506125"/>
                <a:ext cx="1453045" cy="945875"/>
                <a:chOff x="1349760" y="1470637"/>
                <a:chExt cx="1453045" cy="945875"/>
              </a:xfrm>
            </p:grpSpPr>
            <p:sp>
              <p:nvSpPr>
                <p:cNvPr id="131" name="Oval 130"/>
                <p:cNvSpPr/>
                <p:nvPr/>
              </p:nvSpPr>
              <p:spPr>
                <a:xfrm rot="18865226">
                  <a:off x="1572828" y="226411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2" name="Oval 131"/>
                <p:cNvSpPr/>
                <p:nvPr/>
              </p:nvSpPr>
              <p:spPr>
                <a:xfrm rot="18865226">
                  <a:off x="1788344" y="226193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3" name="Oval 132"/>
                <p:cNvSpPr/>
                <p:nvPr/>
              </p:nvSpPr>
              <p:spPr>
                <a:xfrm rot="18865226">
                  <a:off x="2003859" y="225975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4" name="Oval 133"/>
                <p:cNvSpPr/>
                <p:nvPr/>
              </p:nvSpPr>
              <p:spPr>
                <a:xfrm rot="18865226">
                  <a:off x="2219374" y="225757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5" name="Oval 134"/>
                <p:cNvSpPr/>
                <p:nvPr/>
              </p:nvSpPr>
              <p:spPr>
                <a:xfrm rot="18865226">
                  <a:off x="2434889" y="2255391"/>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6" name="Oval 135"/>
                <p:cNvSpPr/>
                <p:nvPr/>
              </p:nvSpPr>
              <p:spPr>
                <a:xfrm rot="18865226">
                  <a:off x="1559521" y="1871358"/>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7" name="Oval 136"/>
                <p:cNvSpPr/>
                <p:nvPr/>
              </p:nvSpPr>
              <p:spPr>
                <a:xfrm rot="18865226">
                  <a:off x="1775036" y="1869178"/>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8" name="Oval 137"/>
                <p:cNvSpPr/>
                <p:nvPr/>
              </p:nvSpPr>
              <p:spPr>
                <a:xfrm rot="18865226">
                  <a:off x="1990551" y="1866998"/>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9" name="Oval 138"/>
                <p:cNvSpPr/>
                <p:nvPr/>
              </p:nvSpPr>
              <p:spPr>
                <a:xfrm rot="18865226">
                  <a:off x="2206066" y="1864818"/>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0" name="Oval 139"/>
                <p:cNvSpPr/>
                <p:nvPr/>
              </p:nvSpPr>
              <p:spPr>
                <a:xfrm rot="18865226">
                  <a:off x="2421582" y="1862637"/>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1" name="Oval 140"/>
                <p:cNvSpPr/>
                <p:nvPr/>
              </p:nvSpPr>
              <p:spPr>
                <a:xfrm rot="18865226">
                  <a:off x="1555556" y="1479358"/>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2" name="Oval 141"/>
                <p:cNvSpPr/>
                <p:nvPr/>
              </p:nvSpPr>
              <p:spPr>
                <a:xfrm rot="18865226">
                  <a:off x="1771071" y="1477178"/>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3" name="Oval 142"/>
                <p:cNvSpPr/>
                <p:nvPr/>
              </p:nvSpPr>
              <p:spPr>
                <a:xfrm rot="18865226">
                  <a:off x="1986586" y="1474998"/>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4" name="Oval 143"/>
                <p:cNvSpPr/>
                <p:nvPr/>
              </p:nvSpPr>
              <p:spPr>
                <a:xfrm rot="18865226">
                  <a:off x="2202101" y="1472818"/>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5" name="Oval 144"/>
                <p:cNvSpPr/>
                <p:nvPr/>
              </p:nvSpPr>
              <p:spPr>
                <a:xfrm rot="18865226">
                  <a:off x="2417616" y="1470637"/>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6" name="Oval 145"/>
                <p:cNvSpPr/>
                <p:nvPr/>
              </p:nvSpPr>
              <p:spPr>
                <a:xfrm rot="18865226">
                  <a:off x="1349760" y="168269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7" name="Oval 146"/>
                <p:cNvSpPr/>
                <p:nvPr/>
              </p:nvSpPr>
              <p:spPr>
                <a:xfrm rot="18865226">
                  <a:off x="2633131" y="167081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8" name="Oval 147"/>
                <p:cNvSpPr/>
                <p:nvPr/>
              </p:nvSpPr>
              <p:spPr>
                <a:xfrm rot="18865226">
                  <a:off x="2111615" y="164712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9" name="Oval 148"/>
                <p:cNvSpPr/>
                <p:nvPr/>
              </p:nvSpPr>
              <p:spPr>
                <a:xfrm rot="18865226">
                  <a:off x="2650405" y="204205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0" name="Oval 149"/>
                <p:cNvSpPr/>
                <p:nvPr/>
              </p:nvSpPr>
              <p:spPr>
                <a:xfrm rot="18865226">
                  <a:off x="1923473" y="2084694"/>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51" name="Group 150"/>
              <p:cNvGrpSpPr/>
              <p:nvPr/>
            </p:nvGrpSpPr>
            <p:grpSpPr>
              <a:xfrm>
                <a:off x="6424791" y="3092183"/>
                <a:ext cx="1453045" cy="945875"/>
                <a:chOff x="1349760" y="1470637"/>
                <a:chExt cx="1453045" cy="945875"/>
              </a:xfrm>
            </p:grpSpPr>
            <p:sp>
              <p:nvSpPr>
                <p:cNvPr id="152" name="Oval 151"/>
                <p:cNvSpPr/>
                <p:nvPr/>
              </p:nvSpPr>
              <p:spPr>
                <a:xfrm rot="18865226">
                  <a:off x="1572828" y="22641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18865226">
                  <a:off x="1788344" y="22619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18865226">
                  <a:off x="2003859" y="22597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18865226">
                  <a:off x="2219374" y="22575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18865226">
                  <a:off x="2434889" y="22553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18865226">
                  <a:off x="1559521" y="18713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18865226">
                  <a:off x="1775036" y="18691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8865226">
                  <a:off x="1990551" y="18669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8865226">
                  <a:off x="2206066" y="1864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18865226">
                  <a:off x="2421582" y="1862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18865226">
                  <a:off x="1555556" y="14793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8865226">
                  <a:off x="1771071" y="14771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18865226">
                  <a:off x="1986586" y="14749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8865226">
                  <a:off x="2202101" y="1472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18865226">
                  <a:off x="2417616" y="1470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8865226">
                  <a:off x="1349760" y="16826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8865226">
                  <a:off x="2633131" y="16708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8865226">
                  <a:off x="2111615" y="16471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18865226">
                  <a:off x="2650405" y="20420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18865226">
                  <a:off x="1923473" y="20846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a:off x="6142795" y="2031250"/>
                <a:ext cx="1453045" cy="945875"/>
                <a:chOff x="1349760" y="1470637"/>
                <a:chExt cx="1453045" cy="945875"/>
              </a:xfrm>
            </p:grpSpPr>
            <p:sp>
              <p:nvSpPr>
                <p:cNvPr id="173" name="Oval 172"/>
                <p:cNvSpPr/>
                <p:nvPr/>
              </p:nvSpPr>
              <p:spPr>
                <a:xfrm rot="18865226">
                  <a:off x="1572828" y="22641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18865226">
                  <a:off x="1788344" y="22619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18865226">
                  <a:off x="2003859" y="22597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18865226">
                  <a:off x="2219374" y="22575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8865226">
                  <a:off x="2434889" y="22553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18865226">
                  <a:off x="1559521" y="18713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18865226">
                  <a:off x="1775036" y="18691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8865226">
                  <a:off x="1990551" y="18669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18865226">
                  <a:off x="2206066" y="1864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8865226">
                  <a:off x="2421582" y="1862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18865226">
                  <a:off x="1555556" y="14793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18865226">
                  <a:off x="1771071" y="14771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18865226">
                  <a:off x="1986586" y="14749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8865226">
                  <a:off x="2202101" y="1472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8865226">
                  <a:off x="2417616" y="1470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8865226">
                  <a:off x="1349760" y="16826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8865226">
                  <a:off x="2633131" y="16708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8865226">
                  <a:off x="2111615" y="16471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18865226">
                  <a:off x="2650405" y="20420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18865226">
                  <a:off x="1923473" y="20846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Oval 192"/>
              <p:cNvSpPr/>
              <p:nvPr/>
            </p:nvSpPr>
            <p:spPr>
              <a:xfrm>
                <a:off x="1343034" y="3560383"/>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702202" y="2533365"/>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549802" y="2380965"/>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825120" y="2533365"/>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1721459" y="2901304"/>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1007002" y="2838165"/>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1800876" y="3501729"/>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1642839" y="2099290"/>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712703" y="3147087"/>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1838011" y="3021953"/>
                <a:ext cx="1428914" cy="1358837"/>
              </a:xfrm>
              <a:prstGeom prst="ellipse">
                <a:avLst/>
              </a:prstGeom>
              <a:noFill/>
              <a:ln w="38100">
                <a:solidFill>
                  <a:schemeClr val="tx2">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204"/>
              <p:cNvGrpSpPr/>
              <p:nvPr/>
            </p:nvGrpSpPr>
            <p:grpSpPr>
              <a:xfrm>
                <a:off x="3845938" y="2914419"/>
                <a:ext cx="1453045" cy="945875"/>
                <a:chOff x="1349760" y="1470637"/>
                <a:chExt cx="1453045" cy="945875"/>
              </a:xfrm>
            </p:grpSpPr>
            <p:sp>
              <p:nvSpPr>
                <p:cNvPr id="206" name="Oval 205"/>
                <p:cNvSpPr/>
                <p:nvPr/>
              </p:nvSpPr>
              <p:spPr>
                <a:xfrm rot="18865226">
                  <a:off x="1572828" y="22641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18865226">
                  <a:off x="1788344" y="22619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18865226">
                  <a:off x="2003859" y="22597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18865226">
                  <a:off x="2219374" y="22575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8865226">
                  <a:off x="2434889" y="22553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8865226">
                  <a:off x="1559521" y="18713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18865226">
                  <a:off x="1775036" y="18691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18865226">
                  <a:off x="1990551" y="18669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8865226">
                  <a:off x="2206066" y="1864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8865226">
                  <a:off x="2421582" y="1862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18865226">
                  <a:off x="1555556" y="14793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8865226">
                  <a:off x="1771071" y="14771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18865226">
                  <a:off x="1986586" y="14749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18865226">
                  <a:off x="2202101" y="1472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18865226">
                  <a:off x="2417616" y="1470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18865226">
                  <a:off x="1349760" y="16826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18865226">
                  <a:off x="2633131" y="16708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8865226">
                  <a:off x="2111615" y="16471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8865226">
                  <a:off x="2650405" y="20420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18865226">
                  <a:off x="1923473" y="20846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25"/>
              <p:cNvGrpSpPr/>
              <p:nvPr/>
            </p:nvGrpSpPr>
            <p:grpSpPr>
              <a:xfrm>
                <a:off x="4875402" y="1558556"/>
                <a:ext cx="1453045" cy="945875"/>
                <a:chOff x="1349760" y="1470637"/>
                <a:chExt cx="1453045" cy="945875"/>
              </a:xfrm>
            </p:grpSpPr>
            <p:sp>
              <p:nvSpPr>
                <p:cNvPr id="227" name="Oval 226"/>
                <p:cNvSpPr/>
                <p:nvPr/>
              </p:nvSpPr>
              <p:spPr>
                <a:xfrm rot="18865226">
                  <a:off x="1572828" y="22641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18865226">
                  <a:off x="1788344" y="22619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18865226">
                  <a:off x="2003859" y="22597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18865226">
                  <a:off x="2219374" y="22575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18865226">
                  <a:off x="2434889" y="22553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18865226">
                  <a:off x="1559521" y="18713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18865226">
                  <a:off x="1775036" y="18691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8865226">
                  <a:off x="1990551" y="18669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18865226">
                  <a:off x="2206066" y="1864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18865226">
                  <a:off x="2421582" y="1862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18865226">
                  <a:off x="1555556" y="14793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18865226">
                  <a:off x="1771071" y="14771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18865226">
                  <a:off x="1986586" y="14749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8865226">
                  <a:off x="2202101" y="1472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18865226">
                  <a:off x="2417616" y="1470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18865226">
                  <a:off x="1349760" y="16826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18865226">
                  <a:off x="2633131" y="16708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rot="18865226">
                  <a:off x="2111615" y="16471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8865226">
                  <a:off x="2650405" y="20420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18865226">
                  <a:off x="1923473" y="20846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p:cNvGrpSpPr/>
              <p:nvPr/>
            </p:nvGrpSpPr>
            <p:grpSpPr>
              <a:xfrm>
                <a:off x="4216127" y="3973345"/>
                <a:ext cx="1453045" cy="945875"/>
                <a:chOff x="1349760" y="1470637"/>
                <a:chExt cx="1453045" cy="945875"/>
              </a:xfrm>
            </p:grpSpPr>
            <p:sp>
              <p:nvSpPr>
                <p:cNvPr id="248" name="Oval 247"/>
                <p:cNvSpPr/>
                <p:nvPr/>
              </p:nvSpPr>
              <p:spPr>
                <a:xfrm rot="18865226">
                  <a:off x="1572828" y="22641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18865226">
                  <a:off x="1788344" y="22619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18865226">
                  <a:off x="2003859" y="22597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18865226">
                  <a:off x="2219374" y="22575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18865226">
                  <a:off x="2434889" y="22553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18865226">
                  <a:off x="1559521" y="18713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18865226">
                  <a:off x="1775036" y="18691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18865226">
                  <a:off x="1990551" y="18669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18865226">
                  <a:off x="2206066" y="1864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18865226">
                  <a:off x="2421582" y="1862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18865226">
                  <a:off x="1555556" y="14793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8865226">
                  <a:off x="1771071" y="14771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8865226">
                  <a:off x="1986586" y="14749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18865226">
                  <a:off x="2202101" y="1472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18865226">
                  <a:off x="2417616" y="1470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18865226">
                  <a:off x="1349760" y="16826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18865226">
                  <a:off x="2633131" y="16708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18865226">
                  <a:off x="2111615" y="16471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18865226">
                  <a:off x="2650405" y="20420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18865226">
                  <a:off x="1923473" y="20846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67"/>
              <p:cNvGrpSpPr/>
              <p:nvPr/>
            </p:nvGrpSpPr>
            <p:grpSpPr>
              <a:xfrm>
                <a:off x="3947028" y="1732837"/>
                <a:ext cx="1453045" cy="945875"/>
                <a:chOff x="1349760" y="1470637"/>
                <a:chExt cx="1453045" cy="945875"/>
              </a:xfrm>
            </p:grpSpPr>
            <p:sp>
              <p:nvSpPr>
                <p:cNvPr id="269" name="Oval 268"/>
                <p:cNvSpPr/>
                <p:nvPr/>
              </p:nvSpPr>
              <p:spPr>
                <a:xfrm rot="18865226">
                  <a:off x="1572828" y="22641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18865226">
                  <a:off x="1788344" y="22619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rot="18865226">
                  <a:off x="2003859" y="22597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8865226">
                  <a:off x="2219374" y="22575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18865226">
                  <a:off x="2434889" y="22553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18865226">
                  <a:off x="1559521" y="18713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18865226">
                  <a:off x="1775036" y="18691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18865226">
                  <a:off x="1990551" y="18669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18865226">
                  <a:off x="2206066" y="1864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18865226">
                  <a:off x="2421582" y="1862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rot="18865226">
                  <a:off x="1555556" y="14793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18865226">
                  <a:off x="1771071" y="14771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18865226">
                  <a:off x="1986586" y="14749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18865226">
                  <a:off x="2202101" y="1472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18865226">
                  <a:off x="2417616" y="1470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18865226">
                  <a:off x="1349760" y="16826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18865226">
                  <a:off x="2633131" y="16708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rot="18865226">
                  <a:off x="2111615" y="16471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rot="18865226">
                  <a:off x="2650405" y="20420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18865226">
                  <a:off x="1923473" y="20846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p:cNvGrpSpPr/>
              <p:nvPr/>
            </p:nvGrpSpPr>
            <p:grpSpPr>
              <a:xfrm>
                <a:off x="3794628" y="1580437"/>
                <a:ext cx="1453045" cy="945875"/>
                <a:chOff x="1349760" y="1470637"/>
                <a:chExt cx="1453045" cy="945875"/>
              </a:xfrm>
            </p:grpSpPr>
            <p:sp>
              <p:nvSpPr>
                <p:cNvPr id="290" name="Oval 289"/>
                <p:cNvSpPr/>
                <p:nvPr/>
              </p:nvSpPr>
              <p:spPr>
                <a:xfrm rot="18865226">
                  <a:off x="1572828" y="22641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18865226">
                  <a:off x="1788344" y="22619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rot="18865226">
                  <a:off x="2003859" y="22597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rot="18865226">
                  <a:off x="2219374" y="22575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rot="18865226">
                  <a:off x="2434889" y="22553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rot="18865226">
                  <a:off x="1559521" y="18713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rot="18865226">
                  <a:off x="1775036" y="18691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rot="18865226">
                  <a:off x="1990551" y="18669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rot="18865226">
                  <a:off x="2206066" y="1864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rot="18865226">
                  <a:off x="2421582" y="1862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rot="18865226">
                  <a:off x="1555556" y="14793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rot="18865226">
                  <a:off x="1771071" y="14771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rot="18865226">
                  <a:off x="1986586" y="14749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rot="18865226">
                  <a:off x="2202101" y="1472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rot="18865226">
                  <a:off x="2417616" y="1470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rot="18865226">
                  <a:off x="1349760" y="16826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rot="18865226">
                  <a:off x="2633131" y="16708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18865226">
                  <a:off x="2111615" y="164712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rot="18865226">
                  <a:off x="2650405" y="20420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18865226">
                  <a:off x="1923473" y="20846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310"/>
          <p:cNvGrpSpPr/>
          <p:nvPr/>
        </p:nvGrpSpPr>
        <p:grpSpPr>
          <a:xfrm>
            <a:off x="381000" y="609600"/>
            <a:ext cx="5979512" cy="369333"/>
            <a:chOff x="2019561" y="380292"/>
            <a:chExt cx="5979512" cy="369333"/>
          </a:xfrm>
        </p:grpSpPr>
        <p:sp>
          <p:nvSpPr>
            <p:cNvPr id="312" name="Oval 311"/>
            <p:cNvSpPr/>
            <p:nvPr/>
          </p:nvSpPr>
          <p:spPr>
            <a:xfrm rot="18865226">
              <a:off x="2019561" y="488758"/>
              <a:ext cx="152400" cy="15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13" name="Oval 312"/>
            <p:cNvSpPr/>
            <p:nvPr/>
          </p:nvSpPr>
          <p:spPr>
            <a:xfrm rot="18865226">
              <a:off x="4024249" y="488759"/>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4" name="Oval 313"/>
            <p:cNvSpPr/>
            <p:nvPr/>
          </p:nvSpPr>
          <p:spPr>
            <a:xfrm rot="18865226">
              <a:off x="6366115" y="48875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p:cNvSpPr txBox="1"/>
            <p:nvPr/>
          </p:nvSpPr>
          <p:spPr>
            <a:xfrm>
              <a:off x="2240667" y="380292"/>
              <a:ext cx="1152880" cy="369332"/>
            </a:xfrm>
            <a:prstGeom prst="rect">
              <a:avLst/>
            </a:prstGeom>
            <a:noFill/>
          </p:spPr>
          <p:txBody>
            <a:bodyPr wrap="none" rtlCol="0">
              <a:spAutoFit/>
            </a:bodyPr>
            <a:lstStyle/>
            <a:p>
              <a:r>
                <a:rPr lang="en-US" dirty="0" smtClean="0"/>
                <a:t>High class</a:t>
              </a:r>
              <a:endParaRPr lang="en-US" dirty="0"/>
            </a:p>
          </p:txBody>
        </p:sp>
        <p:sp>
          <p:nvSpPr>
            <p:cNvPr id="316" name="TextBox 315"/>
            <p:cNvSpPr txBox="1"/>
            <p:nvPr/>
          </p:nvSpPr>
          <p:spPr>
            <a:xfrm>
              <a:off x="4309852" y="380293"/>
              <a:ext cx="1114408" cy="369332"/>
            </a:xfrm>
            <a:prstGeom prst="rect">
              <a:avLst/>
            </a:prstGeom>
            <a:noFill/>
          </p:spPr>
          <p:txBody>
            <a:bodyPr wrap="none" rtlCol="0">
              <a:spAutoFit/>
            </a:bodyPr>
            <a:lstStyle/>
            <a:p>
              <a:r>
                <a:rPr lang="en-US" dirty="0" smtClean="0"/>
                <a:t>Low class</a:t>
              </a:r>
              <a:endParaRPr lang="en-US" dirty="0"/>
            </a:p>
          </p:txBody>
        </p:sp>
        <p:sp>
          <p:nvSpPr>
            <p:cNvPr id="317" name="TextBox 316"/>
            <p:cNvSpPr txBox="1"/>
            <p:nvPr/>
          </p:nvSpPr>
          <p:spPr>
            <a:xfrm>
              <a:off x="6641009" y="380293"/>
              <a:ext cx="1358064" cy="369332"/>
            </a:xfrm>
            <a:prstGeom prst="rect">
              <a:avLst/>
            </a:prstGeom>
            <a:noFill/>
          </p:spPr>
          <p:txBody>
            <a:bodyPr wrap="none" rtlCol="0">
              <a:spAutoFit/>
            </a:bodyPr>
            <a:lstStyle/>
            <a:p>
              <a:r>
                <a:rPr lang="en-US" dirty="0" smtClean="0"/>
                <a:t>Middle class</a:t>
              </a:r>
              <a:endParaRPr lang="en-US" dirty="0"/>
            </a:p>
          </p:txBody>
        </p:sp>
      </p:grpSp>
    </p:spTree>
    <p:extLst>
      <p:ext uri="{BB962C8B-B14F-4D97-AF65-F5344CB8AC3E}">
        <p14:creationId xmlns:p14="http://schemas.microsoft.com/office/powerpoint/2010/main" val="21820800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 emphasize</a:t>
            </a:r>
            <a:endParaRPr lang="en-US" dirty="0"/>
          </a:p>
        </p:txBody>
      </p:sp>
      <p:sp>
        <p:nvSpPr>
          <p:cNvPr id="4" name="Content Placeholder 3"/>
          <p:cNvSpPr>
            <a:spLocks noGrp="1"/>
          </p:cNvSpPr>
          <p:nvPr>
            <p:ph idx="1"/>
          </p:nvPr>
        </p:nvSpPr>
        <p:spPr/>
        <p:txBody>
          <a:bodyPr/>
          <a:lstStyle/>
          <a:p>
            <a:r>
              <a:rPr lang="en-US" dirty="0" smtClean="0"/>
              <a:t>It is not just a matter of how the issue impacts individual people but the relations between the impacted people and others in society</a:t>
            </a:r>
          </a:p>
          <a:p>
            <a:r>
              <a:rPr lang="en-US" dirty="0" smtClean="0"/>
              <a:t>It is about the degree of correlation between issues</a:t>
            </a:r>
          </a:p>
          <a:p>
            <a:r>
              <a:rPr lang="en-US" dirty="0" smtClean="0"/>
              <a:t>It is about connections (or lack thereof) between different groups of impacted people</a:t>
            </a:r>
          </a:p>
          <a:p>
            <a:r>
              <a:rPr lang="en-US" dirty="0" smtClean="0"/>
              <a:t>Network structure, not just individual status</a:t>
            </a:r>
            <a:endParaRPr lang="en-US" dirty="0"/>
          </a:p>
        </p:txBody>
      </p:sp>
    </p:spTree>
    <p:extLst>
      <p:ext uri="{BB962C8B-B14F-4D97-AF65-F5344CB8AC3E}">
        <p14:creationId xmlns:p14="http://schemas.microsoft.com/office/powerpoint/2010/main" val="872051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accent1"/>
                </a:solidFill>
              </a:rPr>
              <a:t>Movement Carriers vary in their network locations</a:t>
            </a:r>
            <a:endParaRPr lang="en-US" dirty="0">
              <a:solidFill>
                <a:schemeClr val="accent1"/>
              </a:solidFill>
            </a:endParaRPr>
          </a:p>
        </p:txBody>
      </p:sp>
      <p:sp>
        <p:nvSpPr>
          <p:cNvPr id="4" name="Text Placeholder 3"/>
          <p:cNvSpPr>
            <a:spLocks noGrp="1"/>
          </p:cNvSpPr>
          <p:nvPr>
            <p:ph type="body" idx="1"/>
          </p:nvPr>
        </p:nvSpPr>
        <p:spPr/>
        <p:txBody>
          <a:bodyPr/>
          <a:lstStyle/>
          <a:p>
            <a:r>
              <a:rPr lang="en-US" dirty="0" smtClean="0"/>
              <a:t>Network cliquing matters</a:t>
            </a:r>
            <a:endParaRPr lang="en-US" dirty="0"/>
          </a:p>
        </p:txBody>
      </p:sp>
    </p:spTree>
    <p:extLst>
      <p:ext uri="{BB962C8B-B14F-4D97-AF65-F5344CB8AC3E}">
        <p14:creationId xmlns:p14="http://schemas.microsoft.com/office/powerpoint/2010/main" val="33491828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pPr marL="0" indent="0">
              <a:buNone/>
            </a:pPr>
            <a:r>
              <a:rPr lang="en-US" sz="3600" dirty="0" smtClean="0"/>
              <a:t>Structurally, not all axes of dominance/subordination are the same in that they differ in whether/how they form cliqued networks</a:t>
            </a:r>
            <a:endParaRPr lang="en-US" sz="3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5257800"/>
            <a:ext cx="7556846" cy="914400"/>
          </a:xfrm>
        </p:spPr>
        <p:txBody>
          <a:bodyPr>
            <a:normAutofit fontScale="90000"/>
          </a:bodyPr>
          <a:lstStyle/>
          <a:p>
            <a:r>
              <a:rPr lang="en-US" dirty="0" smtClean="0"/>
              <a:t>Women </a:t>
            </a:r>
            <a:r>
              <a:rPr lang="en-US" dirty="0"/>
              <a:t>and men in the </a:t>
            </a:r>
            <a:r>
              <a:rPr lang="en-US" dirty="0" smtClean="0"/>
              <a:t>US, cross-cutting ties with class &amp; ethnicity</a:t>
            </a:r>
            <a:endParaRPr lang="en-US" dirty="0"/>
          </a:p>
        </p:txBody>
      </p:sp>
      <p:grpSp>
        <p:nvGrpSpPr>
          <p:cNvPr id="2" name="Group 517"/>
          <p:cNvGrpSpPr/>
          <p:nvPr/>
        </p:nvGrpSpPr>
        <p:grpSpPr>
          <a:xfrm>
            <a:off x="815076" y="953710"/>
            <a:ext cx="7656170" cy="4135165"/>
            <a:chOff x="791521" y="1243959"/>
            <a:chExt cx="7656170" cy="4135165"/>
          </a:xfrm>
        </p:grpSpPr>
        <p:sp>
          <p:nvSpPr>
            <p:cNvPr id="248" name="Oval 247"/>
            <p:cNvSpPr/>
            <p:nvPr/>
          </p:nvSpPr>
          <p:spPr>
            <a:xfrm>
              <a:off x="7542717" y="20811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18865226">
              <a:off x="927344" y="4208555"/>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Oval 5"/>
            <p:cNvSpPr/>
            <p:nvPr/>
          </p:nvSpPr>
          <p:spPr>
            <a:xfrm rot="18865226">
              <a:off x="1142859" y="4206375"/>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Oval 6"/>
            <p:cNvSpPr/>
            <p:nvPr/>
          </p:nvSpPr>
          <p:spPr>
            <a:xfrm rot="18865226">
              <a:off x="1358374" y="4204195"/>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p:cNvSpPr/>
            <p:nvPr/>
          </p:nvSpPr>
          <p:spPr>
            <a:xfrm rot="18865226">
              <a:off x="1573889" y="4202015"/>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Oval 8"/>
            <p:cNvSpPr/>
            <p:nvPr/>
          </p:nvSpPr>
          <p:spPr>
            <a:xfrm rot="18865226">
              <a:off x="1789404" y="4199835"/>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Oval 9"/>
            <p:cNvSpPr/>
            <p:nvPr/>
          </p:nvSpPr>
          <p:spPr>
            <a:xfrm rot="18865226">
              <a:off x="2004919" y="4197655"/>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Oval 10"/>
            <p:cNvSpPr/>
            <p:nvPr/>
          </p:nvSpPr>
          <p:spPr>
            <a:xfrm rot="18865226">
              <a:off x="2220435" y="4195474"/>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Oval 11"/>
            <p:cNvSpPr/>
            <p:nvPr/>
          </p:nvSpPr>
          <p:spPr>
            <a:xfrm rot="18865226">
              <a:off x="2435950" y="4193294"/>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Oval 12"/>
            <p:cNvSpPr/>
            <p:nvPr/>
          </p:nvSpPr>
          <p:spPr>
            <a:xfrm rot="18865226">
              <a:off x="2651465" y="4191114"/>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Oval 13"/>
            <p:cNvSpPr/>
            <p:nvPr/>
          </p:nvSpPr>
          <p:spPr>
            <a:xfrm rot="18865226">
              <a:off x="2866980" y="4188934"/>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14"/>
            <p:cNvSpPr/>
            <p:nvPr/>
          </p:nvSpPr>
          <p:spPr>
            <a:xfrm rot="18865226">
              <a:off x="3082495" y="4186754"/>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Oval 15"/>
            <p:cNvSpPr/>
            <p:nvPr/>
          </p:nvSpPr>
          <p:spPr>
            <a:xfrm rot="18865226">
              <a:off x="3298010" y="41845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8865226">
              <a:off x="3513525" y="41823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8865226">
              <a:off x="3729040" y="41802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8865226">
              <a:off x="3944556" y="41780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8865226">
              <a:off x="4160071" y="41758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8865226">
              <a:off x="4375586" y="41736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8865226">
              <a:off x="4591101" y="41714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8865226">
              <a:off x="4806616" y="41693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865226">
              <a:off x="5022131" y="41671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8865226">
              <a:off x="5237646" y="41649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8865226">
              <a:off x="5453161" y="41627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865226">
              <a:off x="5668677" y="416059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8865226">
              <a:off x="5884192" y="41584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8865226">
              <a:off x="6099707" y="41562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8865226">
              <a:off x="6315222" y="41540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8865226">
              <a:off x="6530737" y="41518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865226">
              <a:off x="1108682" y="3805771"/>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3" name="Oval 32"/>
            <p:cNvSpPr/>
            <p:nvPr/>
          </p:nvSpPr>
          <p:spPr>
            <a:xfrm rot="18865226">
              <a:off x="1324197" y="380359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Oval 33"/>
            <p:cNvSpPr/>
            <p:nvPr/>
          </p:nvSpPr>
          <p:spPr>
            <a:xfrm rot="18865226">
              <a:off x="1539713" y="380141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5" name="Oval 34"/>
            <p:cNvSpPr/>
            <p:nvPr/>
          </p:nvSpPr>
          <p:spPr>
            <a:xfrm rot="18865226">
              <a:off x="1755228" y="379923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Oval 35"/>
            <p:cNvSpPr/>
            <p:nvPr/>
          </p:nvSpPr>
          <p:spPr>
            <a:xfrm rot="18865226">
              <a:off x="1970743" y="379705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7" name="Oval 36"/>
            <p:cNvSpPr/>
            <p:nvPr/>
          </p:nvSpPr>
          <p:spPr>
            <a:xfrm rot="18865226">
              <a:off x="2186258" y="379487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8" name="Oval 37"/>
            <p:cNvSpPr/>
            <p:nvPr/>
          </p:nvSpPr>
          <p:spPr>
            <a:xfrm rot="18865226">
              <a:off x="2401773" y="379269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 name="Oval 38"/>
            <p:cNvSpPr/>
            <p:nvPr/>
          </p:nvSpPr>
          <p:spPr>
            <a:xfrm rot="18865226">
              <a:off x="2617288" y="379051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 name="Oval 39"/>
            <p:cNvSpPr/>
            <p:nvPr/>
          </p:nvSpPr>
          <p:spPr>
            <a:xfrm rot="18865226">
              <a:off x="2832803" y="378833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Oval 40"/>
            <p:cNvSpPr/>
            <p:nvPr/>
          </p:nvSpPr>
          <p:spPr>
            <a:xfrm rot="18865226">
              <a:off x="3048318" y="378615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 name="Oval 41"/>
            <p:cNvSpPr/>
            <p:nvPr/>
          </p:nvSpPr>
          <p:spPr>
            <a:xfrm rot="18865226">
              <a:off x="3263834" y="37839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8865226">
              <a:off x="3479349" y="37817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8865226">
              <a:off x="3694864" y="37796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8865226">
              <a:off x="3910379" y="37774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8865226">
              <a:off x="4125894" y="37752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8865226">
              <a:off x="4341409" y="37730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8865226">
              <a:off x="4556924" y="37708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8865226">
              <a:off x="4772439" y="37687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8865226">
              <a:off x="4987954" y="37665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8865226">
              <a:off x="5203470" y="37643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8865226">
              <a:off x="5418985" y="37621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8865226">
              <a:off x="5634500" y="37599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8865226">
              <a:off x="5850015" y="37578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8865226">
              <a:off x="6065530" y="37556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8865226">
              <a:off x="6281045" y="37534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8865226">
              <a:off x="6496560" y="37512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8865226">
              <a:off x="6712075" y="37490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8865226">
              <a:off x="1310890" y="341083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0" name="Oval 59"/>
            <p:cNvSpPr/>
            <p:nvPr/>
          </p:nvSpPr>
          <p:spPr>
            <a:xfrm rot="18865226">
              <a:off x="1526405" y="340865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1" name="Oval 60"/>
            <p:cNvSpPr/>
            <p:nvPr/>
          </p:nvSpPr>
          <p:spPr>
            <a:xfrm rot="18865226">
              <a:off x="1741920" y="340647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2" name="Oval 61"/>
            <p:cNvSpPr/>
            <p:nvPr/>
          </p:nvSpPr>
          <p:spPr>
            <a:xfrm rot="18865226">
              <a:off x="1957436" y="340429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3" name="Oval 62"/>
            <p:cNvSpPr/>
            <p:nvPr/>
          </p:nvSpPr>
          <p:spPr>
            <a:xfrm rot="18865226">
              <a:off x="2172951" y="340211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4" name="Oval 63"/>
            <p:cNvSpPr/>
            <p:nvPr/>
          </p:nvSpPr>
          <p:spPr>
            <a:xfrm rot="18865226">
              <a:off x="2388466" y="339993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5" name="Oval 64"/>
            <p:cNvSpPr/>
            <p:nvPr/>
          </p:nvSpPr>
          <p:spPr>
            <a:xfrm rot="18865226">
              <a:off x="2603981" y="339775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6" name="Oval 65"/>
            <p:cNvSpPr/>
            <p:nvPr/>
          </p:nvSpPr>
          <p:spPr>
            <a:xfrm rot="18865226">
              <a:off x="2819496" y="339557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7" name="Oval 66"/>
            <p:cNvSpPr/>
            <p:nvPr/>
          </p:nvSpPr>
          <p:spPr>
            <a:xfrm rot="18865226">
              <a:off x="3035011" y="339339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8" name="Oval 67"/>
            <p:cNvSpPr/>
            <p:nvPr/>
          </p:nvSpPr>
          <p:spPr>
            <a:xfrm rot="18865226">
              <a:off x="3250526" y="33912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8865226">
              <a:off x="3466041" y="33890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8865226">
              <a:off x="3681556" y="33868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865226">
              <a:off x="3897072" y="33846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8865226">
              <a:off x="4112587" y="33824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8865226">
              <a:off x="4328102" y="33803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8865226">
              <a:off x="4543617" y="33781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8865226">
              <a:off x="4759132" y="33759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8865226">
              <a:off x="4974647" y="3373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8865226">
              <a:off x="5190162" y="33715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8865226">
              <a:off x="5405677" y="33694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8865226">
              <a:off x="5621193" y="33672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8865226">
              <a:off x="5836708" y="33650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8865226">
              <a:off x="6052223" y="33628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8865226">
              <a:off x="6267738" y="33606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8865226">
              <a:off x="6483253" y="33585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8865226">
              <a:off x="6698768" y="33563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8865226">
              <a:off x="6914283" y="33541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8865226">
              <a:off x="895630" y="459667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7" name="Oval 86"/>
            <p:cNvSpPr/>
            <p:nvPr/>
          </p:nvSpPr>
          <p:spPr>
            <a:xfrm rot="18865226">
              <a:off x="1111145" y="459449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8" name="Oval 87"/>
            <p:cNvSpPr/>
            <p:nvPr/>
          </p:nvSpPr>
          <p:spPr>
            <a:xfrm rot="18865226">
              <a:off x="1326660" y="459231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9" name="Oval 88"/>
            <p:cNvSpPr/>
            <p:nvPr/>
          </p:nvSpPr>
          <p:spPr>
            <a:xfrm rot="18865226">
              <a:off x="1542175" y="459013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0" name="Oval 89"/>
            <p:cNvSpPr/>
            <p:nvPr/>
          </p:nvSpPr>
          <p:spPr>
            <a:xfrm rot="18865226">
              <a:off x="1757690" y="458795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1" name="Oval 90"/>
            <p:cNvSpPr/>
            <p:nvPr/>
          </p:nvSpPr>
          <p:spPr>
            <a:xfrm rot="18865226">
              <a:off x="1973206" y="458577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2" name="Oval 91"/>
            <p:cNvSpPr/>
            <p:nvPr/>
          </p:nvSpPr>
          <p:spPr>
            <a:xfrm rot="18865226">
              <a:off x="2188721" y="458359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3" name="Oval 92"/>
            <p:cNvSpPr/>
            <p:nvPr/>
          </p:nvSpPr>
          <p:spPr>
            <a:xfrm rot="18865226">
              <a:off x="2404236" y="458141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4" name="Oval 93"/>
            <p:cNvSpPr/>
            <p:nvPr/>
          </p:nvSpPr>
          <p:spPr>
            <a:xfrm rot="18865226">
              <a:off x="2619751" y="457923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5" name="Oval 94"/>
            <p:cNvSpPr/>
            <p:nvPr/>
          </p:nvSpPr>
          <p:spPr>
            <a:xfrm rot="18865226">
              <a:off x="2835266" y="457705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6" name="Oval 95"/>
            <p:cNvSpPr/>
            <p:nvPr/>
          </p:nvSpPr>
          <p:spPr>
            <a:xfrm rot="18865226">
              <a:off x="3050781" y="457487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7" name="Oval 96"/>
            <p:cNvSpPr/>
            <p:nvPr/>
          </p:nvSpPr>
          <p:spPr>
            <a:xfrm rot="18865226">
              <a:off x="3266296" y="457269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8" name="Oval 97"/>
            <p:cNvSpPr/>
            <p:nvPr/>
          </p:nvSpPr>
          <p:spPr>
            <a:xfrm rot="18865226">
              <a:off x="3481811" y="457051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9" name="Oval 98"/>
            <p:cNvSpPr/>
            <p:nvPr/>
          </p:nvSpPr>
          <p:spPr>
            <a:xfrm rot="18865226">
              <a:off x="3697327" y="456833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0" name="Oval 99"/>
            <p:cNvSpPr/>
            <p:nvPr/>
          </p:nvSpPr>
          <p:spPr>
            <a:xfrm rot="18865226">
              <a:off x="3912842" y="456615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1" name="Oval 100"/>
            <p:cNvSpPr/>
            <p:nvPr/>
          </p:nvSpPr>
          <p:spPr>
            <a:xfrm rot="18865226">
              <a:off x="4128357" y="456397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2" name="Oval 101"/>
            <p:cNvSpPr/>
            <p:nvPr/>
          </p:nvSpPr>
          <p:spPr>
            <a:xfrm rot="18865226">
              <a:off x="4343872" y="456179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3" name="Oval 102"/>
            <p:cNvSpPr/>
            <p:nvPr/>
          </p:nvSpPr>
          <p:spPr>
            <a:xfrm rot="18865226">
              <a:off x="4559387" y="455961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4" name="Oval 103"/>
            <p:cNvSpPr/>
            <p:nvPr/>
          </p:nvSpPr>
          <p:spPr>
            <a:xfrm rot="18865226">
              <a:off x="4774902" y="455743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5" name="Oval 104"/>
            <p:cNvSpPr/>
            <p:nvPr/>
          </p:nvSpPr>
          <p:spPr>
            <a:xfrm rot="18865226">
              <a:off x="4990417" y="455525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6" name="Oval 105"/>
            <p:cNvSpPr/>
            <p:nvPr/>
          </p:nvSpPr>
          <p:spPr>
            <a:xfrm rot="18865226">
              <a:off x="5205932" y="455307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7" name="Oval 106"/>
            <p:cNvSpPr/>
            <p:nvPr/>
          </p:nvSpPr>
          <p:spPr>
            <a:xfrm rot="18865226">
              <a:off x="5421447" y="455089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8" name="Oval 107"/>
            <p:cNvSpPr/>
            <p:nvPr/>
          </p:nvSpPr>
          <p:spPr>
            <a:xfrm rot="18865226">
              <a:off x="5636963" y="454871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9" name="Oval 108"/>
            <p:cNvSpPr/>
            <p:nvPr/>
          </p:nvSpPr>
          <p:spPr>
            <a:xfrm rot="18865226">
              <a:off x="5852478" y="454653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0" name="Oval 109"/>
            <p:cNvSpPr/>
            <p:nvPr/>
          </p:nvSpPr>
          <p:spPr>
            <a:xfrm rot="18865226">
              <a:off x="6067993" y="454435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1" name="Oval 110"/>
            <p:cNvSpPr/>
            <p:nvPr/>
          </p:nvSpPr>
          <p:spPr>
            <a:xfrm rot="18865226">
              <a:off x="6283508" y="454217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2" name="Oval 111"/>
            <p:cNvSpPr/>
            <p:nvPr/>
          </p:nvSpPr>
          <p:spPr>
            <a:xfrm rot="18865226">
              <a:off x="6499023" y="453999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3" name="Oval 112"/>
            <p:cNvSpPr/>
            <p:nvPr/>
          </p:nvSpPr>
          <p:spPr>
            <a:xfrm rot="18865226">
              <a:off x="791521" y="500037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4" name="Oval 113"/>
            <p:cNvSpPr/>
            <p:nvPr/>
          </p:nvSpPr>
          <p:spPr>
            <a:xfrm rot="18865226">
              <a:off x="1007036" y="499819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5" name="Oval 114"/>
            <p:cNvSpPr/>
            <p:nvPr/>
          </p:nvSpPr>
          <p:spPr>
            <a:xfrm rot="18865226">
              <a:off x="1222551" y="499601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6" name="Oval 115"/>
            <p:cNvSpPr/>
            <p:nvPr/>
          </p:nvSpPr>
          <p:spPr>
            <a:xfrm rot="18865226">
              <a:off x="1438066" y="499383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7" name="Oval 116"/>
            <p:cNvSpPr/>
            <p:nvPr/>
          </p:nvSpPr>
          <p:spPr>
            <a:xfrm rot="18865226">
              <a:off x="1653581" y="499165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8" name="Oval 117"/>
            <p:cNvSpPr/>
            <p:nvPr/>
          </p:nvSpPr>
          <p:spPr>
            <a:xfrm rot="18865226">
              <a:off x="1869096" y="498947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9" name="Oval 118"/>
            <p:cNvSpPr/>
            <p:nvPr/>
          </p:nvSpPr>
          <p:spPr>
            <a:xfrm rot="18865226">
              <a:off x="2084611" y="498729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0" name="Oval 119"/>
            <p:cNvSpPr/>
            <p:nvPr/>
          </p:nvSpPr>
          <p:spPr>
            <a:xfrm rot="18865226">
              <a:off x="2300127" y="498511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1" name="Oval 120"/>
            <p:cNvSpPr/>
            <p:nvPr/>
          </p:nvSpPr>
          <p:spPr>
            <a:xfrm rot="18865226">
              <a:off x="2515642" y="498293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2" name="Oval 121"/>
            <p:cNvSpPr/>
            <p:nvPr/>
          </p:nvSpPr>
          <p:spPr>
            <a:xfrm rot="18865226">
              <a:off x="2731157" y="498075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3" name="Oval 122"/>
            <p:cNvSpPr/>
            <p:nvPr/>
          </p:nvSpPr>
          <p:spPr>
            <a:xfrm rot="18865226">
              <a:off x="2946672" y="497857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4" name="Oval 123"/>
            <p:cNvSpPr/>
            <p:nvPr/>
          </p:nvSpPr>
          <p:spPr>
            <a:xfrm rot="18865226">
              <a:off x="3162187" y="497639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5" name="Oval 124"/>
            <p:cNvSpPr/>
            <p:nvPr/>
          </p:nvSpPr>
          <p:spPr>
            <a:xfrm rot="18865226">
              <a:off x="3377702" y="497421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6" name="Oval 125"/>
            <p:cNvSpPr/>
            <p:nvPr/>
          </p:nvSpPr>
          <p:spPr>
            <a:xfrm rot="18865226">
              <a:off x="3593217" y="497203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7" name="Oval 126"/>
            <p:cNvSpPr/>
            <p:nvPr/>
          </p:nvSpPr>
          <p:spPr>
            <a:xfrm rot="18865226">
              <a:off x="3808732" y="496985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8" name="Oval 127"/>
            <p:cNvSpPr/>
            <p:nvPr/>
          </p:nvSpPr>
          <p:spPr>
            <a:xfrm rot="18865226">
              <a:off x="4024248" y="496767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9" name="Oval 128"/>
            <p:cNvSpPr/>
            <p:nvPr/>
          </p:nvSpPr>
          <p:spPr>
            <a:xfrm rot="18865226">
              <a:off x="4239763" y="496549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0" name="Oval 129"/>
            <p:cNvSpPr/>
            <p:nvPr/>
          </p:nvSpPr>
          <p:spPr>
            <a:xfrm rot="18865226">
              <a:off x="4455278" y="496331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1" name="Oval 130"/>
            <p:cNvSpPr/>
            <p:nvPr/>
          </p:nvSpPr>
          <p:spPr>
            <a:xfrm rot="18865226">
              <a:off x="4670793" y="496113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2" name="Oval 131"/>
            <p:cNvSpPr/>
            <p:nvPr/>
          </p:nvSpPr>
          <p:spPr>
            <a:xfrm rot="18865226">
              <a:off x="4886308" y="495895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3" name="Oval 132"/>
            <p:cNvSpPr/>
            <p:nvPr/>
          </p:nvSpPr>
          <p:spPr>
            <a:xfrm rot="18865226">
              <a:off x="5101823" y="495677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4" name="Oval 133"/>
            <p:cNvSpPr/>
            <p:nvPr/>
          </p:nvSpPr>
          <p:spPr>
            <a:xfrm rot="18865226">
              <a:off x="5317338" y="495459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5" name="Oval 134"/>
            <p:cNvSpPr/>
            <p:nvPr/>
          </p:nvSpPr>
          <p:spPr>
            <a:xfrm rot="18865226">
              <a:off x="5532853" y="495241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6" name="Oval 135"/>
            <p:cNvSpPr/>
            <p:nvPr/>
          </p:nvSpPr>
          <p:spPr>
            <a:xfrm rot="18865226">
              <a:off x="5748369" y="495023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7" name="Oval 136"/>
            <p:cNvSpPr/>
            <p:nvPr/>
          </p:nvSpPr>
          <p:spPr>
            <a:xfrm rot="18865226">
              <a:off x="5963884" y="494805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8" name="Oval 137"/>
            <p:cNvSpPr/>
            <p:nvPr/>
          </p:nvSpPr>
          <p:spPr>
            <a:xfrm rot="18865226">
              <a:off x="6179399" y="494587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9" name="Oval 138"/>
            <p:cNvSpPr/>
            <p:nvPr/>
          </p:nvSpPr>
          <p:spPr>
            <a:xfrm rot="18865226">
              <a:off x="6394914" y="494369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0" name="Oval 139"/>
            <p:cNvSpPr/>
            <p:nvPr/>
          </p:nvSpPr>
          <p:spPr>
            <a:xfrm rot="18865226">
              <a:off x="1306925" y="3018837"/>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1" name="Oval 140"/>
            <p:cNvSpPr/>
            <p:nvPr/>
          </p:nvSpPr>
          <p:spPr>
            <a:xfrm rot="18865226">
              <a:off x="1522440" y="301665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2" name="Oval 141"/>
            <p:cNvSpPr/>
            <p:nvPr/>
          </p:nvSpPr>
          <p:spPr>
            <a:xfrm rot="18865226">
              <a:off x="1737955" y="301447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3" name="Oval 142"/>
            <p:cNvSpPr/>
            <p:nvPr/>
          </p:nvSpPr>
          <p:spPr>
            <a:xfrm rot="18865226">
              <a:off x="1953470" y="301229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4" name="Oval 143"/>
            <p:cNvSpPr/>
            <p:nvPr/>
          </p:nvSpPr>
          <p:spPr>
            <a:xfrm rot="18865226">
              <a:off x="2168985" y="301011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5" name="Oval 144"/>
            <p:cNvSpPr/>
            <p:nvPr/>
          </p:nvSpPr>
          <p:spPr>
            <a:xfrm rot="18865226">
              <a:off x="2384500" y="300793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6" name="Oval 145"/>
            <p:cNvSpPr/>
            <p:nvPr/>
          </p:nvSpPr>
          <p:spPr>
            <a:xfrm rot="18865226">
              <a:off x="2600016" y="300575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7" name="Oval 146"/>
            <p:cNvSpPr/>
            <p:nvPr/>
          </p:nvSpPr>
          <p:spPr>
            <a:xfrm rot="18865226">
              <a:off x="2815531" y="300357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8" name="Oval 147"/>
            <p:cNvSpPr/>
            <p:nvPr/>
          </p:nvSpPr>
          <p:spPr>
            <a:xfrm rot="18865226">
              <a:off x="3031046" y="300139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9" name="Oval 148"/>
            <p:cNvSpPr/>
            <p:nvPr/>
          </p:nvSpPr>
          <p:spPr>
            <a:xfrm rot="18865226">
              <a:off x="3246561" y="29992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18865226">
              <a:off x="3462076" y="29970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18865226">
              <a:off x="3677591" y="29948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8865226">
              <a:off x="3893106" y="29926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18865226">
              <a:off x="4108621" y="29904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18865226">
              <a:off x="4324136" y="29883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18865226">
              <a:off x="4539652" y="29861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18865226">
              <a:off x="4755167" y="29839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18865226">
              <a:off x="4970682" y="2981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18865226">
              <a:off x="5186197" y="29795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8865226">
              <a:off x="5401712" y="29774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8865226">
              <a:off x="5617227" y="29752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18865226">
              <a:off x="5832742" y="29730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18865226">
              <a:off x="6048257" y="29708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8865226">
              <a:off x="6263773" y="29686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18865226">
              <a:off x="6479288" y="29665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8865226">
              <a:off x="6694803" y="29643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18865226">
              <a:off x="6910318" y="29621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8865226">
              <a:off x="1518080" y="2585626"/>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8865226">
              <a:off x="1733595" y="2583446"/>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8865226">
              <a:off x="1949110" y="2581266"/>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18865226">
              <a:off x="2164625" y="2579086"/>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18865226">
              <a:off x="2380140" y="257690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18865226">
              <a:off x="2595655" y="25747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18865226">
              <a:off x="2811170" y="257254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18865226">
              <a:off x="3026686" y="25703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18865226">
              <a:off x="3242201" y="256818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18865226">
              <a:off x="3457716" y="25660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8865226">
              <a:off x="3673231" y="25638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18865226">
              <a:off x="3888746" y="256164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18865226">
              <a:off x="4104261" y="25594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8865226">
              <a:off x="4319776" y="25572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18865226">
              <a:off x="4535291" y="25551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8865226">
              <a:off x="4750807" y="25529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18865226">
              <a:off x="4966322" y="255074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18865226">
              <a:off x="5181837" y="25485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18865226">
              <a:off x="5397352" y="25463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8865226">
              <a:off x="5612867" y="25442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8865226">
              <a:off x="5828382" y="254202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8865226">
              <a:off x="6043897" y="253984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8865226">
              <a:off x="6259412" y="253766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8865226">
              <a:off x="6474928" y="253548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18865226">
              <a:off x="6690443" y="253330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18865226">
              <a:off x="6905958" y="253112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18865226">
              <a:off x="7121473" y="252894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18865226">
              <a:off x="1651080" y="2143872"/>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8865226">
              <a:off x="1866595" y="2141692"/>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18865226">
              <a:off x="2082110" y="2139512"/>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18865226">
              <a:off x="2297625" y="21373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18865226">
              <a:off x="2513140" y="21351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18865226">
              <a:off x="2728655" y="21329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18865226">
              <a:off x="2944170" y="21307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8865226">
              <a:off x="3159686" y="21286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8865226">
              <a:off x="3375201" y="21264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18865226">
              <a:off x="3590716" y="21242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18865226">
              <a:off x="3806231" y="21220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18865226">
              <a:off x="4021746" y="21198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18865226">
              <a:off x="4237261" y="21177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18865226">
              <a:off x="4452776" y="21155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18865226">
              <a:off x="4668291" y="21133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18865226">
              <a:off x="4883807" y="21111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8865226">
              <a:off x="5099322" y="21089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8865226">
              <a:off x="5314837" y="21068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18865226">
              <a:off x="5530352" y="21046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18865226">
              <a:off x="5745867" y="21024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8865226">
              <a:off x="5961382" y="21002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8865226">
              <a:off x="6176897" y="20980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18865226">
              <a:off x="6392412" y="20959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8865226">
              <a:off x="6607927" y="209373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18865226">
              <a:off x="6823443" y="20915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18865226">
              <a:off x="7038958" y="20893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18865226">
              <a:off x="7254473" y="20871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18865226">
              <a:off x="2075984" y="1659707"/>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18865226">
              <a:off x="2291499" y="1657527"/>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8865226">
              <a:off x="2507014" y="1655347"/>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8865226">
              <a:off x="2722529" y="165316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18865226">
              <a:off x="2938044" y="165098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8865226">
              <a:off x="3153559" y="164880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18865226">
              <a:off x="3369074" y="164662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18865226">
              <a:off x="3584589" y="164444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18865226">
              <a:off x="3800104" y="164226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18865226">
              <a:off x="4015620" y="164008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18865226">
              <a:off x="4231135" y="163790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18865226">
              <a:off x="4446650" y="163572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18865226">
              <a:off x="4662165" y="163354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8865226">
              <a:off x="4877680" y="163136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18865226">
              <a:off x="5093195" y="162918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18865226">
              <a:off x="5308710" y="162700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18865226">
              <a:off x="5524225" y="162482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18865226">
              <a:off x="5739741" y="162264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18865226">
              <a:off x="5955256" y="162046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8865226">
              <a:off x="6170771" y="161828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18865226">
              <a:off x="6386286" y="161610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18865226">
              <a:off x="6601801" y="161392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18865226">
              <a:off x="6817316" y="161174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rot="18865226">
              <a:off x="7032831" y="160956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8865226">
              <a:off x="7248346" y="160738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18865226">
              <a:off x="7463862" y="160520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8865226">
              <a:off x="7679377" y="160302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18865226">
              <a:off x="2429154" y="1298461"/>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18865226">
              <a:off x="2644669" y="1296281"/>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18865226">
              <a:off x="2860184" y="1294101"/>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18865226">
              <a:off x="3075699" y="1291921"/>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18865226">
              <a:off x="3291214" y="1289741"/>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18865226">
              <a:off x="3506729" y="1287561"/>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18865226">
              <a:off x="3722244" y="1285381"/>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18865226">
              <a:off x="3937759" y="1283201"/>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18865226">
              <a:off x="4153275" y="1281021"/>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18865226">
              <a:off x="4368790" y="1278841"/>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8865226">
              <a:off x="4584305" y="127666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8865226">
              <a:off x="4799820" y="127448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18865226">
              <a:off x="5015335" y="127230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18865226">
              <a:off x="5230850" y="127012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18865226">
              <a:off x="5446365" y="126794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18865226">
              <a:off x="5661880" y="126576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18865226">
              <a:off x="5877396" y="126358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18865226">
              <a:off x="6092911" y="126140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18865226">
              <a:off x="6308426" y="125922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18865226">
              <a:off x="6523941" y="125704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18865226">
              <a:off x="6739456" y="125486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18865226">
              <a:off x="6954971" y="125268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rot="18865226">
              <a:off x="7170486" y="1250499"/>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8865226">
              <a:off x="7386001" y="1248319"/>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18865226">
              <a:off x="7601517" y="1246139"/>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18865226">
              <a:off x="7817032" y="1243959"/>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18865226">
              <a:off x="1755227" y="1659708"/>
              <a:ext cx="152400" cy="1524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18865226">
              <a:off x="1080488" y="3412609"/>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8" name="Oval 277"/>
            <p:cNvSpPr/>
            <p:nvPr/>
          </p:nvSpPr>
          <p:spPr>
            <a:xfrm rot="18865226">
              <a:off x="2164467" y="1298461"/>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rot="18865226">
              <a:off x="1889069" y="1291921"/>
              <a:ext cx="152400" cy="1524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18865226">
              <a:off x="1619591" y="1298462"/>
              <a:ext cx="152400" cy="1524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18865226">
              <a:off x="1511834" y="1644528"/>
              <a:ext cx="152400" cy="1524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18865226">
              <a:off x="1358376" y="2144533"/>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18865226">
              <a:off x="1296004" y="2588814"/>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18865226">
              <a:off x="7387784" y="252326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18865226">
              <a:off x="1302564" y="1299122"/>
              <a:ext cx="152400" cy="1524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rot="18865226">
              <a:off x="1222550" y="1666377"/>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287" name="Oval 286"/>
            <p:cNvSpPr/>
            <p:nvPr/>
          </p:nvSpPr>
          <p:spPr>
            <a:xfrm rot="18865226">
              <a:off x="1087047" y="2157374"/>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18865226">
              <a:off x="1035100" y="2588815"/>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18865226">
              <a:off x="1000924" y="3012298"/>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0" name="Oval 289"/>
            <p:cNvSpPr/>
            <p:nvPr/>
          </p:nvSpPr>
          <p:spPr>
            <a:xfrm rot="18865226">
              <a:off x="7667900" y="2523923"/>
              <a:ext cx="12595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1" name="Oval 290"/>
            <p:cNvSpPr/>
            <p:nvPr/>
          </p:nvSpPr>
          <p:spPr>
            <a:xfrm>
              <a:off x="7878912" y="20818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7178273" y="29545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7469034" y="29251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7802875" y="2895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7197673" y="33643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7499011" y="33637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7817032" y="33640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7878912" y="25220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7001274" y="374638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7254473" y="37244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7556173" y="37244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7863335" y="371753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6739456" y="41486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6966627" y="414870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rot="18865226">
              <a:off x="7189074" y="41486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rot="18865226">
              <a:off x="7404589" y="41464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7613308" y="414325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7840479" y="414330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18865226">
              <a:off x="6730182" y="453999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0" name="Oval 309"/>
            <p:cNvSpPr/>
            <p:nvPr/>
          </p:nvSpPr>
          <p:spPr>
            <a:xfrm rot="18865226">
              <a:off x="6945697" y="45378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7154416" y="4534594"/>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2" name="Oval 311"/>
            <p:cNvSpPr/>
            <p:nvPr/>
          </p:nvSpPr>
          <p:spPr>
            <a:xfrm>
              <a:off x="7381587" y="4534644"/>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3" name="Oval 312"/>
            <p:cNvSpPr/>
            <p:nvPr/>
          </p:nvSpPr>
          <p:spPr>
            <a:xfrm rot="18865226">
              <a:off x="6632343" y="494369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4" name="Oval 313"/>
            <p:cNvSpPr/>
            <p:nvPr/>
          </p:nvSpPr>
          <p:spPr>
            <a:xfrm rot="18865226">
              <a:off x="6847858" y="494151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5" name="Oval 314"/>
            <p:cNvSpPr/>
            <p:nvPr/>
          </p:nvSpPr>
          <p:spPr>
            <a:xfrm>
              <a:off x="7056577" y="4938293"/>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6" name="Oval 315"/>
            <p:cNvSpPr/>
            <p:nvPr/>
          </p:nvSpPr>
          <p:spPr>
            <a:xfrm>
              <a:off x="7283748" y="4938343"/>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7" name="Oval 316"/>
            <p:cNvSpPr/>
            <p:nvPr/>
          </p:nvSpPr>
          <p:spPr>
            <a:xfrm rot="18865226">
              <a:off x="7576791" y="4907097"/>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8" name="Oval 317"/>
            <p:cNvSpPr/>
            <p:nvPr/>
          </p:nvSpPr>
          <p:spPr>
            <a:xfrm rot="18865226">
              <a:off x="7792306" y="4904917"/>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9" name="Oval 318"/>
            <p:cNvSpPr/>
            <p:nvPr/>
          </p:nvSpPr>
          <p:spPr>
            <a:xfrm>
              <a:off x="8001025" y="49017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0" name="Oval 319"/>
            <p:cNvSpPr/>
            <p:nvPr/>
          </p:nvSpPr>
          <p:spPr>
            <a:xfrm>
              <a:off x="8228196" y="490175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1" name="Oval 320"/>
            <p:cNvSpPr/>
            <p:nvPr/>
          </p:nvSpPr>
          <p:spPr>
            <a:xfrm rot="18865226">
              <a:off x="7643886" y="45030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8865226">
              <a:off x="7859401" y="450090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8068120" y="44976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8295291" y="449774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ross 2"/>
            <p:cNvSpPr/>
            <p:nvPr/>
          </p:nvSpPr>
          <p:spPr>
            <a:xfrm>
              <a:off x="1397512" y="1427917"/>
              <a:ext cx="226230" cy="198052"/>
            </a:xfrm>
            <a:prstGeom prst="plus">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Cross 324"/>
            <p:cNvSpPr/>
            <p:nvPr/>
          </p:nvSpPr>
          <p:spPr>
            <a:xfrm>
              <a:off x="1757847" y="1435542"/>
              <a:ext cx="226230" cy="198052"/>
            </a:xfrm>
            <a:prstGeom prst="plus">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Cross 325"/>
            <p:cNvSpPr/>
            <p:nvPr/>
          </p:nvSpPr>
          <p:spPr>
            <a:xfrm>
              <a:off x="2130678" y="1435542"/>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Cross 326"/>
            <p:cNvSpPr/>
            <p:nvPr/>
          </p:nvSpPr>
          <p:spPr>
            <a:xfrm>
              <a:off x="2491013" y="1443167"/>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Cross 327"/>
            <p:cNvSpPr/>
            <p:nvPr/>
          </p:nvSpPr>
          <p:spPr>
            <a:xfrm>
              <a:off x="2863866" y="1420661"/>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Cross 328"/>
            <p:cNvSpPr/>
            <p:nvPr/>
          </p:nvSpPr>
          <p:spPr>
            <a:xfrm>
              <a:off x="3224201" y="1428286"/>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Cross 329"/>
            <p:cNvSpPr/>
            <p:nvPr/>
          </p:nvSpPr>
          <p:spPr>
            <a:xfrm>
              <a:off x="3597032" y="1428286"/>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ross 330"/>
            <p:cNvSpPr/>
            <p:nvPr/>
          </p:nvSpPr>
          <p:spPr>
            <a:xfrm>
              <a:off x="3957367" y="1435911"/>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ross 331"/>
            <p:cNvSpPr/>
            <p:nvPr/>
          </p:nvSpPr>
          <p:spPr>
            <a:xfrm>
              <a:off x="4321362" y="1413404"/>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Cross 332"/>
            <p:cNvSpPr/>
            <p:nvPr/>
          </p:nvSpPr>
          <p:spPr>
            <a:xfrm>
              <a:off x="4681697" y="1421029"/>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Cross 333"/>
            <p:cNvSpPr/>
            <p:nvPr/>
          </p:nvSpPr>
          <p:spPr>
            <a:xfrm>
              <a:off x="5054528" y="1421029"/>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Cross 334"/>
            <p:cNvSpPr/>
            <p:nvPr/>
          </p:nvSpPr>
          <p:spPr>
            <a:xfrm>
              <a:off x="5414863" y="1428654"/>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Cross 335"/>
            <p:cNvSpPr/>
            <p:nvPr/>
          </p:nvSpPr>
          <p:spPr>
            <a:xfrm>
              <a:off x="5787716" y="1406148"/>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Cross 336"/>
            <p:cNvSpPr/>
            <p:nvPr/>
          </p:nvSpPr>
          <p:spPr>
            <a:xfrm>
              <a:off x="6148051" y="1413773"/>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Cross 337"/>
            <p:cNvSpPr/>
            <p:nvPr/>
          </p:nvSpPr>
          <p:spPr>
            <a:xfrm>
              <a:off x="6520882" y="1413773"/>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Cross 338"/>
            <p:cNvSpPr/>
            <p:nvPr/>
          </p:nvSpPr>
          <p:spPr>
            <a:xfrm>
              <a:off x="6881217" y="1421398"/>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Cross 339"/>
            <p:cNvSpPr/>
            <p:nvPr/>
          </p:nvSpPr>
          <p:spPr>
            <a:xfrm>
              <a:off x="7160758" y="1406518"/>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Cross 340"/>
            <p:cNvSpPr/>
            <p:nvPr/>
          </p:nvSpPr>
          <p:spPr>
            <a:xfrm>
              <a:off x="7533589" y="1406518"/>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Cross 341"/>
            <p:cNvSpPr/>
            <p:nvPr/>
          </p:nvSpPr>
          <p:spPr>
            <a:xfrm>
              <a:off x="7893924" y="1414143"/>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Cross 342"/>
            <p:cNvSpPr/>
            <p:nvPr/>
          </p:nvSpPr>
          <p:spPr>
            <a:xfrm>
              <a:off x="1233601" y="1849239"/>
              <a:ext cx="226230" cy="198052"/>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Cross 343"/>
            <p:cNvSpPr/>
            <p:nvPr/>
          </p:nvSpPr>
          <p:spPr>
            <a:xfrm>
              <a:off x="1593936" y="1856864"/>
              <a:ext cx="226230" cy="198052"/>
            </a:xfrm>
            <a:prstGeom prst="plus">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Cross 344"/>
            <p:cNvSpPr/>
            <p:nvPr/>
          </p:nvSpPr>
          <p:spPr>
            <a:xfrm>
              <a:off x="1966767" y="1856864"/>
              <a:ext cx="226230" cy="198052"/>
            </a:xfrm>
            <a:prstGeom prst="plus">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Cross 345"/>
            <p:cNvSpPr/>
            <p:nvPr/>
          </p:nvSpPr>
          <p:spPr>
            <a:xfrm>
              <a:off x="2327102" y="1864489"/>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Cross 346"/>
            <p:cNvSpPr/>
            <p:nvPr/>
          </p:nvSpPr>
          <p:spPr>
            <a:xfrm>
              <a:off x="2699955" y="1841983"/>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Cross 347"/>
            <p:cNvSpPr/>
            <p:nvPr/>
          </p:nvSpPr>
          <p:spPr>
            <a:xfrm>
              <a:off x="3060290" y="1849608"/>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Cross 348"/>
            <p:cNvSpPr/>
            <p:nvPr/>
          </p:nvSpPr>
          <p:spPr>
            <a:xfrm>
              <a:off x="3433121" y="1849608"/>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Cross 349"/>
            <p:cNvSpPr/>
            <p:nvPr/>
          </p:nvSpPr>
          <p:spPr>
            <a:xfrm>
              <a:off x="3793456" y="1857233"/>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Cross 350"/>
            <p:cNvSpPr/>
            <p:nvPr/>
          </p:nvSpPr>
          <p:spPr>
            <a:xfrm>
              <a:off x="4157451" y="1834726"/>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Cross 351"/>
            <p:cNvSpPr/>
            <p:nvPr/>
          </p:nvSpPr>
          <p:spPr>
            <a:xfrm>
              <a:off x="4517786" y="1842351"/>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Cross 352"/>
            <p:cNvSpPr/>
            <p:nvPr/>
          </p:nvSpPr>
          <p:spPr>
            <a:xfrm>
              <a:off x="4890617" y="1842351"/>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Cross 353"/>
            <p:cNvSpPr/>
            <p:nvPr/>
          </p:nvSpPr>
          <p:spPr>
            <a:xfrm>
              <a:off x="5250952" y="1849976"/>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Cross 354"/>
            <p:cNvSpPr/>
            <p:nvPr/>
          </p:nvSpPr>
          <p:spPr>
            <a:xfrm>
              <a:off x="5623805" y="1827470"/>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Cross 355"/>
            <p:cNvSpPr/>
            <p:nvPr/>
          </p:nvSpPr>
          <p:spPr>
            <a:xfrm>
              <a:off x="5984140" y="1835095"/>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Cross 356"/>
            <p:cNvSpPr/>
            <p:nvPr/>
          </p:nvSpPr>
          <p:spPr>
            <a:xfrm>
              <a:off x="6356971" y="1835095"/>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Cross 357"/>
            <p:cNvSpPr/>
            <p:nvPr/>
          </p:nvSpPr>
          <p:spPr>
            <a:xfrm>
              <a:off x="6717306" y="1842720"/>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Cross 358"/>
            <p:cNvSpPr/>
            <p:nvPr/>
          </p:nvSpPr>
          <p:spPr>
            <a:xfrm>
              <a:off x="6996847" y="1827840"/>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Cross 359"/>
            <p:cNvSpPr/>
            <p:nvPr/>
          </p:nvSpPr>
          <p:spPr>
            <a:xfrm>
              <a:off x="7369678" y="1827840"/>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Cross 360"/>
            <p:cNvSpPr/>
            <p:nvPr/>
          </p:nvSpPr>
          <p:spPr>
            <a:xfrm>
              <a:off x="7730013" y="1835465"/>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Cross 361"/>
            <p:cNvSpPr/>
            <p:nvPr/>
          </p:nvSpPr>
          <p:spPr>
            <a:xfrm>
              <a:off x="1208344" y="2313683"/>
              <a:ext cx="226230" cy="198052"/>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Cross 362"/>
            <p:cNvSpPr/>
            <p:nvPr/>
          </p:nvSpPr>
          <p:spPr>
            <a:xfrm>
              <a:off x="1568679" y="2321308"/>
              <a:ext cx="226230" cy="198052"/>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Cross 363"/>
            <p:cNvSpPr/>
            <p:nvPr/>
          </p:nvSpPr>
          <p:spPr>
            <a:xfrm>
              <a:off x="1941510" y="2321308"/>
              <a:ext cx="226230" cy="198052"/>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Cross 364"/>
            <p:cNvSpPr/>
            <p:nvPr/>
          </p:nvSpPr>
          <p:spPr>
            <a:xfrm>
              <a:off x="2301845" y="2328933"/>
              <a:ext cx="226230" cy="198052"/>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Cross 365"/>
            <p:cNvSpPr/>
            <p:nvPr/>
          </p:nvSpPr>
          <p:spPr>
            <a:xfrm>
              <a:off x="2674698" y="2306427"/>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Cross 366"/>
            <p:cNvSpPr/>
            <p:nvPr/>
          </p:nvSpPr>
          <p:spPr>
            <a:xfrm>
              <a:off x="3035033" y="2314052"/>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Cross 367"/>
            <p:cNvSpPr/>
            <p:nvPr/>
          </p:nvSpPr>
          <p:spPr>
            <a:xfrm>
              <a:off x="3407864" y="2314052"/>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Cross 368"/>
            <p:cNvSpPr/>
            <p:nvPr/>
          </p:nvSpPr>
          <p:spPr>
            <a:xfrm>
              <a:off x="3768199" y="2321677"/>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Cross 369"/>
            <p:cNvSpPr/>
            <p:nvPr/>
          </p:nvSpPr>
          <p:spPr>
            <a:xfrm>
              <a:off x="4132194" y="2299170"/>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Cross 370"/>
            <p:cNvSpPr/>
            <p:nvPr/>
          </p:nvSpPr>
          <p:spPr>
            <a:xfrm>
              <a:off x="4492529" y="2306795"/>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Cross 371"/>
            <p:cNvSpPr/>
            <p:nvPr/>
          </p:nvSpPr>
          <p:spPr>
            <a:xfrm>
              <a:off x="4865360" y="2306795"/>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Cross 372"/>
            <p:cNvSpPr/>
            <p:nvPr/>
          </p:nvSpPr>
          <p:spPr>
            <a:xfrm>
              <a:off x="5225695" y="2314420"/>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Cross 373"/>
            <p:cNvSpPr/>
            <p:nvPr/>
          </p:nvSpPr>
          <p:spPr>
            <a:xfrm>
              <a:off x="5598548" y="229191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Cross 374"/>
            <p:cNvSpPr/>
            <p:nvPr/>
          </p:nvSpPr>
          <p:spPr>
            <a:xfrm>
              <a:off x="5958883" y="2299539"/>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Cross 375"/>
            <p:cNvSpPr/>
            <p:nvPr/>
          </p:nvSpPr>
          <p:spPr>
            <a:xfrm>
              <a:off x="6331714" y="2299539"/>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Cross 376"/>
            <p:cNvSpPr/>
            <p:nvPr/>
          </p:nvSpPr>
          <p:spPr>
            <a:xfrm>
              <a:off x="6692049" y="230716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Cross 377"/>
            <p:cNvSpPr/>
            <p:nvPr/>
          </p:nvSpPr>
          <p:spPr>
            <a:xfrm>
              <a:off x="6971590" y="229228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Cross 378"/>
            <p:cNvSpPr/>
            <p:nvPr/>
          </p:nvSpPr>
          <p:spPr>
            <a:xfrm>
              <a:off x="7344421" y="229228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Cross 379"/>
            <p:cNvSpPr/>
            <p:nvPr/>
          </p:nvSpPr>
          <p:spPr>
            <a:xfrm>
              <a:off x="7704756" y="2299909"/>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Cross 380"/>
            <p:cNvSpPr/>
            <p:nvPr/>
          </p:nvSpPr>
          <p:spPr>
            <a:xfrm>
              <a:off x="1095607" y="2734703"/>
              <a:ext cx="226230" cy="198052"/>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Cross 381"/>
            <p:cNvSpPr/>
            <p:nvPr/>
          </p:nvSpPr>
          <p:spPr>
            <a:xfrm>
              <a:off x="1455942" y="2742328"/>
              <a:ext cx="226230" cy="198052"/>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Cross 382"/>
            <p:cNvSpPr/>
            <p:nvPr/>
          </p:nvSpPr>
          <p:spPr>
            <a:xfrm>
              <a:off x="1828773" y="2742328"/>
              <a:ext cx="226230" cy="198052"/>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Cross 383"/>
            <p:cNvSpPr/>
            <p:nvPr/>
          </p:nvSpPr>
          <p:spPr>
            <a:xfrm>
              <a:off x="2189108" y="2749953"/>
              <a:ext cx="226230" cy="198052"/>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Cross 384"/>
            <p:cNvSpPr/>
            <p:nvPr/>
          </p:nvSpPr>
          <p:spPr>
            <a:xfrm>
              <a:off x="2561961" y="2727447"/>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Cross 385"/>
            <p:cNvSpPr/>
            <p:nvPr/>
          </p:nvSpPr>
          <p:spPr>
            <a:xfrm>
              <a:off x="2922296" y="2735072"/>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ross 386"/>
            <p:cNvSpPr/>
            <p:nvPr/>
          </p:nvSpPr>
          <p:spPr>
            <a:xfrm>
              <a:off x="3295127" y="2735072"/>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Cross 387"/>
            <p:cNvSpPr/>
            <p:nvPr/>
          </p:nvSpPr>
          <p:spPr>
            <a:xfrm>
              <a:off x="3655462" y="2742697"/>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Cross 388"/>
            <p:cNvSpPr/>
            <p:nvPr/>
          </p:nvSpPr>
          <p:spPr>
            <a:xfrm>
              <a:off x="4019457" y="2720190"/>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Cross 389"/>
            <p:cNvSpPr/>
            <p:nvPr/>
          </p:nvSpPr>
          <p:spPr>
            <a:xfrm>
              <a:off x="4379792" y="2727815"/>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Cross 390"/>
            <p:cNvSpPr/>
            <p:nvPr/>
          </p:nvSpPr>
          <p:spPr>
            <a:xfrm>
              <a:off x="4752623" y="2727815"/>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Cross 391"/>
            <p:cNvSpPr/>
            <p:nvPr/>
          </p:nvSpPr>
          <p:spPr>
            <a:xfrm>
              <a:off x="5112958" y="2735440"/>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Cross 392"/>
            <p:cNvSpPr/>
            <p:nvPr/>
          </p:nvSpPr>
          <p:spPr>
            <a:xfrm>
              <a:off x="5485811" y="271293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Cross 393"/>
            <p:cNvSpPr/>
            <p:nvPr/>
          </p:nvSpPr>
          <p:spPr>
            <a:xfrm>
              <a:off x="5846146" y="2720559"/>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Cross 394"/>
            <p:cNvSpPr/>
            <p:nvPr/>
          </p:nvSpPr>
          <p:spPr>
            <a:xfrm>
              <a:off x="6218977" y="2720559"/>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Cross 395"/>
            <p:cNvSpPr/>
            <p:nvPr/>
          </p:nvSpPr>
          <p:spPr>
            <a:xfrm>
              <a:off x="6579312" y="272818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Cross 396"/>
            <p:cNvSpPr/>
            <p:nvPr/>
          </p:nvSpPr>
          <p:spPr>
            <a:xfrm>
              <a:off x="6858853" y="271330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Cross 397"/>
            <p:cNvSpPr/>
            <p:nvPr/>
          </p:nvSpPr>
          <p:spPr>
            <a:xfrm>
              <a:off x="7231684" y="271330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Cross 398"/>
            <p:cNvSpPr/>
            <p:nvPr/>
          </p:nvSpPr>
          <p:spPr>
            <a:xfrm>
              <a:off x="7592019" y="2720929"/>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Cross 399"/>
            <p:cNvSpPr/>
            <p:nvPr/>
          </p:nvSpPr>
          <p:spPr>
            <a:xfrm>
              <a:off x="1219059" y="3177381"/>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1" name="Cross 400"/>
            <p:cNvSpPr/>
            <p:nvPr/>
          </p:nvSpPr>
          <p:spPr>
            <a:xfrm>
              <a:off x="1579394" y="3185006"/>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2" name="Cross 401"/>
            <p:cNvSpPr/>
            <p:nvPr/>
          </p:nvSpPr>
          <p:spPr>
            <a:xfrm>
              <a:off x="1952225" y="3185006"/>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3" name="Cross 402"/>
            <p:cNvSpPr/>
            <p:nvPr/>
          </p:nvSpPr>
          <p:spPr>
            <a:xfrm>
              <a:off x="2312560" y="3192631"/>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4" name="Cross 403"/>
            <p:cNvSpPr/>
            <p:nvPr/>
          </p:nvSpPr>
          <p:spPr>
            <a:xfrm>
              <a:off x="2685413" y="3170125"/>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5" name="Cross 404"/>
            <p:cNvSpPr/>
            <p:nvPr/>
          </p:nvSpPr>
          <p:spPr>
            <a:xfrm>
              <a:off x="3045748" y="3177750"/>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6" name="Cross 405"/>
            <p:cNvSpPr/>
            <p:nvPr/>
          </p:nvSpPr>
          <p:spPr>
            <a:xfrm>
              <a:off x="3418579" y="3177750"/>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Cross 406"/>
            <p:cNvSpPr/>
            <p:nvPr/>
          </p:nvSpPr>
          <p:spPr>
            <a:xfrm>
              <a:off x="3778914" y="3185375"/>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Cross 407"/>
            <p:cNvSpPr/>
            <p:nvPr/>
          </p:nvSpPr>
          <p:spPr>
            <a:xfrm>
              <a:off x="4142909" y="3162868"/>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Cross 408"/>
            <p:cNvSpPr/>
            <p:nvPr/>
          </p:nvSpPr>
          <p:spPr>
            <a:xfrm>
              <a:off x="4503244" y="3170493"/>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Cross 409"/>
            <p:cNvSpPr/>
            <p:nvPr/>
          </p:nvSpPr>
          <p:spPr>
            <a:xfrm>
              <a:off x="4876075" y="3170493"/>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Cross 410"/>
            <p:cNvSpPr/>
            <p:nvPr/>
          </p:nvSpPr>
          <p:spPr>
            <a:xfrm>
              <a:off x="5236410" y="3178118"/>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Cross 411"/>
            <p:cNvSpPr/>
            <p:nvPr/>
          </p:nvSpPr>
          <p:spPr>
            <a:xfrm>
              <a:off x="5609263" y="3155612"/>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Cross 412"/>
            <p:cNvSpPr/>
            <p:nvPr/>
          </p:nvSpPr>
          <p:spPr>
            <a:xfrm>
              <a:off x="5969598" y="3163237"/>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Cross 413"/>
            <p:cNvSpPr/>
            <p:nvPr/>
          </p:nvSpPr>
          <p:spPr>
            <a:xfrm>
              <a:off x="6342429" y="3163237"/>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Cross 414"/>
            <p:cNvSpPr/>
            <p:nvPr/>
          </p:nvSpPr>
          <p:spPr>
            <a:xfrm>
              <a:off x="6702764" y="3170862"/>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Cross 415"/>
            <p:cNvSpPr/>
            <p:nvPr/>
          </p:nvSpPr>
          <p:spPr>
            <a:xfrm>
              <a:off x="6982305" y="3155982"/>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Cross 416"/>
            <p:cNvSpPr/>
            <p:nvPr/>
          </p:nvSpPr>
          <p:spPr>
            <a:xfrm>
              <a:off x="7355136" y="3155982"/>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Cross 417"/>
            <p:cNvSpPr/>
            <p:nvPr/>
          </p:nvSpPr>
          <p:spPr>
            <a:xfrm>
              <a:off x="7715471" y="3163607"/>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Cross 418"/>
            <p:cNvSpPr/>
            <p:nvPr/>
          </p:nvSpPr>
          <p:spPr>
            <a:xfrm>
              <a:off x="1434608" y="3562093"/>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0" name="Cross 419"/>
            <p:cNvSpPr/>
            <p:nvPr/>
          </p:nvSpPr>
          <p:spPr>
            <a:xfrm>
              <a:off x="1794943" y="3569718"/>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1" name="Cross 420"/>
            <p:cNvSpPr/>
            <p:nvPr/>
          </p:nvSpPr>
          <p:spPr>
            <a:xfrm>
              <a:off x="2167774" y="3569718"/>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2" name="Cross 421"/>
            <p:cNvSpPr/>
            <p:nvPr/>
          </p:nvSpPr>
          <p:spPr>
            <a:xfrm>
              <a:off x="2528109" y="3577343"/>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3" name="Cross 422"/>
            <p:cNvSpPr/>
            <p:nvPr/>
          </p:nvSpPr>
          <p:spPr>
            <a:xfrm>
              <a:off x="2900962" y="3554837"/>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4" name="Cross 423"/>
            <p:cNvSpPr/>
            <p:nvPr/>
          </p:nvSpPr>
          <p:spPr>
            <a:xfrm>
              <a:off x="3261297" y="3562462"/>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Cross 424"/>
            <p:cNvSpPr/>
            <p:nvPr/>
          </p:nvSpPr>
          <p:spPr>
            <a:xfrm>
              <a:off x="3634128" y="3562462"/>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Cross 425"/>
            <p:cNvSpPr/>
            <p:nvPr/>
          </p:nvSpPr>
          <p:spPr>
            <a:xfrm>
              <a:off x="3994463" y="3570087"/>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Cross 426"/>
            <p:cNvSpPr/>
            <p:nvPr/>
          </p:nvSpPr>
          <p:spPr>
            <a:xfrm>
              <a:off x="4358458" y="3547580"/>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Cross 427"/>
            <p:cNvSpPr/>
            <p:nvPr/>
          </p:nvSpPr>
          <p:spPr>
            <a:xfrm>
              <a:off x="4718793" y="3555205"/>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Cross 428"/>
            <p:cNvSpPr/>
            <p:nvPr/>
          </p:nvSpPr>
          <p:spPr>
            <a:xfrm>
              <a:off x="5091624" y="3555205"/>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Cross 429"/>
            <p:cNvSpPr/>
            <p:nvPr/>
          </p:nvSpPr>
          <p:spPr>
            <a:xfrm>
              <a:off x="5451959" y="3562830"/>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Cross 430"/>
            <p:cNvSpPr/>
            <p:nvPr/>
          </p:nvSpPr>
          <p:spPr>
            <a:xfrm>
              <a:off x="5824812" y="354032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Cross 431"/>
            <p:cNvSpPr/>
            <p:nvPr/>
          </p:nvSpPr>
          <p:spPr>
            <a:xfrm>
              <a:off x="6185147" y="3547949"/>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Cross 432"/>
            <p:cNvSpPr/>
            <p:nvPr/>
          </p:nvSpPr>
          <p:spPr>
            <a:xfrm>
              <a:off x="6557978" y="3547949"/>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Cross 433"/>
            <p:cNvSpPr/>
            <p:nvPr/>
          </p:nvSpPr>
          <p:spPr>
            <a:xfrm>
              <a:off x="6918313" y="355557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Cross 434"/>
            <p:cNvSpPr/>
            <p:nvPr/>
          </p:nvSpPr>
          <p:spPr>
            <a:xfrm>
              <a:off x="7197854" y="354069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Cross 435"/>
            <p:cNvSpPr/>
            <p:nvPr/>
          </p:nvSpPr>
          <p:spPr>
            <a:xfrm>
              <a:off x="7570685" y="354069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Cross 436"/>
            <p:cNvSpPr/>
            <p:nvPr/>
          </p:nvSpPr>
          <p:spPr>
            <a:xfrm>
              <a:off x="7931020" y="3548319"/>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Cross 437"/>
            <p:cNvSpPr/>
            <p:nvPr/>
          </p:nvSpPr>
          <p:spPr>
            <a:xfrm>
              <a:off x="1132660" y="3955271"/>
              <a:ext cx="226230" cy="159656"/>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9" name="Cross 438"/>
            <p:cNvSpPr/>
            <p:nvPr/>
          </p:nvSpPr>
          <p:spPr>
            <a:xfrm>
              <a:off x="1492995" y="3962896"/>
              <a:ext cx="226230" cy="159656"/>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40" name="Cross 439"/>
            <p:cNvSpPr/>
            <p:nvPr/>
          </p:nvSpPr>
          <p:spPr>
            <a:xfrm>
              <a:off x="1865826" y="3962896"/>
              <a:ext cx="226230" cy="159656"/>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41" name="Cross 440"/>
            <p:cNvSpPr/>
            <p:nvPr/>
          </p:nvSpPr>
          <p:spPr>
            <a:xfrm>
              <a:off x="2226161" y="3970521"/>
              <a:ext cx="226230" cy="159656"/>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42" name="Cross 441"/>
            <p:cNvSpPr/>
            <p:nvPr/>
          </p:nvSpPr>
          <p:spPr>
            <a:xfrm>
              <a:off x="2599014" y="3948015"/>
              <a:ext cx="226230" cy="159656"/>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43" name="Cross 442"/>
            <p:cNvSpPr/>
            <p:nvPr/>
          </p:nvSpPr>
          <p:spPr>
            <a:xfrm>
              <a:off x="2959349" y="3955640"/>
              <a:ext cx="226230" cy="159656"/>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44" name="Cross 443"/>
            <p:cNvSpPr/>
            <p:nvPr/>
          </p:nvSpPr>
          <p:spPr>
            <a:xfrm>
              <a:off x="3332180" y="3955640"/>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Cross 444"/>
            <p:cNvSpPr/>
            <p:nvPr/>
          </p:nvSpPr>
          <p:spPr>
            <a:xfrm>
              <a:off x="3692515" y="3963265"/>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Cross 445"/>
            <p:cNvSpPr/>
            <p:nvPr/>
          </p:nvSpPr>
          <p:spPr>
            <a:xfrm>
              <a:off x="4056510" y="3940758"/>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Cross 446"/>
            <p:cNvSpPr/>
            <p:nvPr/>
          </p:nvSpPr>
          <p:spPr>
            <a:xfrm>
              <a:off x="4416845" y="3948383"/>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Cross 447"/>
            <p:cNvSpPr/>
            <p:nvPr/>
          </p:nvSpPr>
          <p:spPr>
            <a:xfrm>
              <a:off x="4789676" y="3948383"/>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Cross 448"/>
            <p:cNvSpPr/>
            <p:nvPr/>
          </p:nvSpPr>
          <p:spPr>
            <a:xfrm>
              <a:off x="5150011" y="3956008"/>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Cross 449"/>
            <p:cNvSpPr/>
            <p:nvPr/>
          </p:nvSpPr>
          <p:spPr>
            <a:xfrm>
              <a:off x="5522864" y="3933502"/>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Cross 450"/>
            <p:cNvSpPr/>
            <p:nvPr/>
          </p:nvSpPr>
          <p:spPr>
            <a:xfrm>
              <a:off x="5883199" y="3941127"/>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Cross 451"/>
            <p:cNvSpPr/>
            <p:nvPr/>
          </p:nvSpPr>
          <p:spPr>
            <a:xfrm>
              <a:off x="6256030" y="3941127"/>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Cross 452"/>
            <p:cNvSpPr/>
            <p:nvPr/>
          </p:nvSpPr>
          <p:spPr>
            <a:xfrm>
              <a:off x="6616365" y="3948752"/>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Cross 453"/>
            <p:cNvSpPr/>
            <p:nvPr/>
          </p:nvSpPr>
          <p:spPr>
            <a:xfrm>
              <a:off x="6895906" y="3933872"/>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Cross 454"/>
            <p:cNvSpPr/>
            <p:nvPr/>
          </p:nvSpPr>
          <p:spPr>
            <a:xfrm>
              <a:off x="7268737" y="3933872"/>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Cross 455"/>
            <p:cNvSpPr/>
            <p:nvPr/>
          </p:nvSpPr>
          <p:spPr>
            <a:xfrm>
              <a:off x="7629072" y="3941497"/>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Cross 456"/>
            <p:cNvSpPr/>
            <p:nvPr/>
          </p:nvSpPr>
          <p:spPr>
            <a:xfrm>
              <a:off x="1190992" y="4338722"/>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58" name="Cross 457"/>
            <p:cNvSpPr/>
            <p:nvPr/>
          </p:nvSpPr>
          <p:spPr>
            <a:xfrm>
              <a:off x="1551327" y="4346347"/>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59" name="Cross 458"/>
            <p:cNvSpPr/>
            <p:nvPr/>
          </p:nvSpPr>
          <p:spPr>
            <a:xfrm>
              <a:off x="1924158" y="4346347"/>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60" name="Cross 459"/>
            <p:cNvSpPr/>
            <p:nvPr/>
          </p:nvSpPr>
          <p:spPr>
            <a:xfrm>
              <a:off x="2284493" y="4353972"/>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61" name="Cross 460"/>
            <p:cNvSpPr/>
            <p:nvPr/>
          </p:nvSpPr>
          <p:spPr>
            <a:xfrm>
              <a:off x="2657346" y="4331466"/>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62" name="Cross 461"/>
            <p:cNvSpPr/>
            <p:nvPr/>
          </p:nvSpPr>
          <p:spPr>
            <a:xfrm>
              <a:off x="3017681" y="4339091"/>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63" name="Cross 462"/>
            <p:cNvSpPr/>
            <p:nvPr/>
          </p:nvSpPr>
          <p:spPr>
            <a:xfrm>
              <a:off x="3390512" y="4339091"/>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Cross 463"/>
            <p:cNvSpPr/>
            <p:nvPr/>
          </p:nvSpPr>
          <p:spPr>
            <a:xfrm>
              <a:off x="3750847" y="4346716"/>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Cross 464"/>
            <p:cNvSpPr/>
            <p:nvPr/>
          </p:nvSpPr>
          <p:spPr>
            <a:xfrm>
              <a:off x="4114842" y="4324209"/>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Cross 465"/>
            <p:cNvSpPr/>
            <p:nvPr/>
          </p:nvSpPr>
          <p:spPr>
            <a:xfrm>
              <a:off x="4475177" y="433183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Cross 466"/>
            <p:cNvSpPr/>
            <p:nvPr/>
          </p:nvSpPr>
          <p:spPr>
            <a:xfrm>
              <a:off x="4848008" y="433183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Cross 467"/>
            <p:cNvSpPr/>
            <p:nvPr/>
          </p:nvSpPr>
          <p:spPr>
            <a:xfrm>
              <a:off x="5208343" y="4339459"/>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Cross 468"/>
            <p:cNvSpPr/>
            <p:nvPr/>
          </p:nvSpPr>
          <p:spPr>
            <a:xfrm>
              <a:off x="5581196" y="4316953"/>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Cross 469"/>
            <p:cNvSpPr/>
            <p:nvPr/>
          </p:nvSpPr>
          <p:spPr>
            <a:xfrm>
              <a:off x="5941531" y="4324578"/>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Cross 470"/>
            <p:cNvSpPr/>
            <p:nvPr/>
          </p:nvSpPr>
          <p:spPr>
            <a:xfrm>
              <a:off x="6314362" y="4324578"/>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Cross 471"/>
            <p:cNvSpPr/>
            <p:nvPr/>
          </p:nvSpPr>
          <p:spPr>
            <a:xfrm>
              <a:off x="6674697" y="4332203"/>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Cross 472"/>
            <p:cNvSpPr/>
            <p:nvPr/>
          </p:nvSpPr>
          <p:spPr>
            <a:xfrm>
              <a:off x="6954238" y="4317323"/>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Cross 473"/>
            <p:cNvSpPr/>
            <p:nvPr/>
          </p:nvSpPr>
          <p:spPr>
            <a:xfrm>
              <a:off x="7327069" y="4317323"/>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Cross 474"/>
            <p:cNvSpPr/>
            <p:nvPr/>
          </p:nvSpPr>
          <p:spPr>
            <a:xfrm>
              <a:off x="7687404" y="4324948"/>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Cross 475"/>
            <p:cNvSpPr/>
            <p:nvPr/>
          </p:nvSpPr>
          <p:spPr>
            <a:xfrm>
              <a:off x="1264446" y="4730489"/>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77" name="Cross 476"/>
            <p:cNvSpPr/>
            <p:nvPr/>
          </p:nvSpPr>
          <p:spPr>
            <a:xfrm>
              <a:off x="1624781" y="4738114"/>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78" name="Cross 477"/>
            <p:cNvSpPr/>
            <p:nvPr/>
          </p:nvSpPr>
          <p:spPr>
            <a:xfrm>
              <a:off x="1997612" y="4738114"/>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79" name="Cross 478"/>
            <p:cNvSpPr/>
            <p:nvPr/>
          </p:nvSpPr>
          <p:spPr>
            <a:xfrm>
              <a:off x="2357947" y="4745739"/>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80" name="Cross 479"/>
            <p:cNvSpPr/>
            <p:nvPr/>
          </p:nvSpPr>
          <p:spPr>
            <a:xfrm>
              <a:off x="2730800" y="4723233"/>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81" name="Cross 480"/>
            <p:cNvSpPr/>
            <p:nvPr/>
          </p:nvSpPr>
          <p:spPr>
            <a:xfrm>
              <a:off x="3091135" y="4730858"/>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82" name="Cross 481"/>
            <p:cNvSpPr/>
            <p:nvPr/>
          </p:nvSpPr>
          <p:spPr>
            <a:xfrm>
              <a:off x="3463966" y="4730858"/>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3" name="Cross 482"/>
            <p:cNvSpPr/>
            <p:nvPr/>
          </p:nvSpPr>
          <p:spPr>
            <a:xfrm>
              <a:off x="3824301" y="4738483"/>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4" name="Cross 483"/>
            <p:cNvSpPr/>
            <p:nvPr/>
          </p:nvSpPr>
          <p:spPr>
            <a:xfrm>
              <a:off x="4188296" y="4715976"/>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5" name="Cross 484"/>
            <p:cNvSpPr/>
            <p:nvPr/>
          </p:nvSpPr>
          <p:spPr>
            <a:xfrm>
              <a:off x="4548631" y="4723601"/>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6" name="Cross 485"/>
            <p:cNvSpPr/>
            <p:nvPr/>
          </p:nvSpPr>
          <p:spPr>
            <a:xfrm>
              <a:off x="4921462" y="4723601"/>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7" name="Cross 486"/>
            <p:cNvSpPr/>
            <p:nvPr/>
          </p:nvSpPr>
          <p:spPr>
            <a:xfrm>
              <a:off x="5281797" y="4731226"/>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8" name="Cross 487"/>
            <p:cNvSpPr/>
            <p:nvPr/>
          </p:nvSpPr>
          <p:spPr>
            <a:xfrm>
              <a:off x="5654650" y="4708720"/>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9" name="Cross 488"/>
            <p:cNvSpPr/>
            <p:nvPr/>
          </p:nvSpPr>
          <p:spPr>
            <a:xfrm>
              <a:off x="6014985" y="4716345"/>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0" name="Cross 489"/>
            <p:cNvSpPr/>
            <p:nvPr/>
          </p:nvSpPr>
          <p:spPr>
            <a:xfrm>
              <a:off x="6387816" y="4716345"/>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1" name="Cross 490"/>
            <p:cNvSpPr/>
            <p:nvPr/>
          </p:nvSpPr>
          <p:spPr>
            <a:xfrm>
              <a:off x="6748151" y="4723970"/>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2" name="Cross 491"/>
            <p:cNvSpPr/>
            <p:nvPr/>
          </p:nvSpPr>
          <p:spPr>
            <a:xfrm>
              <a:off x="7027692" y="4709090"/>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3" name="Cross 492"/>
            <p:cNvSpPr/>
            <p:nvPr/>
          </p:nvSpPr>
          <p:spPr>
            <a:xfrm>
              <a:off x="7400523" y="4709090"/>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4" name="Cross 493"/>
            <p:cNvSpPr/>
            <p:nvPr/>
          </p:nvSpPr>
          <p:spPr>
            <a:xfrm>
              <a:off x="7760858" y="4716715"/>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5" name="Cross 494"/>
            <p:cNvSpPr/>
            <p:nvPr/>
          </p:nvSpPr>
          <p:spPr>
            <a:xfrm>
              <a:off x="1160860" y="5165822"/>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96" name="Cross 495"/>
            <p:cNvSpPr/>
            <p:nvPr/>
          </p:nvSpPr>
          <p:spPr>
            <a:xfrm>
              <a:off x="1521195" y="5173447"/>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97" name="Cross 496"/>
            <p:cNvSpPr/>
            <p:nvPr/>
          </p:nvSpPr>
          <p:spPr>
            <a:xfrm>
              <a:off x="1894026" y="5173447"/>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98" name="Cross 497"/>
            <p:cNvSpPr/>
            <p:nvPr/>
          </p:nvSpPr>
          <p:spPr>
            <a:xfrm>
              <a:off x="2254361" y="5181072"/>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99" name="Cross 498"/>
            <p:cNvSpPr/>
            <p:nvPr/>
          </p:nvSpPr>
          <p:spPr>
            <a:xfrm>
              <a:off x="2627214" y="5158566"/>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00" name="Cross 499"/>
            <p:cNvSpPr/>
            <p:nvPr/>
          </p:nvSpPr>
          <p:spPr>
            <a:xfrm>
              <a:off x="2987549" y="5166191"/>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01" name="Cross 500"/>
            <p:cNvSpPr/>
            <p:nvPr/>
          </p:nvSpPr>
          <p:spPr>
            <a:xfrm>
              <a:off x="3360380" y="5166191"/>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2" name="Cross 501"/>
            <p:cNvSpPr/>
            <p:nvPr/>
          </p:nvSpPr>
          <p:spPr>
            <a:xfrm>
              <a:off x="3720715" y="5173816"/>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3" name="Cross 502"/>
            <p:cNvSpPr/>
            <p:nvPr/>
          </p:nvSpPr>
          <p:spPr>
            <a:xfrm>
              <a:off x="4084710" y="5151309"/>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4" name="Cross 503"/>
            <p:cNvSpPr/>
            <p:nvPr/>
          </p:nvSpPr>
          <p:spPr>
            <a:xfrm>
              <a:off x="4445045" y="5158934"/>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5" name="Cross 504"/>
            <p:cNvSpPr/>
            <p:nvPr/>
          </p:nvSpPr>
          <p:spPr>
            <a:xfrm>
              <a:off x="4817876" y="5158934"/>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6" name="Cross 505"/>
            <p:cNvSpPr/>
            <p:nvPr/>
          </p:nvSpPr>
          <p:spPr>
            <a:xfrm>
              <a:off x="5178211" y="5166559"/>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7" name="Cross 506"/>
            <p:cNvSpPr/>
            <p:nvPr/>
          </p:nvSpPr>
          <p:spPr>
            <a:xfrm>
              <a:off x="5551064" y="5144053"/>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8" name="Cross 507"/>
            <p:cNvSpPr/>
            <p:nvPr/>
          </p:nvSpPr>
          <p:spPr>
            <a:xfrm>
              <a:off x="5911399" y="5151678"/>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9" name="Cross 508"/>
            <p:cNvSpPr/>
            <p:nvPr/>
          </p:nvSpPr>
          <p:spPr>
            <a:xfrm>
              <a:off x="6284230" y="5151678"/>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0" name="Cross 509"/>
            <p:cNvSpPr/>
            <p:nvPr/>
          </p:nvSpPr>
          <p:spPr>
            <a:xfrm>
              <a:off x="6644565" y="5159303"/>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1" name="Cross 510"/>
            <p:cNvSpPr/>
            <p:nvPr/>
          </p:nvSpPr>
          <p:spPr>
            <a:xfrm>
              <a:off x="6924106" y="5144423"/>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2" name="Cross 511"/>
            <p:cNvSpPr/>
            <p:nvPr/>
          </p:nvSpPr>
          <p:spPr>
            <a:xfrm>
              <a:off x="7296937" y="5144423"/>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3" name="Cross 512"/>
            <p:cNvSpPr/>
            <p:nvPr/>
          </p:nvSpPr>
          <p:spPr>
            <a:xfrm>
              <a:off x="7657272" y="5152048"/>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514" name="Oval 513"/>
          <p:cNvSpPr/>
          <p:nvPr/>
        </p:nvSpPr>
        <p:spPr>
          <a:xfrm rot="18865226">
            <a:off x="1412204" y="5649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Cross 514"/>
          <p:cNvSpPr/>
          <p:nvPr/>
        </p:nvSpPr>
        <p:spPr>
          <a:xfrm>
            <a:off x="2846234" y="55086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TextBox 515"/>
          <p:cNvSpPr txBox="1"/>
          <p:nvPr/>
        </p:nvSpPr>
        <p:spPr>
          <a:xfrm>
            <a:off x="1646792" y="465224"/>
            <a:ext cx="864339" cy="369332"/>
          </a:xfrm>
          <a:prstGeom prst="rect">
            <a:avLst/>
          </a:prstGeom>
          <a:noFill/>
        </p:spPr>
        <p:txBody>
          <a:bodyPr wrap="none" rtlCol="0">
            <a:spAutoFit/>
          </a:bodyPr>
          <a:lstStyle/>
          <a:p>
            <a:r>
              <a:rPr lang="en-US" dirty="0" smtClean="0"/>
              <a:t>women</a:t>
            </a:r>
            <a:endParaRPr lang="en-US" dirty="0"/>
          </a:p>
        </p:txBody>
      </p:sp>
      <p:sp>
        <p:nvSpPr>
          <p:cNvPr id="517" name="TextBox 516"/>
          <p:cNvSpPr txBox="1"/>
          <p:nvPr/>
        </p:nvSpPr>
        <p:spPr>
          <a:xfrm>
            <a:off x="3244649" y="465224"/>
            <a:ext cx="582211" cy="369332"/>
          </a:xfrm>
          <a:prstGeom prst="rect">
            <a:avLst/>
          </a:prstGeom>
          <a:noFill/>
        </p:spPr>
        <p:txBody>
          <a:bodyPr wrap="none" rtlCol="0">
            <a:spAutoFit/>
          </a:bodyPr>
          <a:lstStyle/>
          <a:p>
            <a:r>
              <a:rPr lang="en-US" dirty="0" smtClean="0"/>
              <a:t>men</a:t>
            </a:r>
            <a:endParaRPr lang="en-US" dirty="0"/>
          </a:p>
        </p:txBody>
      </p:sp>
    </p:spTree>
    <p:extLst>
      <p:ext uri="{BB962C8B-B14F-4D97-AF65-F5344CB8AC3E}">
        <p14:creationId xmlns:p14="http://schemas.microsoft.com/office/powerpoint/2010/main" val="3253329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lang="en-US"/>
              <a:t>Prison admission trends</a:t>
            </a:r>
          </a:p>
        </p:txBody>
      </p:sp>
      <p:graphicFrame>
        <p:nvGraphicFramePr>
          <p:cNvPr id="35843" name="Object 3"/>
          <p:cNvGraphicFramePr>
            <a:graphicFrameLocks noChangeAspect="1"/>
          </p:cNvGraphicFramePr>
          <p:nvPr>
            <p:extLst>
              <p:ext uri="{D42A27DB-BD31-4B8C-83A1-F6EECF244321}">
                <p14:modId xmlns:p14="http://schemas.microsoft.com/office/powerpoint/2010/main" val="2662032342"/>
              </p:ext>
            </p:extLst>
          </p:nvPr>
        </p:nvGraphicFramePr>
        <p:xfrm>
          <a:off x="-50756" y="609600"/>
          <a:ext cx="9267781" cy="5562600"/>
        </p:xfrm>
        <a:graphic>
          <a:graphicData uri="http://schemas.openxmlformats.org/presentationml/2006/ole">
            <mc:AlternateContent xmlns:mc="http://schemas.openxmlformats.org/markup-compatibility/2006">
              <mc:Choice xmlns:v="urn:schemas-microsoft-com:vml" Requires="v">
                <p:oleObj spid="_x0000_s4107" name="Chart" r:id="rId4" imgW="11486160" imgH="6356160" progId="Excel.Sheet.8">
                  <p:embed/>
                </p:oleObj>
              </mc:Choice>
              <mc:Fallback>
                <p:oleObj name="Chart" r:id="rId4" imgW="11486160" imgH="6356160" progId="Excel.Sheet.8">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56" y="609600"/>
                        <a:ext cx="9267781" cy="556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4" name="Line 4"/>
          <p:cNvSpPr>
            <a:spLocks noChangeShapeType="1"/>
          </p:cNvSpPr>
          <p:nvPr/>
        </p:nvSpPr>
        <p:spPr bwMode="auto">
          <a:xfrm>
            <a:off x="5410200" y="1010526"/>
            <a:ext cx="0" cy="4343400"/>
          </a:xfrm>
          <a:prstGeom prst="line">
            <a:avLst/>
          </a:prstGeom>
          <a:noFill/>
          <a:ln w="28575">
            <a:solidFill>
              <a:srgbClr val="FF0000"/>
            </a:solidFill>
            <a:round/>
            <a:headEnd/>
            <a:tailEnd/>
          </a:ln>
          <a:effectLst/>
        </p:spPr>
        <p:txBody>
          <a:bodyPr/>
          <a:lstStyle/>
          <a:p>
            <a:endParaRPr lang="en-US"/>
          </a:p>
        </p:txBody>
      </p:sp>
      <p:sp>
        <p:nvSpPr>
          <p:cNvPr id="35845" name="Text Box 5"/>
          <p:cNvSpPr txBox="1">
            <a:spLocks noChangeArrowheads="1"/>
          </p:cNvSpPr>
          <p:nvPr/>
        </p:nvSpPr>
        <p:spPr bwMode="auto">
          <a:xfrm>
            <a:off x="5410200" y="1620126"/>
            <a:ext cx="1600200" cy="1016000"/>
          </a:xfrm>
          <a:prstGeom prst="rect">
            <a:avLst/>
          </a:prstGeom>
          <a:noFill/>
          <a:ln w="9525">
            <a:solidFill>
              <a:srgbClr val="FF0000"/>
            </a:solidFill>
            <a:miter lim="800000"/>
            <a:headEnd/>
            <a:tailEnd/>
          </a:ln>
          <a:effectLst/>
        </p:spPr>
        <p:txBody>
          <a:bodyPr>
            <a:spAutoFit/>
          </a:bodyPr>
          <a:lstStyle/>
          <a:p>
            <a:r>
              <a:rPr lang="en-US" sz="2000">
                <a:solidFill>
                  <a:srgbClr val="FF0000"/>
                </a:solidFill>
              </a:rPr>
              <a:t>1970 End  CRM and riot era</a:t>
            </a:r>
          </a:p>
        </p:txBody>
      </p:sp>
      <p:sp>
        <p:nvSpPr>
          <p:cNvPr id="35846" name="Line 6"/>
          <p:cNvSpPr>
            <a:spLocks noChangeShapeType="1"/>
          </p:cNvSpPr>
          <p:nvPr/>
        </p:nvSpPr>
        <p:spPr bwMode="auto">
          <a:xfrm>
            <a:off x="3733800" y="1086726"/>
            <a:ext cx="0" cy="4191000"/>
          </a:xfrm>
          <a:prstGeom prst="line">
            <a:avLst/>
          </a:prstGeom>
          <a:noFill/>
          <a:ln w="28575">
            <a:solidFill>
              <a:srgbClr val="FF0000"/>
            </a:solidFill>
            <a:round/>
            <a:headEnd/>
            <a:tailEnd/>
          </a:ln>
          <a:effectLst/>
        </p:spPr>
        <p:txBody>
          <a:bodyPr/>
          <a:lstStyle/>
          <a:p>
            <a:endParaRPr lang="en-US"/>
          </a:p>
        </p:txBody>
      </p:sp>
      <p:sp>
        <p:nvSpPr>
          <p:cNvPr id="35847" name="Text Box 7"/>
          <p:cNvSpPr txBox="1">
            <a:spLocks noChangeArrowheads="1"/>
          </p:cNvSpPr>
          <p:nvPr/>
        </p:nvSpPr>
        <p:spPr bwMode="auto">
          <a:xfrm>
            <a:off x="1981200" y="1620126"/>
            <a:ext cx="1679575" cy="711200"/>
          </a:xfrm>
          <a:prstGeom prst="rect">
            <a:avLst/>
          </a:prstGeom>
          <a:noFill/>
          <a:ln w="9525">
            <a:solidFill>
              <a:srgbClr val="FF0000"/>
            </a:solidFill>
            <a:miter lim="800000"/>
            <a:headEnd/>
            <a:tailEnd/>
          </a:ln>
          <a:effectLst/>
        </p:spPr>
        <p:txBody>
          <a:bodyPr>
            <a:spAutoFit/>
          </a:bodyPr>
          <a:lstStyle/>
          <a:p>
            <a:r>
              <a:rPr lang="en-US" sz="2000" dirty="0">
                <a:solidFill>
                  <a:srgbClr val="FF0000"/>
                </a:solidFill>
              </a:rPr>
              <a:t>1954 Begin CRM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7"/>
          <p:cNvGrpSpPr/>
          <p:nvPr/>
        </p:nvGrpSpPr>
        <p:grpSpPr>
          <a:xfrm>
            <a:off x="815076" y="953710"/>
            <a:ext cx="7656170" cy="4135165"/>
            <a:chOff x="791521" y="1243959"/>
            <a:chExt cx="7656170" cy="4135165"/>
          </a:xfrm>
        </p:grpSpPr>
        <p:sp>
          <p:nvSpPr>
            <p:cNvPr id="248" name="Oval 247"/>
            <p:cNvSpPr/>
            <p:nvPr/>
          </p:nvSpPr>
          <p:spPr>
            <a:xfrm>
              <a:off x="7542717" y="20811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18865226">
              <a:off x="927344" y="4208555"/>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Oval 5"/>
            <p:cNvSpPr/>
            <p:nvPr/>
          </p:nvSpPr>
          <p:spPr>
            <a:xfrm rot="18865226">
              <a:off x="1142859" y="4206375"/>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Oval 6"/>
            <p:cNvSpPr/>
            <p:nvPr/>
          </p:nvSpPr>
          <p:spPr>
            <a:xfrm rot="18865226">
              <a:off x="1358374" y="4204195"/>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p:cNvSpPr/>
            <p:nvPr/>
          </p:nvSpPr>
          <p:spPr>
            <a:xfrm rot="18865226">
              <a:off x="1573889" y="4202015"/>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Oval 8"/>
            <p:cNvSpPr/>
            <p:nvPr/>
          </p:nvSpPr>
          <p:spPr>
            <a:xfrm rot="18865226">
              <a:off x="1789404" y="4199835"/>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Oval 9"/>
            <p:cNvSpPr/>
            <p:nvPr/>
          </p:nvSpPr>
          <p:spPr>
            <a:xfrm rot="18865226">
              <a:off x="2004919" y="4197655"/>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Oval 10"/>
            <p:cNvSpPr/>
            <p:nvPr/>
          </p:nvSpPr>
          <p:spPr>
            <a:xfrm rot="18865226">
              <a:off x="2220435" y="4195474"/>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Oval 11"/>
            <p:cNvSpPr/>
            <p:nvPr/>
          </p:nvSpPr>
          <p:spPr>
            <a:xfrm rot="18865226">
              <a:off x="2435950" y="4193294"/>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Oval 12"/>
            <p:cNvSpPr/>
            <p:nvPr/>
          </p:nvSpPr>
          <p:spPr>
            <a:xfrm rot="18865226">
              <a:off x="2651465" y="4191114"/>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Oval 13"/>
            <p:cNvSpPr/>
            <p:nvPr/>
          </p:nvSpPr>
          <p:spPr>
            <a:xfrm rot="18865226">
              <a:off x="2866980" y="4188934"/>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14"/>
            <p:cNvSpPr/>
            <p:nvPr/>
          </p:nvSpPr>
          <p:spPr>
            <a:xfrm rot="18865226">
              <a:off x="3082495" y="4186754"/>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Oval 15"/>
            <p:cNvSpPr/>
            <p:nvPr/>
          </p:nvSpPr>
          <p:spPr>
            <a:xfrm rot="18865226">
              <a:off x="3298010" y="41845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8865226">
              <a:off x="3513525" y="41823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8865226">
              <a:off x="3729040" y="41802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8865226">
              <a:off x="3944556" y="41780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8865226">
              <a:off x="4160071" y="41758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8865226">
              <a:off x="4375586" y="41736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8865226">
              <a:off x="4591101" y="41714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8865226">
              <a:off x="4806616" y="41693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865226">
              <a:off x="5022131" y="41671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8865226">
              <a:off x="5237646" y="41649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8865226">
              <a:off x="5453161" y="41627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865226">
              <a:off x="5668677" y="416059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8865226">
              <a:off x="5884192" y="41584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8865226">
              <a:off x="6099707" y="41562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8865226">
              <a:off x="6315222" y="41540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8865226">
              <a:off x="6530737" y="415187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865226">
              <a:off x="1108682" y="3805771"/>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3" name="Oval 32"/>
            <p:cNvSpPr/>
            <p:nvPr/>
          </p:nvSpPr>
          <p:spPr>
            <a:xfrm rot="18865226">
              <a:off x="1324197" y="380359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Oval 33"/>
            <p:cNvSpPr/>
            <p:nvPr/>
          </p:nvSpPr>
          <p:spPr>
            <a:xfrm rot="18865226">
              <a:off x="1539713" y="380141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5" name="Oval 34"/>
            <p:cNvSpPr/>
            <p:nvPr/>
          </p:nvSpPr>
          <p:spPr>
            <a:xfrm rot="18865226">
              <a:off x="1755228" y="379923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Oval 35"/>
            <p:cNvSpPr/>
            <p:nvPr/>
          </p:nvSpPr>
          <p:spPr>
            <a:xfrm rot="18865226">
              <a:off x="1970743" y="379705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7" name="Oval 36"/>
            <p:cNvSpPr/>
            <p:nvPr/>
          </p:nvSpPr>
          <p:spPr>
            <a:xfrm rot="18865226">
              <a:off x="2186258" y="379487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8" name="Oval 37"/>
            <p:cNvSpPr/>
            <p:nvPr/>
          </p:nvSpPr>
          <p:spPr>
            <a:xfrm rot="18865226">
              <a:off x="2401773" y="379269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 name="Oval 38"/>
            <p:cNvSpPr/>
            <p:nvPr/>
          </p:nvSpPr>
          <p:spPr>
            <a:xfrm rot="18865226">
              <a:off x="2617288" y="379051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 name="Oval 39"/>
            <p:cNvSpPr/>
            <p:nvPr/>
          </p:nvSpPr>
          <p:spPr>
            <a:xfrm rot="18865226">
              <a:off x="2832803" y="378833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Oval 40"/>
            <p:cNvSpPr/>
            <p:nvPr/>
          </p:nvSpPr>
          <p:spPr>
            <a:xfrm rot="18865226">
              <a:off x="3048318" y="378615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 name="Oval 41"/>
            <p:cNvSpPr/>
            <p:nvPr/>
          </p:nvSpPr>
          <p:spPr>
            <a:xfrm rot="18865226">
              <a:off x="3263834" y="37839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8865226">
              <a:off x="3479349" y="37817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8865226">
              <a:off x="3694864" y="37796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8865226">
              <a:off x="3910379" y="37774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8865226">
              <a:off x="4125894" y="37752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8865226">
              <a:off x="4341409" y="37730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8865226">
              <a:off x="4556924" y="37708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8865226">
              <a:off x="4772439" y="37687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8865226">
              <a:off x="4987954" y="37665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8865226">
              <a:off x="5203470" y="37643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8865226">
              <a:off x="5418985" y="37621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8865226">
              <a:off x="5634500" y="37599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8865226">
              <a:off x="5850015" y="37578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8865226">
              <a:off x="6065530" y="375562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8865226">
              <a:off x="6281045" y="375344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8865226">
              <a:off x="6496560" y="37512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8865226">
              <a:off x="6712075" y="37490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8865226">
              <a:off x="1310890" y="341083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0" name="Oval 59"/>
            <p:cNvSpPr/>
            <p:nvPr/>
          </p:nvSpPr>
          <p:spPr>
            <a:xfrm rot="18865226">
              <a:off x="1526405" y="340865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1" name="Oval 60"/>
            <p:cNvSpPr/>
            <p:nvPr/>
          </p:nvSpPr>
          <p:spPr>
            <a:xfrm rot="18865226">
              <a:off x="1741920" y="340647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2" name="Oval 61"/>
            <p:cNvSpPr/>
            <p:nvPr/>
          </p:nvSpPr>
          <p:spPr>
            <a:xfrm rot="18865226">
              <a:off x="1957436" y="340429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3" name="Oval 62"/>
            <p:cNvSpPr/>
            <p:nvPr/>
          </p:nvSpPr>
          <p:spPr>
            <a:xfrm rot="18865226">
              <a:off x="2172951" y="340211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4" name="Oval 63"/>
            <p:cNvSpPr/>
            <p:nvPr/>
          </p:nvSpPr>
          <p:spPr>
            <a:xfrm rot="18865226">
              <a:off x="2388466" y="339993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5" name="Oval 64"/>
            <p:cNvSpPr/>
            <p:nvPr/>
          </p:nvSpPr>
          <p:spPr>
            <a:xfrm rot="18865226">
              <a:off x="2603981" y="339775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6" name="Oval 65"/>
            <p:cNvSpPr/>
            <p:nvPr/>
          </p:nvSpPr>
          <p:spPr>
            <a:xfrm rot="18865226">
              <a:off x="2819496" y="339557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7" name="Oval 66"/>
            <p:cNvSpPr/>
            <p:nvPr/>
          </p:nvSpPr>
          <p:spPr>
            <a:xfrm rot="18865226">
              <a:off x="3035011" y="339339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8" name="Oval 67"/>
            <p:cNvSpPr/>
            <p:nvPr/>
          </p:nvSpPr>
          <p:spPr>
            <a:xfrm rot="18865226">
              <a:off x="3250526" y="33912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8865226">
              <a:off x="3466041" y="33890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8865226">
              <a:off x="3681556" y="33868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865226">
              <a:off x="3897072" y="33846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8865226">
              <a:off x="4112587" y="33824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8865226">
              <a:off x="4328102" y="33803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8865226">
              <a:off x="4543617" y="33781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8865226">
              <a:off x="4759132" y="33759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8865226">
              <a:off x="4974647" y="3373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8865226">
              <a:off x="5190162" y="33715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8865226">
              <a:off x="5405677" y="33694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8865226">
              <a:off x="5621193" y="33672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8865226">
              <a:off x="5836708" y="33650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8865226">
              <a:off x="6052223" y="33628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8865226">
              <a:off x="6267738" y="33606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8865226">
              <a:off x="6483253" y="33585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8865226">
              <a:off x="6698768" y="33563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8865226">
              <a:off x="6914283" y="33541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8865226">
              <a:off x="895630" y="459667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7" name="Oval 86"/>
            <p:cNvSpPr/>
            <p:nvPr/>
          </p:nvSpPr>
          <p:spPr>
            <a:xfrm rot="18865226">
              <a:off x="1111145" y="459449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8" name="Oval 87"/>
            <p:cNvSpPr/>
            <p:nvPr/>
          </p:nvSpPr>
          <p:spPr>
            <a:xfrm rot="18865226">
              <a:off x="1326660" y="459231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9" name="Oval 88"/>
            <p:cNvSpPr/>
            <p:nvPr/>
          </p:nvSpPr>
          <p:spPr>
            <a:xfrm rot="18865226">
              <a:off x="1542175" y="459013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0" name="Oval 89"/>
            <p:cNvSpPr/>
            <p:nvPr/>
          </p:nvSpPr>
          <p:spPr>
            <a:xfrm rot="18865226">
              <a:off x="1757690" y="458795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1" name="Oval 90"/>
            <p:cNvSpPr/>
            <p:nvPr/>
          </p:nvSpPr>
          <p:spPr>
            <a:xfrm rot="18865226">
              <a:off x="1973206" y="458577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2" name="Oval 91"/>
            <p:cNvSpPr/>
            <p:nvPr/>
          </p:nvSpPr>
          <p:spPr>
            <a:xfrm rot="18865226">
              <a:off x="2188721" y="458359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3" name="Oval 92"/>
            <p:cNvSpPr/>
            <p:nvPr/>
          </p:nvSpPr>
          <p:spPr>
            <a:xfrm rot="18865226">
              <a:off x="2404236" y="458141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4" name="Oval 93"/>
            <p:cNvSpPr/>
            <p:nvPr/>
          </p:nvSpPr>
          <p:spPr>
            <a:xfrm rot="18865226">
              <a:off x="2619751" y="457923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5" name="Oval 94"/>
            <p:cNvSpPr/>
            <p:nvPr/>
          </p:nvSpPr>
          <p:spPr>
            <a:xfrm rot="18865226">
              <a:off x="2835266" y="457705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6" name="Oval 95"/>
            <p:cNvSpPr/>
            <p:nvPr/>
          </p:nvSpPr>
          <p:spPr>
            <a:xfrm rot="18865226">
              <a:off x="3050781" y="457487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7" name="Oval 96"/>
            <p:cNvSpPr/>
            <p:nvPr/>
          </p:nvSpPr>
          <p:spPr>
            <a:xfrm rot="18865226">
              <a:off x="3266296" y="457269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8" name="Oval 97"/>
            <p:cNvSpPr/>
            <p:nvPr/>
          </p:nvSpPr>
          <p:spPr>
            <a:xfrm rot="18865226">
              <a:off x="3481811" y="457051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9" name="Oval 98"/>
            <p:cNvSpPr/>
            <p:nvPr/>
          </p:nvSpPr>
          <p:spPr>
            <a:xfrm rot="18865226">
              <a:off x="3697327" y="456833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0" name="Oval 99"/>
            <p:cNvSpPr/>
            <p:nvPr/>
          </p:nvSpPr>
          <p:spPr>
            <a:xfrm rot="18865226">
              <a:off x="3912842" y="456615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1" name="Oval 100"/>
            <p:cNvSpPr/>
            <p:nvPr/>
          </p:nvSpPr>
          <p:spPr>
            <a:xfrm rot="18865226">
              <a:off x="4128357" y="456397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2" name="Oval 101"/>
            <p:cNvSpPr/>
            <p:nvPr/>
          </p:nvSpPr>
          <p:spPr>
            <a:xfrm rot="18865226">
              <a:off x="4343872" y="456179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3" name="Oval 102"/>
            <p:cNvSpPr/>
            <p:nvPr/>
          </p:nvSpPr>
          <p:spPr>
            <a:xfrm rot="18865226">
              <a:off x="4559387" y="455961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4" name="Oval 103"/>
            <p:cNvSpPr/>
            <p:nvPr/>
          </p:nvSpPr>
          <p:spPr>
            <a:xfrm rot="18865226">
              <a:off x="4774902" y="455743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5" name="Oval 104"/>
            <p:cNvSpPr/>
            <p:nvPr/>
          </p:nvSpPr>
          <p:spPr>
            <a:xfrm rot="18865226">
              <a:off x="4990417" y="455525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6" name="Oval 105"/>
            <p:cNvSpPr/>
            <p:nvPr/>
          </p:nvSpPr>
          <p:spPr>
            <a:xfrm rot="18865226">
              <a:off x="5205932" y="455307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7" name="Oval 106"/>
            <p:cNvSpPr/>
            <p:nvPr/>
          </p:nvSpPr>
          <p:spPr>
            <a:xfrm rot="18865226">
              <a:off x="5421447" y="455089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8" name="Oval 107"/>
            <p:cNvSpPr/>
            <p:nvPr/>
          </p:nvSpPr>
          <p:spPr>
            <a:xfrm rot="18865226">
              <a:off x="5636963" y="454871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9" name="Oval 108"/>
            <p:cNvSpPr/>
            <p:nvPr/>
          </p:nvSpPr>
          <p:spPr>
            <a:xfrm rot="18865226">
              <a:off x="5852478" y="454653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0" name="Oval 109"/>
            <p:cNvSpPr/>
            <p:nvPr/>
          </p:nvSpPr>
          <p:spPr>
            <a:xfrm rot="18865226">
              <a:off x="6067993" y="454435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1" name="Oval 110"/>
            <p:cNvSpPr/>
            <p:nvPr/>
          </p:nvSpPr>
          <p:spPr>
            <a:xfrm rot="18865226">
              <a:off x="6283508" y="454217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2" name="Oval 111"/>
            <p:cNvSpPr/>
            <p:nvPr/>
          </p:nvSpPr>
          <p:spPr>
            <a:xfrm rot="18865226">
              <a:off x="6499023" y="453999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3" name="Oval 112"/>
            <p:cNvSpPr/>
            <p:nvPr/>
          </p:nvSpPr>
          <p:spPr>
            <a:xfrm rot="18865226">
              <a:off x="791521" y="500037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4" name="Oval 113"/>
            <p:cNvSpPr/>
            <p:nvPr/>
          </p:nvSpPr>
          <p:spPr>
            <a:xfrm rot="18865226">
              <a:off x="1007036" y="499819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5" name="Oval 114"/>
            <p:cNvSpPr/>
            <p:nvPr/>
          </p:nvSpPr>
          <p:spPr>
            <a:xfrm rot="18865226">
              <a:off x="1222551" y="499601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6" name="Oval 115"/>
            <p:cNvSpPr/>
            <p:nvPr/>
          </p:nvSpPr>
          <p:spPr>
            <a:xfrm rot="18865226">
              <a:off x="1438066" y="499383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7" name="Oval 116"/>
            <p:cNvSpPr/>
            <p:nvPr/>
          </p:nvSpPr>
          <p:spPr>
            <a:xfrm rot="18865226">
              <a:off x="1653581" y="499165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8" name="Oval 117"/>
            <p:cNvSpPr/>
            <p:nvPr/>
          </p:nvSpPr>
          <p:spPr>
            <a:xfrm rot="18865226">
              <a:off x="1869096" y="498947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9" name="Oval 118"/>
            <p:cNvSpPr/>
            <p:nvPr/>
          </p:nvSpPr>
          <p:spPr>
            <a:xfrm rot="18865226">
              <a:off x="2084611" y="498729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0" name="Oval 119"/>
            <p:cNvSpPr/>
            <p:nvPr/>
          </p:nvSpPr>
          <p:spPr>
            <a:xfrm rot="18865226">
              <a:off x="2300127" y="498511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1" name="Oval 120"/>
            <p:cNvSpPr/>
            <p:nvPr/>
          </p:nvSpPr>
          <p:spPr>
            <a:xfrm rot="18865226">
              <a:off x="2515642" y="498293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2" name="Oval 121"/>
            <p:cNvSpPr/>
            <p:nvPr/>
          </p:nvSpPr>
          <p:spPr>
            <a:xfrm rot="18865226">
              <a:off x="2731157" y="4980753"/>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3" name="Oval 122"/>
            <p:cNvSpPr/>
            <p:nvPr/>
          </p:nvSpPr>
          <p:spPr>
            <a:xfrm rot="18865226">
              <a:off x="2946672" y="4978572"/>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4" name="Oval 123"/>
            <p:cNvSpPr/>
            <p:nvPr/>
          </p:nvSpPr>
          <p:spPr>
            <a:xfrm rot="18865226">
              <a:off x="3162187" y="497639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5" name="Oval 124"/>
            <p:cNvSpPr/>
            <p:nvPr/>
          </p:nvSpPr>
          <p:spPr>
            <a:xfrm rot="18865226">
              <a:off x="3377702" y="497421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6" name="Oval 125"/>
            <p:cNvSpPr/>
            <p:nvPr/>
          </p:nvSpPr>
          <p:spPr>
            <a:xfrm rot="18865226">
              <a:off x="3593217" y="497203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7" name="Oval 126"/>
            <p:cNvSpPr/>
            <p:nvPr/>
          </p:nvSpPr>
          <p:spPr>
            <a:xfrm rot="18865226">
              <a:off x="3808732" y="496985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8" name="Oval 127"/>
            <p:cNvSpPr/>
            <p:nvPr/>
          </p:nvSpPr>
          <p:spPr>
            <a:xfrm rot="18865226">
              <a:off x="4024248" y="496767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9" name="Oval 128"/>
            <p:cNvSpPr/>
            <p:nvPr/>
          </p:nvSpPr>
          <p:spPr>
            <a:xfrm rot="18865226">
              <a:off x="4239763" y="496549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0" name="Oval 129"/>
            <p:cNvSpPr/>
            <p:nvPr/>
          </p:nvSpPr>
          <p:spPr>
            <a:xfrm rot="18865226">
              <a:off x="4455278" y="496331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1" name="Oval 130"/>
            <p:cNvSpPr/>
            <p:nvPr/>
          </p:nvSpPr>
          <p:spPr>
            <a:xfrm rot="18865226">
              <a:off x="4670793" y="496113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2" name="Oval 131"/>
            <p:cNvSpPr/>
            <p:nvPr/>
          </p:nvSpPr>
          <p:spPr>
            <a:xfrm rot="18865226">
              <a:off x="4886308" y="495895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3" name="Oval 132"/>
            <p:cNvSpPr/>
            <p:nvPr/>
          </p:nvSpPr>
          <p:spPr>
            <a:xfrm rot="18865226">
              <a:off x="5101823" y="495677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4" name="Oval 133"/>
            <p:cNvSpPr/>
            <p:nvPr/>
          </p:nvSpPr>
          <p:spPr>
            <a:xfrm rot="18865226">
              <a:off x="5317338" y="4954592"/>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5" name="Oval 134"/>
            <p:cNvSpPr/>
            <p:nvPr/>
          </p:nvSpPr>
          <p:spPr>
            <a:xfrm rot="18865226">
              <a:off x="5532853" y="495241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6" name="Oval 135"/>
            <p:cNvSpPr/>
            <p:nvPr/>
          </p:nvSpPr>
          <p:spPr>
            <a:xfrm rot="18865226">
              <a:off x="5748369" y="495023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7" name="Oval 136"/>
            <p:cNvSpPr/>
            <p:nvPr/>
          </p:nvSpPr>
          <p:spPr>
            <a:xfrm rot="18865226">
              <a:off x="5963884" y="494805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8" name="Oval 137"/>
            <p:cNvSpPr/>
            <p:nvPr/>
          </p:nvSpPr>
          <p:spPr>
            <a:xfrm rot="18865226">
              <a:off x="6179399" y="494587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9" name="Oval 138"/>
            <p:cNvSpPr/>
            <p:nvPr/>
          </p:nvSpPr>
          <p:spPr>
            <a:xfrm rot="18865226">
              <a:off x="6394914" y="494369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0" name="Oval 139"/>
            <p:cNvSpPr/>
            <p:nvPr/>
          </p:nvSpPr>
          <p:spPr>
            <a:xfrm rot="18865226">
              <a:off x="1306925" y="3018837"/>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1" name="Oval 140"/>
            <p:cNvSpPr/>
            <p:nvPr/>
          </p:nvSpPr>
          <p:spPr>
            <a:xfrm rot="18865226">
              <a:off x="1522440" y="301665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2" name="Oval 141"/>
            <p:cNvSpPr/>
            <p:nvPr/>
          </p:nvSpPr>
          <p:spPr>
            <a:xfrm rot="18865226">
              <a:off x="1737955" y="301447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3" name="Oval 142"/>
            <p:cNvSpPr/>
            <p:nvPr/>
          </p:nvSpPr>
          <p:spPr>
            <a:xfrm rot="18865226">
              <a:off x="1953470" y="301229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4" name="Oval 143"/>
            <p:cNvSpPr/>
            <p:nvPr/>
          </p:nvSpPr>
          <p:spPr>
            <a:xfrm rot="18865226">
              <a:off x="2168985" y="301011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5" name="Oval 144"/>
            <p:cNvSpPr/>
            <p:nvPr/>
          </p:nvSpPr>
          <p:spPr>
            <a:xfrm rot="18865226">
              <a:off x="2384500" y="300793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6" name="Oval 145"/>
            <p:cNvSpPr/>
            <p:nvPr/>
          </p:nvSpPr>
          <p:spPr>
            <a:xfrm rot="18865226">
              <a:off x="2600016" y="300575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7" name="Oval 146"/>
            <p:cNvSpPr/>
            <p:nvPr/>
          </p:nvSpPr>
          <p:spPr>
            <a:xfrm rot="18865226">
              <a:off x="2815531" y="300357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8" name="Oval 147"/>
            <p:cNvSpPr/>
            <p:nvPr/>
          </p:nvSpPr>
          <p:spPr>
            <a:xfrm rot="18865226">
              <a:off x="3031046" y="3001396"/>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9" name="Oval 148"/>
            <p:cNvSpPr/>
            <p:nvPr/>
          </p:nvSpPr>
          <p:spPr>
            <a:xfrm rot="18865226">
              <a:off x="3246561" y="29992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18865226">
              <a:off x="3462076" y="29970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18865226">
              <a:off x="3677591" y="29948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8865226">
              <a:off x="3893106" y="29926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18865226">
              <a:off x="4108621" y="29904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18865226">
              <a:off x="4324136" y="29883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18865226">
              <a:off x="4539652" y="29861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18865226">
              <a:off x="4755167" y="29839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18865226">
              <a:off x="4970682" y="2981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18865226">
              <a:off x="5186197" y="29795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8865226">
              <a:off x="5401712" y="297741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8865226">
              <a:off x="5617227" y="29752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18865226">
              <a:off x="5832742" y="29730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18865226">
              <a:off x="6048257" y="29708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8865226">
              <a:off x="6263773" y="29686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18865226">
              <a:off x="6479288" y="296651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8865226">
              <a:off x="6694803" y="296433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18865226">
              <a:off x="6910318" y="29621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8865226">
              <a:off x="1518080" y="2585626"/>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8865226">
              <a:off x="1733595" y="2583446"/>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8865226">
              <a:off x="1949110" y="2581266"/>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18865226">
              <a:off x="2164625" y="2579086"/>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18865226">
              <a:off x="2380140" y="257690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18865226">
              <a:off x="2595655" y="25747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18865226">
              <a:off x="2811170" y="257254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18865226">
              <a:off x="3026686" y="25703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18865226">
              <a:off x="3242201" y="256818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18865226">
              <a:off x="3457716" y="25660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8865226">
              <a:off x="3673231" y="25638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18865226">
              <a:off x="3888746" y="256164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18865226">
              <a:off x="4104261" y="25594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8865226">
              <a:off x="4319776" y="25572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18865226">
              <a:off x="4535291" y="25551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8865226">
              <a:off x="4750807" y="25529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18865226">
              <a:off x="4966322" y="255074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18865226">
              <a:off x="5181837" y="25485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18865226">
              <a:off x="5397352" y="25463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8865226">
              <a:off x="5612867" y="25442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8865226">
              <a:off x="5828382" y="254202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8865226">
              <a:off x="6043897" y="253984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8865226">
              <a:off x="6259412" y="253766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8865226">
              <a:off x="6474928" y="253548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18865226">
              <a:off x="6690443" y="253330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18865226">
              <a:off x="6905958" y="253112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18865226">
              <a:off x="7121473" y="252894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18865226">
              <a:off x="1651080" y="2143872"/>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8865226">
              <a:off x="1866595" y="2141692"/>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18865226">
              <a:off x="2082110" y="2139512"/>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18865226">
              <a:off x="2297625" y="21373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18865226">
              <a:off x="2513140" y="21351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18865226">
              <a:off x="2728655" y="21329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18865226">
              <a:off x="2944170" y="213079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8865226">
              <a:off x="3159686" y="21286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8865226">
              <a:off x="3375201" y="21264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18865226">
              <a:off x="3590716" y="21242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18865226">
              <a:off x="3806231" y="21220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18865226">
              <a:off x="4021746" y="21198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18865226">
              <a:off x="4237261" y="21177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18865226">
              <a:off x="4452776" y="21155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18865226">
              <a:off x="4668291" y="21133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18865226">
              <a:off x="4883807" y="211117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8865226">
              <a:off x="5099322" y="21089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8865226">
              <a:off x="5314837" y="21068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18865226">
              <a:off x="5530352" y="21046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18865226">
              <a:off x="5745867" y="21024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8865226">
              <a:off x="5961382" y="21002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8865226">
              <a:off x="6176897" y="20980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18865226">
              <a:off x="6392412" y="20959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8865226">
              <a:off x="6607927" y="209373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18865226">
              <a:off x="6823443" y="20915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18865226">
              <a:off x="7038958" y="20893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18865226">
              <a:off x="7254473" y="20871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18865226">
              <a:off x="2075984" y="1659707"/>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18865226">
              <a:off x="2291499" y="1657527"/>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8865226">
              <a:off x="2507014" y="1655347"/>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8865226">
              <a:off x="2722529" y="165316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18865226">
              <a:off x="2938044" y="165098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8865226">
              <a:off x="3153559" y="164880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18865226">
              <a:off x="3369074" y="164662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18865226">
              <a:off x="3584589" y="164444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18865226">
              <a:off x="3800104" y="164226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18865226">
              <a:off x="4015620" y="164008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18865226">
              <a:off x="4231135" y="163790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18865226">
              <a:off x="4446650" y="163572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18865226">
              <a:off x="4662165" y="163354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8865226">
              <a:off x="4877680" y="163136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18865226">
              <a:off x="5093195" y="1629186"/>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18865226">
              <a:off x="5308710" y="162700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18865226">
              <a:off x="5524225" y="162482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18865226">
              <a:off x="5739741" y="162264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18865226">
              <a:off x="5955256" y="162046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8865226">
              <a:off x="6170771" y="161828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18865226">
              <a:off x="6386286" y="161610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18865226">
              <a:off x="6601801" y="161392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18865226">
              <a:off x="6817316" y="161174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rot="18865226">
              <a:off x="7032831" y="160956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8865226">
              <a:off x="7248346" y="160738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18865226">
              <a:off x="7463862" y="160520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8865226">
              <a:off x="7679377" y="1603025"/>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18865226">
              <a:off x="2429154" y="1298461"/>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18865226">
              <a:off x="2644669" y="1296281"/>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18865226">
              <a:off x="2860184" y="1294101"/>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18865226">
              <a:off x="3075699" y="1291921"/>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18865226">
              <a:off x="3291214" y="1289741"/>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18865226">
              <a:off x="3506729" y="1287561"/>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18865226">
              <a:off x="3722244" y="1285381"/>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18865226">
              <a:off x="3937759" y="1283201"/>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18865226">
              <a:off x="4153275" y="1281021"/>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18865226">
              <a:off x="4368790" y="1278841"/>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8865226">
              <a:off x="4584305" y="127666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8865226">
              <a:off x="4799820" y="127448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18865226">
              <a:off x="5015335" y="127230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18865226">
              <a:off x="5230850" y="127012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18865226">
              <a:off x="5446365" y="126794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18865226">
              <a:off x="5661880" y="126576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18865226">
              <a:off x="5877396" y="126358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18865226">
              <a:off x="6092911" y="126140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18865226">
              <a:off x="6308426" y="125922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18865226">
              <a:off x="6523941" y="125704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18865226">
              <a:off x="6739456" y="125486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18865226">
              <a:off x="6954971" y="1252680"/>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rot="18865226">
              <a:off x="7170486" y="1250499"/>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8865226">
              <a:off x="7386001" y="1248319"/>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18865226">
              <a:off x="7601517" y="1246139"/>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18865226">
              <a:off x="7817032" y="1243959"/>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18865226">
              <a:off x="1755227" y="1659708"/>
              <a:ext cx="152400" cy="1524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18865226">
              <a:off x="1080488" y="3412609"/>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8" name="Oval 277"/>
            <p:cNvSpPr/>
            <p:nvPr/>
          </p:nvSpPr>
          <p:spPr>
            <a:xfrm rot="18865226">
              <a:off x="2164467" y="1298461"/>
              <a:ext cx="152400" cy="152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rot="18865226">
              <a:off x="1889069" y="1291921"/>
              <a:ext cx="152400" cy="1524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18865226">
              <a:off x="1619591" y="1298462"/>
              <a:ext cx="152400" cy="1524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18865226">
              <a:off x="1511834" y="1644528"/>
              <a:ext cx="152400" cy="1524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18865226">
              <a:off x="1358376" y="2144533"/>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18865226">
              <a:off x="1296004" y="2588814"/>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18865226">
              <a:off x="7387784" y="252326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18865226">
              <a:off x="1302564" y="1299122"/>
              <a:ext cx="152400" cy="1524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rot="18865226">
              <a:off x="1222550" y="1666377"/>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287" name="Oval 286"/>
            <p:cNvSpPr/>
            <p:nvPr/>
          </p:nvSpPr>
          <p:spPr>
            <a:xfrm rot="18865226">
              <a:off x="1087047" y="2157374"/>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18865226">
              <a:off x="1035100" y="2588815"/>
              <a:ext cx="152400" cy="152400"/>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18865226">
              <a:off x="1000924" y="3012298"/>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0" name="Oval 289"/>
            <p:cNvSpPr/>
            <p:nvPr/>
          </p:nvSpPr>
          <p:spPr>
            <a:xfrm rot="18865226">
              <a:off x="7667900" y="2523923"/>
              <a:ext cx="12595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1" name="Oval 290"/>
            <p:cNvSpPr/>
            <p:nvPr/>
          </p:nvSpPr>
          <p:spPr>
            <a:xfrm>
              <a:off x="7878912" y="20818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7178273" y="29545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7469034" y="29251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7802875" y="28958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7197673" y="33643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7499011" y="33637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7817032" y="33640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7878912" y="25220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7001274" y="374638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7254473" y="37244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7556173" y="37244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7863335" y="371753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6739456" y="41486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6966627" y="414870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rot="18865226">
              <a:off x="7189074" y="41486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rot="18865226">
              <a:off x="7404589" y="41464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7613308" y="414325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7840479" y="414330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18865226">
              <a:off x="6730182" y="4539991"/>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0" name="Oval 309"/>
            <p:cNvSpPr/>
            <p:nvPr/>
          </p:nvSpPr>
          <p:spPr>
            <a:xfrm rot="18865226">
              <a:off x="6945697" y="453781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7154416" y="4534594"/>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2" name="Oval 311"/>
            <p:cNvSpPr/>
            <p:nvPr/>
          </p:nvSpPr>
          <p:spPr>
            <a:xfrm>
              <a:off x="7381587" y="4534644"/>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3" name="Oval 312"/>
            <p:cNvSpPr/>
            <p:nvPr/>
          </p:nvSpPr>
          <p:spPr>
            <a:xfrm rot="18865226">
              <a:off x="6632343" y="494369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4" name="Oval 313"/>
            <p:cNvSpPr/>
            <p:nvPr/>
          </p:nvSpPr>
          <p:spPr>
            <a:xfrm rot="18865226">
              <a:off x="6847858" y="494151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5" name="Oval 314"/>
            <p:cNvSpPr/>
            <p:nvPr/>
          </p:nvSpPr>
          <p:spPr>
            <a:xfrm>
              <a:off x="7056577" y="4938293"/>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6" name="Oval 315"/>
            <p:cNvSpPr/>
            <p:nvPr/>
          </p:nvSpPr>
          <p:spPr>
            <a:xfrm>
              <a:off x="7283748" y="4938343"/>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7" name="Oval 316"/>
            <p:cNvSpPr/>
            <p:nvPr/>
          </p:nvSpPr>
          <p:spPr>
            <a:xfrm rot="18865226">
              <a:off x="7576791" y="4907097"/>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8" name="Oval 317"/>
            <p:cNvSpPr/>
            <p:nvPr/>
          </p:nvSpPr>
          <p:spPr>
            <a:xfrm rot="18865226">
              <a:off x="7792306" y="4904917"/>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9" name="Oval 318"/>
            <p:cNvSpPr/>
            <p:nvPr/>
          </p:nvSpPr>
          <p:spPr>
            <a:xfrm>
              <a:off x="8001025" y="49017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0" name="Oval 319"/>
            <p:cNvSpPr/>
            <p:nvPr/>
          </p:nvSpPr>
          <p:spPr>
            <a:xfrm>
              <a:off x="8228196" y="490175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1" name="Oval 320"/>
            <p:cNvSpPr/>
            <p:nvPr/>
          </p:nvSpPr>
          <p:spPr>
            <a:xfrm rot="18865226">
              <a:off x="7643886" y="45030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8865226">
              <a:off x="7859401" y="450090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8068120" y="44976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8295291" y="449774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ross 2"/>
            <p:cNvSpPr/>
            <p:nvPr/>
          </p:nvSpPr>
          <p:spPr>
            <a:xfrm>
              <a:off x="1397512" y="1427917"/>
              <a:ext cx="226230" cy="198052"/>
            </a:xfrm>
            <a:prstGeom prst="plus">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Cross 324"/>
            <p:cNvSpPr/>
            <p:nvPr/>
          </p:nvSpPr>
          <p:spPr>
            <a:xfrm>
              <a:off x="1757847" y="1435542"/>
              <a:ext cx="226230" cy="198052"/>
            </a:xfrm>
            <a:prstGeom prst="plus">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Cross 325"/>
            <p:cNvSpPr/>
            <p:nvPr/>
          </p:nvSpPr>
          <p:spPr>
            <a:xfrm>
              <a:off x="2130678" y="1435542"/>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Cross 326"/>
            <p:cNvSpPr/>
            <p:nvPr/>
          </p:nvSpPr>
          <p:spPr>
            <a:xfrm>
              <a:off x="2491013" y="1443167"/>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Cross 327"/>
            <p:cNvSpPr/>
            <p:nvPr/>
          </p:nvSpPr>
          <p:spPr>
            <a:xfrm>
              <a:off x="2863866" y="1420661"/>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Cross 328"/>
            <p:cNvSpPr/>
            <p:nvPr/>
          </p:nvSpPr>
          <p:spPr>
            <a:xfrm>
              <a:off x="3224201" y="1428286"/>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Cross 329"/>
            <p:cNvSpPr/>
            <p:nvPr/>
          </p:nvSpPr>
          <p:spPr>
            <a:xfrm>
              <a:off x="3597032" y="1428286"/>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ross 330"/>
            <p:cNvSpPr/>
            <p:nvPr/>
          </p:nvSpPr>
          <p:spPr>
            <a:xfrm>
              <a:off x="3957367" y="1435911"/>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ross 331"/>
            <p:cNvSpPr/>
            <p:nvPr/>
          </p:nvSpPr>
          <p:spPr>
            <a:xfrm>
              <a:off x="4321362" y="1413404"/>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Cross 332"/>
            <p:cNvSpPr/>
            <p:nvPr/>
          </p:nvSpPr>
          <p:spPr>
            <a:xfrm>
              <a:off x="4681697" y="1421029"/>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Cross 333"/>
            <p:cNvSpPr/>
            <p:nvPr/>
          </p:nvSpPr>
          <p:spPr>
            <a:xfrm>
              <a:off x="5054528" y="1421029"/>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Cross 334"/>
            <p:cNvSpPr/>
            <p:nvPr/>
          </p:nvSpPr>
          <p:spPr>
            <a:xfrm>
              <a:off x="5414863" y="1428654"/>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Cross 335"/>
            <p:cNvSpPr/>
            <p:nvPr/>
          </p:nvSpPr>
          <p:spPr>
            <a:xfrm>
              <a:off x="5787716" y="1406148"/>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Cross 336"/>
            <p:cNvSpPr/>
            <p:nvPr/>
          </p:nvSpPr>
          <p:spPr>
            <a:xfrm>
              <a:off x="6148051" y="1413773"/>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Cross 337"/>
            <p:cNvSpPr/>
            <p:nvPr/>
          </p:nvSpPr>
          <p:spPr>
            <a:xfrm>
              <a:off x="6520882" y="1413773"/>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Cross 338"/>
            <p:cNvSpPr/>
            <p:nvPr/>
          </p:nvSpPr>
          <p:spPr>
            <a:xfrm>
              <a:off x="6881217" y="1421398"/>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Cross 339"/>
            <p:cNvSpPr/>
            <p:nvPr/>
          </p:nvSpPr>
          <p:spPr>
            <a:xfrm>
              <a:off x="7160758" y="1406518"/>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Cross 340"/>
            <p:cNvSpPr/>
            <p:nvPr/>
          </p:nvSpPr>
          <p:spPr>
            <a:xfrm>
              <a:off x="7533589" y="1406518"/>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Cross 341"/>
            <p:cNvSpPr/>
            <p:nvPr/>
          </p:nvSpPr>
          <p:spPr>
            <a:xfrm>
              <a:off x="7893924" y="1414143"/>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Cross 342"/>
            <p:cNvSpPr/>
            <p:nvPr/>
          </p:nvSpPr>
          <p:spPr>
            <a:xfrm>
              <a:off x="1233601" y="1849239"/>
              <a:ext cx="226230" cy="198052"/>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Cross 343"/>
            <p:cNvSpPr/>
            <p:nvPr/>
          </p:nvSpPr>
          <p:spPr>
            <a:xfrm>
              <a:off x="1593936" y="1856864"/>
              <a:ext cx="226230" cy="198052"/>
            </a:xfrm>
            <a:prstGeom prst="plus">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Cross 344"/>
            <p:cNvSpPr/>
            <p:nvPr/>
          </p:nvSpPr>
          <p:spPr>
            <a:xfrm>
              <a:off x="1966767" y="1856864"/>
              <a:ext cx="226230" cy="198052"/>
            </a:xfrm>
            <a:prstGeom prst="plus">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Cross 345"/>
            <p:cNvSpPr/>
            <p:nvPr/>
          </p:nvSpPr>
          <p:spPr>
            <a:xfrm>
              <a:off x="2327102" y="1864489"/>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Cross 346"/>
            <p:cNvSpPr/>
            <p:nvPr/>
          </p:nvSpPr>
          <p:spPr>
            <a:xfrm>
              <a:off x="2699955" y="1841983"/>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Cross 347"/>
            <p:cNvSpPr/>
            <p:nvPr/>
          </p:nvSpPr>
          <p:spPr>
            <a:xfrm>
              <a:off x="3060290" y="1849608"/>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Cross 348"/>
            <p:cNvSpPr/>
            <p:nvPr/>
          </p:nvSpPr>
          <p:spPr>
            <a:xfrm>
              <a:off x="3433121" y="1849608"/>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Cross 349"/>
            <p:cNvSpPr/>
            <p:nvPr/>
          </p:nvSpPr>
          <p:spPr>
            <a:xfrm>
              <a:off x="3793456" y="1857233"/>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Cross 350"/>
            <p:cNvSpPr/>
            <p:nvPr/>
          </p:nvSpPr>
          <p:spPr>
            <a:xfrm>
              <a:off x="4157451" y="1834726"/>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Cross 351"/>
            <p:cNvSpPr/>
            <p:nvPr/>
          </p:nvSpPr>
          <p:spPr>
            <a:xfrm>
              <a:off x="4517786" y="1842351"/>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Cross 352"/>
            <p:cNvSpPr/>
            <p:nvPr/>
          </p:nvSpPr>
          <p:spPr>
            <a:xfrm>
              <a:off x="4890617" y="1842351"/>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Cross 353"/>
            <p:cNvSpPr/>
            <p:nvPr/>
          </p:nvSpPr>
          <p:spPr>
            <a:xfrm>
              <a:off x="5250952" y="1849976"/>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Cross 354"/>
            <p:cNvSpPr/>
            <p:nvPr/>
          </p:nvSpPr>
          <p:spPr>
            <a:xfrm>
              <a:off x="5623805" y="1827470"/>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Cross 355"/>
            <p:cNvSpPr/>
            <p:nvPr/>
          </p:nvSpPr>
          <p:spPr>
            <a:xfrm>
              <a:off x="5984140" y="1835095"/>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Cross 356"/>
            <p:cNvSpPr/>
            <p:nvPr/>
          </p:nvSpPr>
          <p:spPr>
            <a:xfrm>
              <a:off x="6356971" y="1835095"/>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Cross 357"/>
            <p:cNvSpPr/>
            <p:nvPr/>
          </p:nvSpPr>
          <p:spPr>
            <a:xfrm>
              <a:off x="6717306" y="1842720"/>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Cross 358"/>
            <p:cNvSpPr/>
            <p:nvPr/>
          </p:nvSpPr>
          <p:spPr>
            <a:xfrm>
              <a:off x="6996847" y="1827840"/>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Cross 359"/>
            <p:cNvSpPr/>
            <p:nvPr/>
          </p:nvSpPr>
          <p:spPr>
            <a:xfrm>
              <a:off x="7369678" y="1827840"/>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Cross 360"/>
            <p:cNvSpPr/>
            <p:nvPr/>
          </p:nvSpPr>
          <p:spPr>
            <a:xfrm>
              <a:off x="7730013" y="1835465"/>
              <a:ext cx="226230" cy="198052"/>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Cross 361"/>
            <p:cNvSpPr/>
            <p:nvPr/>
          </p:nvSpPr>
          <p:spPr>
            <a:xfrm>
              <a:off x="1208344" y="2313683"/>
              <a:ext cx="226230" cy="198052"/>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Cross 362"/>
            <p:cNvSpPr/>
            <p:nvPr/>
          </p:nvSpPr>
          <p:spPr>
            <a:xfrm>
              <a:off x="1568679" y="2321308"/>
              <a:ext cx="226230" cy="198052"/>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Cross 363"/>
            <p:cNvSpPr/>
            <p:nvPr/>
          </p:nvSpPr>
          <p:spPr>
            <a:xfrm>
              <a:off x="1941510" y="2321308"/>
              <a:ext cx="226230" cy="198052"/>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Cross 364"/>
            <p:cNvSpPr/>
            <p:nvPr/>
          </p:nvSpPr>
          <p:spPr>
            <a:xfrm>
              <a:off x="2301845" y="2328933"/>
              <a:ext cx="226230" cy="198052"/>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Cross 365"/>
            <p:cNvSpPr/>
            <p:nvPr/>
          </p:nvSpPr>
          <p:spPr>
            <a:xfrm>
              <a:off x="2674698" y="2306427"/>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Cross 366"/>
            <p:cNvSpPr/>
            <p:nvPr/>
          </p:nvSpPr>
          <p:spPr>
            <a:xfrm>
              <a:off x="3035033" y="2314052"/>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Cross 367"/>
            <p:cNvSpPr/>
            <p:nvPr/>
          </p:nvSpPr>
          <p:spPr>
            <a:xfrm>
              <a:off x="3407864" y="2314052"/>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Cross 368"/>
            <p:cNvSpPr/>
            <p:nvPr/>
          </p:nvSpPr>
          <p:spPr>
            <a:xfrm>
              <a:off x="3768199" y="2321677"/>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Cross 369"/>
            <p:cNvSpPr/>
            <p:nvPr/>
          </p:nvSpPr>
          <p:spPr>
            <a:xfrm>
              <a:off x="4132194" y="2299170"/>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Cross 370"/>
            <p:cNvSpPr/>
            <p:nvPr/>
          </p:nvSpPr>
          <p:spPr>
            <a:xfrm>
              <a:off x="4492529" y="2306795"/>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Cross 371"/>
            <p:cNvSpPr/>
            <p:nvPr/>
          </p:nvSpPr>
          <p:spPr>
            <a:xfrm>
              <a:off x="4865360" y="2306795"/>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Cross 372"/>
            <p:cNvSpPr/>
            <p:nvPr/>
          </p:nvSpPr>
          <p:spPr>
            <a:xfrm>
              <a:off x="5225695" y="2314420"/>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Cross 373"/>
            <p:cNvSpPr/>
            <p:nvPr/>
          </p:nvSpPr>
          <p:spPr>
            <a:xfrm>
              <a:off x="5598548" y="229191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Cross 374"/>
            <p:cNvSpPr/>
            <p:nvPr/>
          </p:nvSpPr>
          <p:spPr>
            <a:xfrm>
              <a:off x="5958883" y="2299539"/>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Cross 375"/>
            <p:cNvSpPr/>
            <p:nvPr/>
          </p:nvSpPr>
          <p:spPr>
            <a:xfrm>
              <a:off x="6331714" y="2299539"/>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Cross 376"/>
            <p:cNvSpPr/>
            <p:nvPr/>
          </p:nvSpPr>
          <p:spPr>
            <a:xfrm>
              <a:off x="6692049" y="230716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Cross 377"/>
            <p:cNvSpPr/>
            <p:nvPr/>
          </p:nvSpPr>
          <p:spPr>
            <a:xfrm>
              <a:off x="6971590" y="229228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Cross 378"/>
            <p:cNvSpPr/>
            <p:nvPr/>
          </p:nvSpPr>
          <p:spPr>
            <a:xfrm>
              <a:off x="7344421" y="229228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Cross 379"/>
            <p:cNvSpPr/>
            <p:nvPr/>
          </p:nvSpPr>
          <p:spPr>
            <a:xfrm>
              <a:off x="7704756" y="2299909"/>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Cross 380"/>
            <p:cNvSpPr/>
            <p:nvPr/>
          </p:nvSpPr>
          <p:spPr>
            <a:xfrm>
              <a:off x="1095607" y="2734703"/>
              <a:ext cx="226230" cy="198052"/>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Cross 381"/>
            <p:cNvSpPr/>
            <p:nvPr/>
          </p:nvSpPr>
          <p:spPr>
            <a:xfrm>
              <a:off x="1455942" y="2742328"/>
              <a:ext cx="226230" cy="198052"/>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Cross 382"/>
            <p:cNvSpPr/>
            <p:nvPr/>
          </p:nvSpPr>
          <p:spPr>
            <a:xfrm>
              <a:off x="1828773" y="2742328"/>
              <a:ext cx="226230" cy="198052"/>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Cross 383"/>
            <p:cNvSpPr/>
            <p:nvPr/>
          </p:nvSpPr>
          <p:spPr>
            <a:xfrm>
              <a:off x="2189108" y="2749953"/>
              <a:ext cx="226230" cy="198052"/>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Cross 384"/>
            <p:cNvSpPr/>
            <p:nvPr/>
          </p:nvSpPr>
          <p:spPr>
            <a:xfrm>
              <a:off x="2561961" y="2727447"/>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Cross 385"/>
            <p:cNvSpPr/>
            <p:nvPr/>
          </p:nvSpPr>
          <p:spPr>
            <a:xfrm>
              <a:off x="2922296" y="2735072"/>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ross 386"/>
            <p:cNvSpPr/>
            <p:nvPr/>
          </p:nvSpPr>
          <p:spPr>
            <a:xfrm>
              <a:off x="3295127" y="2735072"/>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Cross 387"/>
            <p:cNvSpPr/>
            <p:nvPr/>
          </p:nvSpPr>
          <p:spPr>
            <a:xfrm>
              <a:off x="3655462" y="2742697"/>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Cross 388"/>
            <p:cNvSpPr/>
            <p:nvPr/>
          </p:nvSpPr>
          <p:spPr>
            <a:xfrm>
              <a:off x="4019457" y="2720190"/>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Cross 389"/>
            <p:cNvSpPr/>
            <p:nvPr/>
          </p:nvSpPr>
          <p:spPr>
            <a:xfrm>
              <a:off x="4379792" y="2727815"/>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Cross 390"/>
            <p:cNvSpPr/>
            <p:nvPr/>
          </p:nvSpPr>
          <p:spPr>
            <a:xfrm>
              <a:off x="4752623" y="2727815"/>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Cross 391"/>
            <p:cNvSpPr/>
            <p:nvPr/>
          </p:nvSpPr>
          <p:spPr>
            <a:xfrm>
              <a:off x="5112958" y="2735440"/>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Cross 392"/>
            <p:cNvSpPr/>
            <p:nvPr/>
          </p:nvSpPr>
          <p:spPr>
            <a:xfrm>
              <a:off x="5485811" y="271293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Cross 393"/>
            <p:cNvSpPr/>
            <p:nvPr/>
          </p:nvSpPr>
          <p:spPr>
            <a:xfrm>
              <a:off x="5846146" y="2720559"/>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Cross 394"/>
            <p:cNvSpPr/>
            <p:nvPr/>
          </p:nvSpPr>
          <p:spPr>
            <a:xfrm>
              <a:off x="6218977" y="2720559"/>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Cross 395"/>
            <p:cNvSpPr/>
            <p:nvPr/>
          </p:nvSpPr>
          <p:spPr>
            <a:xfrm>
              <a:off x="6579312" y="272818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Cross 396"/>
            <p:cNvSpPr/>
            <p:nvPr/>
          </p:nvSpPr>
          <p:spPr>
            <a:xfrm>
              <a:off x="6858853" y="271330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Cross 397"/>
            <p:cNvSpPr/>
            <p:nvPr/>
          </p:nvSpPr>
          <p:spPr>
            <a:xfrm>
              <a:off x="7231684" y="271330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Cross 398"/>
            <p:cNvSpPr/>
            <p:nvPr/>
          </p:nvSpPr>
          <p:spPr>
            <a:xfrm>
              <a:off x="7592019" y="2720929"/>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Cross 399"/>
            <p:cNvSpPr/>
            <p:nvPr/>
          </p:nvSpPr>
          <p:spPr>
            <a:xfrm>
              <a:off x="1219059" y="3177381"/>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1" name="Cross 400"/>
            <p:cNvSpPr/>
            <p:nvPr/>
          </p:nvSpPr>
          <p:spPr>
            <a:xfrm>
              <a:off x="1579394" y="3185006"/>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2" name="Cross 401"/>
            <p:cNvSpPr/>
            <p:nvPr/>
          </p:nvSpPr>
          <p:spPr>
            <a:xfrm>
              <a:off x="1952225" y="3185006"/>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3" name="Cross 402"/>
            <p:cNvSpPr/>
            <p:nvPr/>
          </p:nvSpPr>
          <p:spPr>
            <a:xfrm>
              <a:off x="2312560" y="3192631"/>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4" name="Cross 403"/>
            <p:cNvSpPr/>
            <p:nvPr/>
          </p:nvSpPr>
          <p:spPr>
            <a:xfrm>
              <a:off x="2685413" y="3170125"/>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5" name="Cross 404"/>
            <p:cNvSpPr/>
            <p:nvPr/>
          </p:nvSpPr>
          <p:spPr>
            <a:xfrm>
              <a:off x="3045748" y="3177750"/>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6" name="Cross 405"/>
            <p:cNvSpPr/>
            <p:nvPr/>
          </p:nvSpPr>
          <p:spPr>
            <a:xfrm>
              <a:off x="3418579" y="3177750"/>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Cross 406"/>
            <p:cNvSpPr/>
            <p:nvPr/>
          </p:nvSpPr>
          <p:spPr>
            <a:xfrm>
              <a:off x="3778914" y="3185375"/>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Cross 407"/>
            <p:cNvSpPr/>
            <p:nvPr/>
          </p:nvSpPr>
          <p:spPr>
            <a:xfrm>
              <a:off x="4142909" y="3162868"/>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Cross 408"/>
            <p:cNvSpPr/>
            <p:nvPr/>
          </p:nvSpPr>
          <p:spPr>
            <a:xfrm>
              <a:off x="4503244" y="3170493"/>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Cross 409"/>
            <p:cNvSpPr/>
            <p:nvPr/>
          </p:nvSpPr>
          <p:spPr>
            <a:xfrm>
              <a:off x="4876075" y="3170493"/>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Cross 410"/>
            <p:cNvSpPr/>
            <p:nvPr/>
          </p:nvSpPr>
          <p:spPr>
            <a:xfrm>
              <a:off x="5236410" y="3178118"/>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Cross 411"/>
            <p:cNvSpPr/>
            <p:nvPr/>
          </p:nvSpPr>
          <p:spPr>
            <a:xfrm>
              <a:off x="5609263" y="3155612"/>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Cross 412"/>
            <p:cNvSpPr/>
            <p:nvPr/>
          </p:nvSpPr>
          <p:spPr>
            <a:xfrm>
              <a:off x="5969598" y="3163237"/>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Cross 413"/>
            <p:cNvSpPr/>
            <p:nvPr/>
          </p:nvSpPr>
          <p:spPr>
            <a:xfrm>
              <a:off x="6342429" y="3163237"/>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Cross 414"/>
            <p:cNvSpPr/>
            <p:nvPr/>
          </p:nvSpPr>
          <p:spPr>
            <a:xfrm>
              <a:off x="6702764" y="3170862"/>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Cross 415"/>
            <p:cNvSpPr/>
            <p:nvPr/>
          </p:nvSpPr>
          <p:spPr>
            <a:xfrm>
              <a:off x="6982305" y="3155982"/>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Cross 416"/>
            <p:cNvSpPr/>
            <p:nvPr/>
          </p:nvSpPr>
          <p:spPr>
            <a:xfrm>
              <a:off x="7355136" y="3155982"/>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Cross 417"/>
            <p:cNvSpPr/>
            <p:nvPr/>
          </p:nvSpPr>
          <p:spPr>
            <a:xfrm>
              <a:off x="7715471" y="3163607"/>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Cross 418"/>
            <p:cNvSpPr/>
            <p:nvPr/>
          </p:nvSpPr>
          <p:spPr>
            <a:xfrm>
              <a:off x="1434608" y="3562093"/>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0" name="Cross 419"/>
            <p:cNvSpPr/>
            <p:nvPr/>
          </p:nvSpPr>
          <p:spPr>
            <a:xfrm>
              <a:off x="1794943" y="3569718"/>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1" name="Cross 420"/>
            <p:cNvSpPr/>
            <p:nvPr/>
          </p:nvSpPr>
          <p:spPr>
            <a:xfrm>
              <a:off x="2167774" y="3569718"/>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2" name="Cross 421"/>
            <p:cNvSpPr/>
            <p:nvPr/>
          </p:nvSpPr>
          <p:spPr>
            <a:xfrm>
              <a:off x="2528109" y="3577343"/>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3" name="Cross 422"/>
            <p:cNvSpPr/>
            <p:nvPr/>
          </p:nvSpPr>
          <p:spPr>
            <a:xfrm>
              <a:off x="2900962" y="3554837"/>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4" name="Cross 423"/>
            <p:cNvSpPr/>
            <p:nvPr/>
          </p:nvSpPr>
          <p:spPr>
            <a:xfrm>
              <a:off x="3261297" y="3562462"/>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Cross 424"/>
            <p:cNvSpPr/>
            <p:nvPr/>
          </p:nvSpPr>
          <p:spPr>
            <a:xfrm>
              <a:off x="3634128" y="3562462"/>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Cross 425"/>
            <p:cNvSpPr/>
            <p:nvPr/>
          </p:nvSpPr>
          <p:spPr>
            <a:xfrm>
              <a:off x="3994463" y="3570087"/>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Cross 426"/>
            <p:cNvSpPr/>
            <p:nvPr/>
          </p:nvSpPr>
          <p:spPr>
            <a:xfrm>
              <a:off x="4358458" y="3547580"/>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Cross 427"/>
            <p:cNvSpPr/>
            <p:nvPr/>
          </p:nvSpPr>
          <p:spPr>
            <a:xfrm>
              <a:off x="4718793" y="3555205"/>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Cross 428"/>
            <p:cNvSpPr/>
            <p:nvPr/>
          </p:nvSpPr>
          <p:spPr>
            <a:xfrm>
              <a:off x="5091624" y="3555205"/>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Cross 429"/>
            <p:cNvSpPr/>
            <p:nvPr/>
          </p:nvSpPr>
          <p:spPr>
            <a:xfrm>
              <a:off x="5451959" y="3562830"/>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Cross 430"/>
            <p:cNvSpPr/>
            <p:nvPr/>
          </p:nvSpPr>
          <p:spPr>
            <a:xfrm>
              <a:off x="5824812" y="354032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Cross 431"/>
            <p:cNvSpPr/>
            <p:nvPr/>
          </p:nvSpPr>
          <p:spPr>
            <a:xfrm>
              <a:off x="6185147" y="3547949"/>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Cross 432"/>
            <p:cNvSpPr/>
            <p:nvPr/>
          </p:nvSpPr>
          <p:spPr>
            <a:xfrm>
              <a:off x="6557978" y="3547949"/>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Cross 433"/>
            <p:cNvSpPr/>
            <p:nvPr/>
          </p:nvSpPr>
          <p:spPr>
            <a:xfrm>
              <a:off x="6918313" y="355557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Cross 434"/>
            <p:cNvSpPr/>
            <p:nvPr/>
          </p:nvSpPr>
          <p:spPr>
            <a:xfrm>
              <a:off x="7197854" y="354069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Cross 435"/>
            <p:cNvSpPr/>
            <p:nvPr/>
          </p:nvSpPr>
          <p:spPr>
            <a:xfrm>
              <a:off x="7570685" y="354069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Cross 436"/>
            <p:cNvSpPr/>
            <p:nvPr/>
          </p:nvSpPr>
          <p:spPr>
            <a:xfrm>
              <a:off x="7931020" y="3548319"/>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Cross 437"/>
            <p:cNvSpPr/>
            <p:nvPr/>
          </p:nvSpPr>
          <p:spPr>
            <a:xfrm>
              <a:off x="1132660" y="3955271"/>
              <a:ext cx="226230" cy="159656"/>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9" name="Cross 438"/>
            <p:cNvSpPr/>
            <p:nvPr/>
          </p:nvSpPr>
          <p:spPr>
            <a:xfrm>
              <a:off x="1492995" y="3962896"/>
              <a:ext cx="226230" cy="159656"/>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40" name="Cross 439"/>
            <p:cNvSpPr/>
            <p:nvPr/>
          </p:nvSpPr>
          <p:spPr>
            <a:xfrm>
              <a:off x="1865826" y="3962896"/>
              <a:ext cx="226230" cy="159656"/>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41" name="Cross 440"/>
            <p:cNvSpPr/>
            <p:nvPr/>
          </p:nvSpPr>
          <p:spPr>
            <a:xfrm>
              <a:off x="2226161" y="3970521"/>
              <a:ext cx="226230" cy="159656"/>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42" name="Cross 441"/>
            <p:cNvSpPr/>
            <p:nvPr/>
          </p:nvSpPr>
          <p:spPr>
            <a:xfrm>
              <a:off x="2599014" y="3948015"/>
              <a:ext cx="226230" cy="159656"/>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43" name="Cross 442"/>
            <p:cNvSpPr/>
            <p:nvPr/>
          </p:nvSpPr>
          <p:spPr>
            <a:xfrm>
              <a:off x="2959349" y="3955640"/>
              <a:ext cx="226230" cy="159656"/>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44" name="Cross 443"/>
            <p:cNvSpPr/>
            <p:nvPr/>
          </p:nvSpPr>
          <p:spPr>
            <a:xfrm>
              <a:off x="3332180" y="3955640"/>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Cross 444"/>
            <p:cNvSpPr/>
            <p:nvPr/>
          </p:nvSpPr>
          <p:spPr>
            <a:xfrm>
              <a:off x="3692515" y="3963265"/>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Cross 445"/>
            <p:cNvSpPr/>
            <p:nvPr/>
          </p:nvSpPr>
          <p:spPr>
            <a:xfrm>
              <a:off x="4056510" y="3940758"/>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Cross 446"/>
            <p:cNvSpPr/>
            <p:nvPr/>
          </p:nvSpPr>
          <p:spPr>
            <a:xfrm>
              <a:off x="4416845" y="3948383"/>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Cross 447"/>
            <p:cNvSpPr/>
            <p:nvPr/>
          </p:nvSpPr>
          <p:spPr>
            <a:xfrm>
              <a:off x="4789676" y="3948383"/>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Cross 448"/>
            <p:cNvSpPr/>
            <p:nvPr/>
          </p:nvSpPr>
          <p:spPr>
            <a:xfrm>
              <a:off x="5150011" y="3956008"/>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Cross 449"/>
            <p:cNvSpPr/>
            <p:nvPr/>
          </p:nvSpPr>
          <p:spPr>
            <a:xfrm>
              <a:off x="5522864" y="3933502"/>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Cross 450"/>
            <p:cNvSpPr/>
            <p:nvPr/>
          </p:nvSpPr>
          <p:spPr>
            <a:xfrm>
              <a:off x="5883199" y="3941127"/>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Cross 451"/>
            <p:cNvSpPr/>
            <p:nvPr/>
          </p:nvSpPr>
          <p:spPr>
            <a:xfrm>
              <a:off x="6256030" y="3941127"/>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Cross 452"/>
            <p:cNvSpPr/>
            <p:nvPr/>
          </p:nvSpPr>
          <p:spPr>
            <a:xfrm>
              <a:off x="6616365" y="3948752"/>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Cross 453"/>
            <p:cNvSpPr/>
            <p:nvPr/>
          </p:nvSpPr>
          <p:spPr>
            <a:xfrm>
              <a:off x="6895906" y="3933872"/>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Cross 454"/>
            <p:cNvSpPr/>
            <p:nvPr/>
          </p:nvSpPr>
          <p:spPr>
            <a:xfrm>
              <a:off x="7268737" y="3933872"/>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Cross 455"/>
            <p:cNvSpPr/>
            <p:nvPr/>
          </p:nvSpPr>
          <p:spPr>
            <a:xfrm>
              <a:off x="7629072" y="3941497"/>
              <a:ext cx="226230" cy="1596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Cross 456"/>
            <p:cNvSpPr/>
            <p:nvPr/>
          </p:nvSpPr>
          <p:spPr>
            <a:xfrm>
              <a:off x="1190992" y="4338722"/>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58" name="Cross 457"/>
            <p:cNvSpPr/>
            <p:nvPr/>
          </p:nvSpPr>
          <p:spPr>
            <a:xfrm>
              <a:off x="1551327" y="4346347"/>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59" name="Cross 458"/>
            <p:cNvSpPr/>
            <p:nvPr/>
          </p:nvSpPr>
          <p:spPr>
            <a:xfrm>
              <a:off x="1924158" y="4346347"/>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60" name="Cross 459"/>
            <p:cNvSpPr/>
            <p:nvPr/>
          </p:nvSpPr>
          <p:spPr>
            <a:xfrm>
              <a:off x="2284493" y="4353972"/>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61" name="Cross 460"/>
            <p:cNvSpPr/>
            <p:nvPr/>
          </p:nvSpPr>
          <p:spPr>
            <a:xfrm>
              <a:off x="2657346" y="4331466"/>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62" name="Cross 461"/>
            <p:cNvSpPr/>
            <p:nvPr/>
          </p:nvSpPr>
          <p:spPr>
            <a:xfrm>
              <a:off x="3017681" y="4339091"/>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63" name="Cross 462"/>
            <p:cNvSpPr/>
            <p:nvPr/>
          </p:nvSpPr>
          <p:spPr>
            <a:xfrm>
              <a:off x="3390512" y="4339091"/>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Cross 463"/>
            <p:cNvSpPr/>
            <p:nvPr/>
          </p:nvSpPr>
          <p:spPr>
            <a:xfrm>
              <a:off x="3750847" y="4346716"/>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Cross 464"/>
            <p:cNvSpPr/>
            <p:nvPr/>
          </p:nvSpPr>
          <p:spPr>
            <a:xfrm>
              <a:off x="4114842" y="4324209"/>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Cross 465"/>
            <p:cNvSpPr/>
            <p:nvPr/>
          </p:nvSpPr>
          <p:spPr>
            <a:xfrm>
              <a:off x="4475177" y="433183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Cross 466"/>
            <p:cNvSpPr/>
            <p:nvPr/>
          </p:nvSpPr>
          <p:spPr>
            <a:xfrm>
              <a:off x="4848008" y="433183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Cross 467"/>
            <p:cNvSpPr/>
            <p:nvPr/>
          </p:nvSpPr>
          <p:spPr>
            <a:xfrm>
              <a:off x="5208343" y="4339459"/>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Cross 468"/>
            <p:cNvSpPr/>
            <p:nvPr/>
          </p:nvSpPr>
          <p:spPr>
            <a:xfrm>
              <a:off x="5581196" y="4316953"/>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Cross 469"/>
            <p:cNvSpPr/>
            <p:nvPr/>
          </p:nvSpPr>
          <p:spPr>
            <a:xfrm>
              <a:off x="5941531" y="4324578"/>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Cross 470"/>
            <p:cNvSpPr/>
            <p:nvPr/>
          </p:nvSpPr>
          <p:spPr>
            <a:xfrm>
              <a:off x="6314362" y="4324578"/>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Cross 471"/>
            <p:cNvSpPr/>
            <p:nvPr/>
          </p:nvSpPr>
          <p:spPr>
            <a:xfrm>
              <a:off x="6674697" y="4332203"/>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Cross 472"/>
            <p:cNvSpPr/>
            <p:nvPr/>
          </p:nvSpPr>
          <p:spPr>
            <a:xfrm>
              <a:off x="6954238" y="4317323"/>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Cross 473"/>
            <p:cNvSpPr/>
            <p:nvPr/>
          </p:nvSpPr>
          <p:spPr>
            <a:xfrm>
              <a:off x="7327069" y="4317323"/>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Cross 474"/>
            <p:cNvSpPr/>
            <p:nvPr/>
          </p:nvSpPr>
          <p:spPr>
            <a:xfrm>
              <a:off x="7687404" y="4324948"/>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Cross 475"/>
            <p:cNvSpPr/>
            <p:nvPr/>
          </p:nvSpPr>
          <p:spPr>
            <a:xfrm>
              <a:off x="1264446" y="4730489"/>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77" name="Cross 476"/>
            <p:cNvSpPr/>
            <p:nvPr/>
          </p:nvSpPr>
          <p:spPr>
            <a:xfrm>
              <a:off x="1624781" y="4738114"/>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78" name="Cross 477"/>
            <p:cNvSpPr/>
            <p:nvPr/>
          </p:nvSpPr>
          <p:spPr>
            <a:xfrm>
              <a:off x="1997612" y="4738114"/>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79" name="Cross 478"/>
            <p:cNvSpPr/>
            <p:nvPr/>
          </p:nvSpPr>
          <p:spPr>
            <a:xfrm>
              <a:off x="2357947" y="4745739"/>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80" name="Cross 479"/>
            <p:cNvSpPr/>
            <p:nvPr/>
          </p:nvSpPr>
          <p:spPr>
            <a:xfrm>
              <a:off x="2730800" y="4723233"/>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81" name="Cross 480"/>
            <p:cNvSpPr/>
            <p:nvPr/>
          </p:nvSpPr>
          <p:spPr>
            <a:xfrm>
              <a:off x="3091135" y="4730858"/>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82" name="Cross 481"/>
            <p:cNvSpPr/>
            <p:nvPr/>
          </p:nvSpPr>
          <p:spPr>
            <a:xfrm>
              <a:off x="3463966" y="4730858"/>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3" name="Cross 482"/>
            <p:cNvSpPr/>
            <p:nvPr/>
          </p:nvSpPr>
          <p:spPr>
            <a:xfrm>
              <a:off x="3824301" y="4738483"/>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4" name="Cross 483"/>
            <p:cNvSpPr/>
            <p:nvPr/>
          </p:nvSpPr>
          <p:spPr>
            <a:xfrm>
              <a:off x="4188296" y="4715976"/>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5" name="Cross 484"/>
            <p:cNvSpPr/>
            <p:nvPr/>
          </p:nvSpPr>
          <p:spPr>
            <a:xfrm>
              <a:off x="4548631" y="4723601"/>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6" name="Cross 485"/>
            <p:cNvSpPr/>
            <p:nvPr/>
          </p:nvSpPr>
          <p:spPr>
            <a:xfrm>
              <a:off x="4921462" y="4723601"/>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7" name="Cross 486"/>
            <p:cNvSpPr/>
            <p:nvPr/>
          </p:nvSpPr>
          <p:spPr>
            <a:xfrm>
              <a:off x="5281797" y="4731226"/>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8" name="Cross 487"/>
            <p:cNvSpPr/>
            <p:nvPr/>
          </p:nvSpPr>
          <p:spPr>
            <a:xfrm>
              <a:off x="5654650" y="4708720"/>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9" name="Cross 488"/>
            <p:cNvSpPr/>
            <p:nvPr/>
          </p:nvSpPr>
          <p:spPr>
            <a:xfrm>
              <a:off x="6014985" y="4716345"/>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0" name="Cross 489"/>
            <p:cNvSpPr/>
            <p:nvPr/>
          </p:nvSpPr>
          <p:spPr>
            <a:xfrm>
              <a:off x="6387816" y="4716345"/>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1" name="Cross 490"/>
            <p:cNvSpPr/>
            <p:nvPr/>
          </p:nvSpPr>
          <p:spPr>
            <a:xfrm>
              <a:off x="6748151" y="4723970"/>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2" name="Cross 491"/>
            <p:cNvSpPr/>
            <p:nvPr/>
          </p:nvSpPr>
          <p:spPr>
            <a:xfrm>
              <a:off x="7027692" y="4709090"/>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3" name="Cross 492"/>
            <p:cNvSpPr/>
            <p:nvPr/>
          </p:nvSpPr>
          <p:spPr>
            <a:xfrm>
              <a:off x="7400523" y="4709090"/>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4" name="Cross 493"/>
            <p:cNvSpPr/>
            <p:nvPr/>
          </p:nvSpPr>
          <p:spPr>
            <a:xfrm>
              <a:off x="7760858" y="4716715"/>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5" name="Cross 494"/>
            <p:cNvSpPr/>
            <p:nvPr/>
          </p:nvSpPr>
          <p:spPr>
            <a:xfrm>
              <a:off x="1160860" y="5165822"/>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96" name="Cross 495"/>
            <p:cNvSpPr/>
            <p:nvPr/>
          </p:nvSpPr>
          <p:spPr>
            <a:xfrm>
              <a:off x="1521195" y="5173447"/>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97" name="Cross 496"/>
            <p:cNvSpPr/>
            <p:nvPr/>
          </p:nvSpPr>
          <p:spPr>
            <a:xfrm>
              <a:off x="1894026" y="5173447"/>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98" name="Cross 497"/>
            <p:cNvSpPr/>
            <p:nvPr/>
          </p:nvSpPr>
          <p:spPr>
            <a:xfrm>
              <a:off x="2254361" y="5181072"/>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99" name="Cross 498"/>
            <p:cNvSpPr/>
            <p:nvPr/>
          </p:nvSpPr>
          <p:spPr>
            <a:xfrm>
              <a:off x="2627214" y="5158566"/>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00" name="Cross 499"/>
            <p:cNvSpPr/>
            <p:nvPr/>
          </p:nvSpPr>
          <p:spPr>
            <a:xfrm>
              <a:off x="2987549" y="5166191"/>
              <a:ext cx="226230" cy="198052"/>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01" name="Cross 500"/>
            <p:cNvSpPr/>
            <p:nvPr/>
          </p:nvSpPr>
          <p:spPr>
            <a:xfrm>
              <a:off x="3360380" y="5166191"/>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2" name="Cross 501"/>
            <p:cNvSpPr/>
            <p:nvPr/>
          </p:nvSpPr>
          <p:spPr>
            <a:xfrm>
              <a:off x="3720715" y="5173816"/>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3" name="Cross 502"/>
            <p:cNvSpPr/>
            <p:nvPr/>
          </p:nvSpPr>
          <p:spPr>
            <a:xfrm>
              <a:off x="4084710" y="5151309"/>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4" name="Cross 503"/>
            <p:cNvSpPr/>
            <p:nvPr/>
          </p:nvSpPr>
          <p:spPr>
            <a:xfrm>
              <a:off x="4445045" y="5158934"/>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5" name="Cross 504"/>
            <p:cNvSpPr/>
            <p:nvPr/>
          </p:nvSpPr>
          <p:spPr>
            <a:xfrm>
              <a:off x="4817876" y="5158934"/>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6" name="Cross 505"/>
            <p:cNvSpPr/>
            <p:nvPr/>
          </p:nvSpPr>
          <p:spPr>
            <a:xfrm>
              <a:off x="5178211" y="5166559"/>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7" name="Cross 506"/>
            <p:cNvSpPr/>
            <p:nvPr/>
          </p:nvSpPr>
          <p:spPr>
            <a:xfrm>
              <a:off x="5551064" y="5144053"/>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8" name="Cross 507"/>
            <p:cNvSpPr/>
            <p:nvPr/>
          </p:nvSpPr>
          <p:spPr>
            <a:xfrm>
              <a:off x="5911399" y="5151678"/>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9" name="Cross 508"/>
            <p:cNvSpPr/>
            <p:nvPr/>
          </p:nvSpPr>
          <p:spPr>
            <a:xfrm>
              <a:off x="6284230" y="5151678"/>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0" name="Cross 509"/>
            <p:cNvSpPr/>
            <p:nvPr/>
          </p:nvSpPr>
          <p:spPr>
            <a:xfrm>
              <a:off x="6644565" y="5159303"/>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1" name="Cross 510"/>
            <p:cNvSpPr/>
            <p:nvPr/>
          </p:nvSpPr>
          <p:spPr>
            <a:xfrm>
              <a:off x="6924106" y="5144423"/>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2" name="Cross 511"/>
            <p:cNvSpPr/>
            <p:nvPr/>
          </p:nvSpPr>
          <p:spPr>
            <a:xfrm>
              <a:off x="7296937" y="5144423"/>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3" name="Cross 512"/>
            <p:cNvSpPr/>
            <p:nvPr/>
          </p:nvSpPr>
          <p:spPr>
            <a:xfrm>
              <a:off x="7657272" y="5152048"/>
              <a:ext cx="226230" cy="198052"/>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762000" y="5257800"/>
            <a:ext cx="7556846" cy="914400"/>
          </a:xfrm>
        </p:spPr>
        <p:txBody>
          <a:bodyPr>
            <a:normAutofit fontScale="90000"/>
          </a:bodyPr>
          <a:lstStyle/>
          <a:p>
            <a:r>
              <a:rPr lang="en-US" dirty="0" smtClean="0"/>
              <a:t>Gays &amp; lesbians similarly have cross-cutting ties with class &amp; ethnicity</a:t>
            </a:r>
            <a:endParaRPr lang="en-US" dirty="0"/>
          </a:p>
        </p:txBody>
      </p:sp>
      <p:sp>
        <p:nvSpPr>
          <p:cNvPr id="514" name="Oval 513"/>
          <p:cNvSpPr/>
          <p:nvPr/>
        </p:nvSpPr>
        <p:spPr>
          <a:xfrm rot="18865226">
            <a:off x="1412204" y="5649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Cross 514"/>
          <p:cNvSpPr/>
          <p:nvPr/>
        </p:nvSpPr>
        <p:spPr>
          <a:xfrm>
            <a:off x="2846234" y="55086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TextBox 515"/>
          <p:cNvSpPr txBox="1"/>
          <p:nvPr/>
        </p:nvSpPr>
        <p:spPr>
          <a:xfrm>
            <a:off x="1646792" y="465224"/>
            <a:ext cx="864339" cy="369332"/>
          </a:xfrm>
          <a:prstGeom prst="rect">
            <a:avLst/>
          </a:prstGeom>
          <a:noFill/>
        </p:spPr>
        <p:txBody>
          <a:bodyPr wrap="none" rtlCol="0">
            <a:spAutoFit/>
          </a:bodyPr>
          <a:lstStyle/>
          <a:p>
            <a:r>
              <a:rPr lang="en-US" dirty="0" smtClean="0"/>
              <a:t>women</a:t>
            </a:r>
            <a:endParaRPr lang="en-US" dirty="0"/>
          </a:p>
        </p:txBody>
      </p:sp>
      <p:sp>
        <p:nvSpPr>
          <p:cNvPr id="517" name="TextBox 516"/>
          <p:cNvSpPr txBox="1"/>
          <p:nvPr/>
        </p:nvSpPr>
        <p:spPr>
          <a:xfrm>
            <a:off x="3244649" y="465224"/>
            <a:ext cx="582211" cy="369332"/>
          </a:xfrm>
          <a:prstGeom prst="rect">
            <a:avLst/>
          </a:prstGeom>
          <a:noFill/>
        </p:spPr>
        <p:txBody>
          <a:bodyPr wrap="none" rtlCol="0">
            <a:spAutoFit/>
          </a:bodyPr>
          <a:lstStyle/>
          <a:p>
            <a:r>
              <a:rPr lang="en-US" dirty="0" smtClean="0"/>
              <a:t>men</a:t>
            </a:r>
            <a:endParaRPr lang="en-US" dirty="0"/>
          </a:p>
        </p:txBody>
      </p:sp>
      <p:sp>
        <p:nvSpPr>
          <p:cNvPr id="519" name="Oval 518"/>
          <p:cNvSpPr/>
          <p:nvPr/>
        </p:nvSpPr>
        <p:spPr>
          <a:xfrm rot="18865226">
            <a:off x="2826743" y="4560856"/>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20" name="Oval 519"/>
          <p:cNvSpPr/>
          <p:nvPr/>
        </p:nvSpPr>
        <p:spPr>
          <a:xfrm rot="18865226">
            <a:off x="5153524" y="4462547"/>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1" name="Oval 520"/>
          <p:cNvSpPr/>
          <p:nvPr/>
        </p:nvSpPr>
        <p:spPr>
          <a:xfrm rot="18865226">
            <a:off x="4972154" y="2094699"/>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rot="18865226">
            <a:off x="2043292" y="2197185"/>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7271577" y="3449913"/>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Cross 523"/>
          <p:cNvSpPr/>
          <p:nvPr/>
        </p:nvSpPr>
        <p:spPr>
          <a:xfrm>
            <a:off x="1683503" y="3049601"/>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25" name="Cross 524"/>
          <p:cNvSpPr/>
          <p:nvPr/>
        </p:nvSpPr>
        <p:spPr>
          <a:xfrm>
            <a:off x="4893677" y="2964368"/>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Isosceles Triangle 525"/>
          <p:cNvSpPr/>
          <p:nvPr/>
        </p:nvSpPr>
        <p:spPr>
          <a:xfrm>
            <a:off x="5967335" y="1557040"/>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Isosceles Triangle 526"/>
          <p:cNvSpPr/>
          <p:nvPr/>
        </p:nvSpPr>
        <p:spPr>
          <a:xfrm>
            <a:off x="4531649" y="1542515"/>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Isosceles Triangle 527"/>
          <p:cNvSpPr/>
          <p:nvPr/>
        </p:nvSpPr>
        <p:spPr>
          <a:xfrm>
            <a:off x="5504444" y="2405901"/>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Isosceles Triangle 528"/>
          <p:cNvSpPr/>
          <p:nvPr/>
        </p:nvSpPr>
        <p:spPr>
          <a:xfrm>
            <a:off x="6648196" y="2639843"/>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Isosceles Triangle 529"/>
          <p:cNvSpPr/>
          <p:nvPr/>
        </p:nvSpPr>
        <p:spPr>
          <a:xfrm>
            <a:off x="5381646" y="3062957"/>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Isosceles Triangle 530"/>
          <p:cNvSpPr/>
          <p:nvPr/>
        </p:nvSpPr>
        <p:spPr>
          <a:xfrm>
            <a:off x="7322256" y="2178763"/>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Isosceles Triangle 531"/>
          <p:cNvSpPr/>
          <p:nvPr/>
        </p:nvSpPr>
        <p:spPr>
          <a:xfrm>
            <a:off x="5602159" y="4423585"/>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Isosceles Triangle 532"/>
          <p:cNvSpPr/>
          <p:nvPr/>
        </p:nvSpPr>
        <p:spPr>
          <a:xfrm>
            <a:off x="2526108" y="3245908"/>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Isosceles Triangle 533"/>
          <p:cNvSpPr/>
          <p:nvPr/>
        </p:nvSpPr>
        <p:spPr>
          <a:xfrm>
            <a:off x="2299352" y="4027074"/>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Isosceles Triangle 534"/>
          <p:cNvSpPr/>
          <p:nvPr/>
        </p:nvSpPr>
        <p:spPr>
          <a:xfrm>
            <a:off x="2536825" y="2686129"/>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Isosceles Triangle 535"/>
          <p:cNvSpPr/>
          <p:nvPr/>
        </p:nvSpPr>
        <p:spPr>
          <a:xfrm>
            <a:off x="2615828" y="4024247"/>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Isosceles Triangle 536"/>
          <p:cNvSpPr/>
          <p:nvPr/>
        </p:nvSpPr>
        <p:spPr>
          <a:xfrm>
            <a:off x="6451460" y="3422602"/>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Isosceles Triangle 537"/>
          <p:cNvSpPr/>
          <p:nvPr/>
        </p:nvSpPr>
        <p:spPr>
          <a:xfrm>
            <a:off x="7058432" y="3861617"/>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Isosceles Triangle 538"/>
          <p:cNvSpPr/>
          <p:nvPr/>
        </p:nvSpPr>
        <p:spPr>
          <a:xfrm>
            <a:off x="7239380" y="4623779"/>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Isosceles Triangle 539"/>
          <p:cNvSpPr/>
          <p:nvPr/>
        </p:nvSpPr>
        <p:spPr>
          <a:xfrm>
            <a:off x="4851304" y="2026399"/>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Isosceles Triangle 540"/>
          <p:cNvSpPr/>
          <p:nvPr/>
        </p:nvSpPr>
        <p:spPr>
          <a:xfrm>
            <a:off x="5274507" y="1287457"/>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Isosceles Triangle 541"/>
          <p:cNvSpPr/>
          <p:nvPr/>
        </p:nvSpPr>
        <p:spPr>
          <a:xfrm>
            <a:off x="4773273" y="3574672"/>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Isosceles Triangle 542"/>
          <p:cNvSpPr/>
          <p:nvPr/>
        </p:nvSpPr>
        <p:spPr>
          <a:xfrm>
            <a:off x="7217435" y="1771622"/>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Isosceles Triangle 543"/>
          <p:cNvSpPr/>
          <p:nvPr/>
        </p:nvSpPr>
        <p:spPr>
          <a:xfrm>
            <a:off x="4010519" y="2436617"/>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Isosceles Triangle 544"/>
          <p:cNvSpPr/>
          <p:nvPr/>
        </p:nvSpPr>
        <p:spPr>
          <a:xfrm>
            <a:off x="5994328" y="2863049"/>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Isosceles Triangle 545"/>
          <p:cNvSpPr/>
          <p:nvPr/>
        </p:nvSpPr>
        <p:spPr>
          <a:xfrm>
            <a:off x="7152304" y="3021759"/>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Isosceles Triangle 546"/>
          <p:cNvSpPr/>
          <p:nvPr/>
        </p:nvSpPr>
        <p:spPr>
          <a:xfrm>
            <a:off x="4541423" y="4226904"/>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Isosceles Triangle 547"/>
          <p:cNvSpPr/>
          <p:nvPr/>
        </p:nvSpPr>
        <p:spPr>
          <a:xfrm>
            <a:off x="4495182" y="2817228"/>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Isosceles Triangle 548"/>
          <p:cNvSpPr/>
          <p:nvPr/>
        </p:nvSpPr>
        <p:spPr>
          <a:xfrm>
            <a:off x="4095079" y="3045428"/>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Isosceles Triangle 549"/>
          <p:cNvSpPr/>
          <p:nvPr/>
        </p:nvSpPr>
        <p:spPr>
          <a:xfrm>
            <a:off x="6464776" y="4240224"/>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Isosceles Triangle 550"/>
          <p:cNvSpPr/>
          <p:nvPr/>
        </p:nvSpPr>
        <p:spPr>
          <a:xfrm>
            <a:off x="6707592" y="2004880"/>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Isosceles Triangle 551"/>
          <p:cNvSpPr/>
          <p:nvPr/>
        </p:nvSpPr>
        <p:spPr>
          <a:xfrm>
            <a:off x="5760276" y="2206753"/>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Isosceles Triangle 552"/>
          <p:cNvSpPr/>
          <p:nvPr/>
        </p:nvSpPr>
        <p:spPr>
          <a:xfrm>
            <a:off x="2002496" y="4445855"/>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Isosceles Triangle 553"/>
          <p:cNvSpPr/>
          <p:nvPr/>
        </p:nvSpPr>
        <p:spPr>
          <a:xfrm>
            <a:off x="2318972" y="4443028"/>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Isosceles Triangle 554"/>
          <p:cNvSpPr/>
          <p:nvPr/>
        </p:nvSpPr>
        <p:spPr>
          <a:xfrm>
            <a:off x="7010866" y="4614148"/>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Isosceles Triangle 555"/>
          <p:cNvSpPr/>
          <p:nvPr/>
        </p:nvSpPr>
        <p:spPr>
          <a:xfrm>
            <a:off x="6721967" y="4240224"/>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Isosceles Triangle 556"/>
          <p:cNvSpPr/>
          <p:nvPr/>
        </p:nvSpPr>
        <p:spPr>
          <a:xfrm>
            <a:off x="6040299" y="4432995"/>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Isosceles Triangle 557"/>
          <p:cNvSpPr/>
          <p:nvPr/>
        </p:nvSpPr>
        <p:spPr>
          <a:xfrm>
            <a:off x="4305300" y="4218184"/>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Isosceles Triangle 558"/>
          <p:cNvSpPr/>
          <p:nvPr/>
        </p:nvSpPr>
        <p:spPr>
          <a:xfrm>
            <a:off x="5136513" y="3615206"/>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Isosceles Triangle 559"/>
          <p:cNvSpPr/>
          <p:nvPr/>
        </p:nvSpPr>
        <p:spPr>
          <a:xfrm>
            <a:off x="4324524" y="3055689"/>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Isosceles Triangle 560"/>
          <p:cNvSpPr/>
          <p:nvPr/>
        </p:nvSpPr>
        <p:spPr>
          <a:xfrm>
            <a:off x="4763760" y="2943989"/>
            <a:ext cx="389119" cy="118636"/>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Isosceles Triangle 561"/>
          <p:cNvSpPr/>
          <p:nvPr/>
        </p:nvSpPr>
        <p:spPr>
          <a:xfrm>
            <a:off x="5858083" y="2444454"/>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Isosceles Triangle 562"/>
          <p:cNvSpPr/>
          <p:nvPr/>
        </p:nvSpPr>
        <p:spPr>
          <a:xfrm>
            <a:off x="4959739" y="1552102"/>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Isosceles Triangle 563"/>
          <p:cNvSpPr/>
          <p:nvPr/>
        </p:nvSpPr>
        <p:spPr>
          <a:xfrm>
            <a:off x="5493507" y="1313919"/>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Isosceles Triangle 564"/>
          <p:cNvSpPr/>
          <p:nvPr/>
        </p:nvSpPr>
        <p:spPr>
          <a:xfrm>
            <a:off x="7579431" y="2197813"/>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Isosceles Triangle 565"/>
          <p:cNvSpPr/>
          <p:nvPr/>
        </p:nvSpPr>
        <p:spPr>
          <a:xfrm>
            <a:off x="7438054" y="3069384"/>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Isosceles Triangle 566"/>
          <p:cNvSpPr/>
          <p:nvPr/>
        </p:nvSpPr>
        <p:spPr>
          <a:xfrm>
            <a:off x="4334369" y="2436617"/>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1"/>
          <p:cNvGrpSpPr/>
          <p:nvPr/>
        </p:nvGrpSpPr>
        <p:grpSpPr>
          <a:xfrm>
            <a:off x="4077793" y="3438280"/>
            <a:ext cx="573667" cy="184741"/>
            <a:chOff x="2154896" y="4595428"/>
            <a:chExt cx="573667" cy="184741"/>
          </a:xfrm>
        </p:grpSpPr>
        <p:sp>
          <p:nvSpPr>
            <p:cNvPr id="1080" name="Isosceles Triangle 1079"/>
            <p:cNvSpPr/>
            <p:nvPr/>
          </p:nvSpPr>
          <p:spPr>
            <a:xfrm>
              <a:off x="2154896" y="4598255"/>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Isosceles Triangle 1080"/>
            <p:cNvSpPr/>
            <p:nvPr/>
          </p:nvSpPr>
          <p:spPr>
            <a:xfrm>
              <a:off x="2471372" y="4595428"/>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6" name="Group 1081"/>
          <p:cNvGrpSpPr/>
          <p:nvPr/>
        </p:nvGrpSpPr>
        <p:grpSpPr>
          <a:xfrm>
            <a:off x="3438930" y="1980899"/>
            <a:ext cx="573667" cy="184741"/>
            <a:chOff x="2154896" y="4595428"/>
            <a:chExt cx="573667" cy="184741"/>
          </a:xfrm>
        </p:grpSpPr>
        <p:sp>
          <p:nvSpPr>
            <p:cNvPr id="1083" name="Isosceles Triangle 1082"/>
            <p:cNvSpPr/>
            <p:nvPr/>
          </p:nvSpPr>
          <p:spPr>
            <a:xfrm>
              <a:off x="2154896" y="4598255"/>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Isosceles Triangle 1083"/>
            <p:cNvSpPr/>
            <p:nvPr/>
          </p:nvSpPr>
          <p:spPr>
            <a:xfrm>
              <a:off x="2471372" y="4595428"/>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7" name="Group 1084"/>
          <p:cNvGrpSpPr/>
          <p:nvPr/>
        </p:nvGrpSpPr>
        <p:grpSpPr>
          <a:xfrm>
            <a:off x="1504891" y="3630710"/>
            <a:ext cx="573667" cy="184741"/>
            <a:chOff x="2154896" y="4595428"/>
            <a:chExt cx="573667" cy="184741"/>
          </a:xfrm>
        </p:grpSpPr>
        <p:sp>
          <p:nvSpPr>
            <p:cNvPr id="1086" name="Isosceles Triangle 1085"/>
            <p:cNvSpPr/>
            <p:nvPr/>
          </p:nvSpPr>
          <p:spPr>
            <a:xfrm>
              <a:off x="2154896" y="4598255"/>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Isosceles Triangle 1086"/>
            <p:cNvSpPr/>
            <p:nvPr/>
          </p:nvSpPr>
          <p:spPr>
            <a:xfrm>
              <a:off x="2471372" y="4595428"/>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8" name="Group 1087"/>
          <p:cNvGrpSpPr/>
          <p:nvPr/>
        </p:nvGrpSpPr>
        <p:grpSpPr>
          <a:xfrm>
            <a:off x="2753481" y="1523167"/>
            <a:ext cx="573667" cy="184741"/>
            <a:chOff x="2154896" y="4595428"/>
            <a:chExt cx="573667" cy="184741"/>
          </a:xfrm>
        </p:grpSpPr>
        <p:sp>
          <p:nvSpPr>
            <p:cNvPr id="1089" name="Isosceles Triangle 1088"/>
            <p:cNvSpPr/>
            <p:nvPr/>
          </p:nvSpPr>
          <p:spPr>
            <a:xfrm>
              <a:off x="2154896" y="4598255"/>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Isosceles Triangle 1089"/>
            <p:cNvSpPr/>
            <p:nvPr/>
          </p:nvSpPr>
          <p:spPr>
            <a:xfrm>
              <a:off x="2471372" y="4595428"/>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9" name="Group 1090"/>
          <p:cNvGrpSpPr/>
          <p:nvPr/>
        </p:nvGrpSpPr>
        <p:grpSpPr>
          <a:xfrm>
            <a:off x="2780863" y="952580"/>
            <a:ext cx="573667" cy="184741"/>
            <a:chOff x="2154896" y="4595428"/>
            <a:chExt cx="573667" cy="184741"/>
          </a:xfrm>
        </p:grpSpPr>
        <p:sp>
          <p:nvSpPr>
            <p:cNvPr id="1092" name="Isosceles Triangle 1091"/>
            <p:cNvSpPr/>
            <p:nvPr/>
          </p:nvSpPr>
          <p:spPr>
            <a:xfrm>
              <a:off x="2154896" y="4598255"/>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Isosceles Triangle 1092"/>
            <p:cNvSpPr/>
            <p:nvPr/>
          </p:nvSpPr>
          <p:spPr>
            <a:xfrm>
              <a:off x="2471372" y="4595428"/>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0" name="Group 1093"/>
          <p:cNvGrpSpPr/>
          <p:nvPr/>
        </p:nvGrpSpPr>
        <p:grpSpPr>
          <a:xfrm>
            <a:off x="6172010" y="1095439"/>
            <a:ext cx="573667" cy="184741"/>
            <a:chOff x="2154896" y="4595428"/>
            <a:chExt cx="573667" cy="184741"/>
          </a:xfrm>
        </p:grpSpPr>
        <p:sp>
          <p:nvSpPr>
            <p:cNvPr id="1095" name="Isosceles Triangle 1094"/>
            <p:cNvSpPr/>
            <p:nvPr/>
          </p:nvSpPr>
          <p:spPr>
            <a:xfrm>
              <a:off x="2154896" y="4598255"/>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Isosceles Triangle 1095"/>
            <p:cNvSpPr/>
            <p:nvPr/>
          </p:nvSpPr>
          <p:spPr>
            <a:xfrm>
              <a:off x="2471372" y="4595428"/>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1" name="Group 1096"/>
          <p:cNvGrpSpPr/>
          <p:nvPr/>
        </p:nvGrpSpPr>
        <p:grpSpPr>
          <a:xfrm>
            <a:off x="3981366" y="1095439"/>
            <a:ext cx="573667" cy="184741"/>
            <a:chOff x="2154896" y="4595428"/>
            <a:chExt cx="573667" cy="184741"/>
          </a:xfrm>
        </p:grpSpPr>
        <p:sp>
          <p:nvSpPr>
            <p:cNvPr id="1098" name="Isosceles Triangle 1097"/>
            <p:cNvSpPr/>
            <p:nvPr/>
          </p:nvSpPr>
          <p:spPr>
            <a:xfrm>
              <a:off x="2154896" y="4598255"/>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Isosceles Triangle 1098"/>
            <p:cNvSpPr/>
            <p:nvPr/>
          </p:nvSpPr>
          <p:spPr>
            <a:xfrm>
              <a:off x="2471372" y="4595428"/>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2" name="Group 1099"/>
          <p:cNvGrpSpPr/>
          <p:nvPr/>
        </p:nvGrpSpPr>
        <p:grpSpPr>
          <a:xfrm>
            <a:off x="5961482" y="2619552"/>
            <a:ext cx="573667" cy="184741"/>
            <a:chOff x="2154896" y="4595428"/>
            <a:chExt cx="573667" cy="184741"/>
          </a:xfrm>
        </p:grpSpPr>
        <p:sp>
          <p:nvSpPr>
            <p:cNvPr id="1101" name="Isosceles Triangle 1100"/>
            <p:cNvSpPr/>
            <p:nvPr/>
          </p:nvSpPr>
          <p:spPr>
            <a:xfrm>
              <a:off x="2154896" y="4598255"/>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Isosceles Triangle 1101"/>
            <p:cNvSpPr/>
            <p:nvPr/>
          </p:nvSpPr>
          <p:spPr>
            <a:xfrm>
              <a:off x="2471372" y="4595428"/>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3" name="Group 1102"/>
          <p:cNvGrpSpPr/>
          <p:nvPr/>
        </p:nvGrpSpPr>
        <p:grpSpPr>
          <a:xfrm>
            <a:off x="3429236" y="4867115"/>
            <a:ext cx="573667" cy="184741"/>
            <a:chOff x="2154896" y="4595428"/>
            <a:chExt cx="573667" cy="184741"/>
          </a:xfrm>
        </p:grpSpPr>
        <p:sp>
          <p:nvSpPr>
            <p:cNvPr id="1104" name="Isosceles Triangle 1103"/>
            <p:cNvSpPr/>
            <p:nvPr/>
          </p:nvSpPr>
          <p:spPr>
            <a:xfrm>
              <a:off x="2154896" y="4598255"/>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Isosceles Triangle 1104"/>
            <p:cNvSpPr/>
            <p:nvPr/>
          </p:nvSpPr>
          <p:spPr>
            <a:xfrm>
              <a:off x="2471372" y="4595428"/>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4" name="Group 1105"/>
          <p:cNvGrpSpPr/>
          <p:nvPr/>
        </p:nvGrpSpPr>
        <p:grpSpPr>
          <a:xfrm>
            <a:off x="1247791" y="2238378"/>
            <a:ext cx="573667" cy="184741"/>
            <a:chOff x="2154896" y="4595428"/>
            <a:chExt cx="573667" cy="184741"/>
          </a:xfrm>
        </p:grpSpPr>
        <p:sp>
          <p:nvSpPr>
            <p:cNvPr id="1107" name="Isosceles Triangle 1106"/>
            <p:cNvSpPr/>
            <p:nvPr/>
          </p:nvSpPr>
          <p:spPr>
            <a:xfrm>
              <a:off x="2154896" y="4598255"/>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Isosceles Triangle 1107"/>
            <p:cNvSpPr/>
            <p:nvPr/>
          </p:nvSpPr>
          <p:spPr>
            <a:xfrm>
              <a:off x="2471372" y="4595428"/>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5" name="Group 1108"/>
          <p:cNvGrpSpPr/>
          <p:nvPr/>
        </p:nvGrpSpPr>
        <p:grpSpPr>
          <a:xfrm>
            <a:off x="5953342" y="3629296"/>
            <a:ext cx="573667" cy="184741"/>
            <a:chOff x="2154896" y="4595428"/>
            <a:chExt cx="573667" cy="184741"/>
          </a:xfrm>
        </p:grpSpPr>
        <p:sp>
          <p:nvSpPr>
            <p:cNvPr id="1110" name="Isosceles Triangle 1109"/>
            <p:cNvSpPr/>
            <p:nvPr/>
          </p:nvSpPr>
          <p:spPr>
            <a:xfrm>
              <a:off x="2154896" y="4598255"/>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Isosceles Triangle 1110"/>
            <p:cNvSpPr/>
            <p:nvPr/>
          </p:nvSpPr>
          <p:spPr>
            <a:xfrm>
              <a:off x="2471372" y="4595428"/>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6" name="Group 1111"/>
          <p:cNvGrpSpPr/>
          <p:nvPr/>
        </p:nvGrpSpPr>
        <p:grpSpPr>
          <a:xfrm>
            <a:off x="1342831" y="4448126"/>
            <a:ext cx="573667" cy="184741"/>
            <a:chOff x="2154896" y="4595428"/>
            <a:chExt cx="573667" cy="184741"/>
          </a:xfrm>
        </p:grpSpPr>
        <p:sp>
          <p:nvSpPr>
            <p:cNvPr id="1113" name="Isosceles Triangle 1112"/>
            <p:cNvSpPr/>
            <p:nvPr/>
          </p:nvSpPr>
          <p:spPr>
            <a:xfrm>
              <a:off x="2154896" y="4598255"/>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Isosceles Triangle 1113"/>
            <p:cNvSpPr/>
            <p:nvPr/>
          </p:nvSpPr>
          <p:spPr>
            <a:xfrm>
              <a:off x="2471372" y="4595428"/>
              <a:ext cx="257191" cy="181914"/>
            </a:xfrm>
            <a:prstGeom prst="triangle">
              <a:avLst/>
            </a:prstGeom>
            <a:noFill/>
            <a:ln w="28575">
              <a:solidFill>
                <a:srgbClr val="F55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46024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953000"/>
            <a:ext cx="7543800" cy="1219200"/>
          </a:xfrm>
        </p:spPr>
        <p:txBody>
          <a:bodyPr>
            <a:noAutofit/>
          </a:bodyPr>
          <a:lstStyle/>
          <a:p>
            <a:r>
              <a:rPr lang="en-US" sz="2800" dirty="0" smtClean="0">
                <a:latin typeface="+mj-lt"/>
              </a:rPr>
              <a:t>Racial/ethnic network cliquing due to residential racial segregation is generally higher than the gender cliquing among US adults</a:t>
            </a:r>
            <a:endParaRPr lang="en-US" sz="2800" dirty="0">
              <a:latin typeface="+mj-lt"/>
            </a:endParaRPr>
          </a:p>
        </p:txBody>
      </p:sp>
      <p:sp>
        <p:nvSpPr>
          <p:cNvPr id="248" name="Oval 247"/>
          <p:cNvSpPr/>
          <p:nvPr/>
        </p:nvSpPr>
        <p:spPr>
          <a:xfrm>
            <a:off x="7263903" y="1912923"/>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8865226">
            <a:off x="3732678" y="3663195"/>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8865226">
            <a:off x="3911967" y="3661381"/>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8865226">
            <a:off x="4091255" y="3659567"/>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8865226">
            <a:off x="4270545" y="365775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8865226">
            <a:off x="4449834" y="3655939"/>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8865226">
            <a:off x="4629123" y="3654125"/>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8865226">
            <a:off x="4808412" y="3652311"/>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8865226">
            <a:off x="4987701" y="365049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865226">
            <a:off x="5166989" y="364868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8865226">
            <a:off x="5346278" y="364686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8865226">
            <a:off x="5525567" y="364505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865226">
            <a:off x="5704857" y="3643240"/>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8865226">
            <a:off x="5884146" y="364142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8865226">
            <a:off x="6063435" y="363961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8865226">
            <a:off x="6242724" y="363779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8865226">
            <a:off x="6422012" y="363598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8865226">
            <a:off x="3666887" y="316905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8865226">
            <a:off x="3883535" y="3328035"/>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8865226">
            <a:off x="4062824" y="3326221"/>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8865226">
            <a:off x="4242113" y="332440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8865226">
            <a:off x="4421402" y="332259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8865226">
            <a:off x="4600691" y="332077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8865226">
            <a:off x="4779980" y="331896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8865226">
            <a:off x="4959268" y="3317150"/>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8865226">
            <a:off x="5138557" y="331533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8865226">
            <a:off x="5317847" y="331352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8865226">
            <a:off x="5497136" y="331170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8865226">
            <a:off x="5676425" y="330989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8865226">
            <a:off x="5855714" y="3308080"/>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8865226">
            <a:off x="6035003" y="330626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8865226">
            <a:off x="6214291" y="330445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8865226">
            <a:off x="6393580" y="3302637"/>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8865226">
            <a:off x="6572869" y="330082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8865226">
            <a:off x="3693175" y="3003035"/>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8865226">
            <a:off x="3872464" y="3001221"/>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8865226">
            <a:off x="4051753" y="2999407"/>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865226">
            <a:off x="4231043" y="299759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8865226">
            <a:off x="4410332" y="299577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8865226">
            <a:off x="4589620" y="299396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8865226">
            <a:off x="4768909" y="2992150"/>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8865226">
            <a:off x="4948198" y="299033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8865226">
            <a:off x="5127487" y="298852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8865226">
            <a:off x="5306776" y="298670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8865226">
            <a:off x="5486065" y="298489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8865226">
            <a:off x="5665355" y="2983080"/>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8865226">
            <a:off x="5844643" y="298126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8865226">
            <a:off x="6023932" y="297945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8865226">
            <a:off x="6203221" y="297763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8865226">
            <a:off x="6382510" y="297582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8865226">
            <a:off x="6561799" y="2974009"/>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8865226">
            <a:off x="6741088" y="2972195"/>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8865226">
            <a:off x="3706294" y="3986151"/>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8" name="Oval 97"/>
          <p:cNvSpPr/>
          <p:nvPr/>
        </p:nvSpPr>
        <p:spPr>
          <a:xfrm rot="18865226">
            <a:off x="3885583" y="3984337"/>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9" name="Oval 98"/>
          <p:cNvSpPr/>
          <p:nvPr/>
        </p:nvSpPr>
        <p:spPr>
          <a:xfrm rot="18865226">
            <a:off x="4064873" y="3982523"/>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0" name="Oval 99"/>
          <p:cNvSpPr/>
          <p:nvPr/>
        </p:nvSpPr>
        <p:spPr>
          <a:xfrm rot="18865226">
            <a:off x="4244162" y="3980709"/>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1" name="Oval 100"/>
          <p:cNvSpPr/>
          <p:nvPr/>
        </p:nvSpPr>
        <p:spPr>
          <a:xfrm rot="18865226">
            <a:off x="4423451" y="3978895"/>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2" name="Oval 101"/>
          <p:cNvSpPr/>
          <p:nvPr/>
        </p:nvSpPr>
        <p:spPr>
          <a:xfrm rot="18865226">
            <a:off x="4602740" y="3977081"/>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3" name="Oval 102"/>
          <p:cNvSpPr/>
          <p:nvPr/>
        </p:nvSpPr>
        <p:spPr>
          <a:xfrm rot="18865226">
            <a:off x="4782029" y="3975267"/>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4" name="Oval 103"/>
          <p:cNvSpPr/>
          <p:nvPr/>
        </p:nvSpPr>
        <p:spPr>
          <a:xfrm rot="18865226">
            <a:off x="4961317" y="3973452"/>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5" name="Oval 104"/>
          <p:cNvSpPr/>
          <p:nvPr/>
        </p:nvSpPr>
        <p:spPr>
          <a:xfrm rot="18865226">
            <a:off x="5140606" y="3971638"/>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6" name="Oval 105"/>
          <p:cNvSpPr/>
          <p:nvPr/>
        </p:nvSpPr>
        <p:spPr>
          <a:xfrm rot="18865226">
            <a:off x="5319895" y="3969824"/>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7" name="Oval 106"/>
          <p:cNvSpPr/>
          <p:nvPr/>
        </p:nvSpPr>
        <p:spPr>
          <a:xfrm rot="18865226">
            <a:off x="5499184" y="3968010"/>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8" name="Oval 107"/>
          <p:cNvSpPr/>
          <p:nvPr/>
        </p:nvSpPr>
        <p:spPr>
          <a:xfrm rot="18865226">
            <a:off x="5678474" y="3966196"/>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9" name="Oval 108"/>
          <p:cNvSpPr/>
          <p:nvPr/>
        </p:nvSpPr>
        <p:spPr>
          <a:xfrm rot="18865226">
            <a:off x="5857763" y="3964382"/>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0" name="Oval 109"/>
          <p:cNvSpPr/>
          <p:nvPr/>
        </p:nvSpPr>
        <p:spPr>
          <a:xfrm rot="18865226">
            <a:off x="6037052" y="3962568"/>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1" name="Oval 110"/>
          <p:cNvSpPr/>
          <p:nvPr/>
        </p:nvSpPr>
        <p:spPr>
          <a:xfrm rot="18865226">
            <a:off x="6216340" y="3960754"/>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2" name="Oval 111"/>
          <p:cNvSpPr/>
          <p:nvPr/>
        </p:nvSpPr>
        <p:spPr>
          <a:xfrm rot="18865226">
            <a:off x="6395629" y="3958940"/>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4" name="Oval 123"/>
          <p:cNvSpPr/>
          <p:nvPr/>
        </p:nvSpPr>
        <p:spPr>
          <a:xfrm rot="18865226">
            <a:off x="3619685" y="4322073"/>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5" name="Oval 124"/>
          <p:cNvSpPr/>
          <p:nvPr/>
        </p:nvSpPr>
        <p:spPr>
          <a:xfrm rot="18865226">
            <a:off x="3798974" y="4320259"/>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6" name="Oval 125"/>
          <p:cNvSpPr/>
          <p:nvPr/>
        </p:nvSpPr>
        <p:spPr>
          <a:xfrm rot="18865226">
            <a:off x="3978263" y="4318445"/>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7" name="Oval 126"/>
          <p:cNvSpPr/>
          <p:nvPr/>
        </p:nvSpPr>
        <p:spPr>
          <a:xfrm rot="18865226">
            <a:off x="4157552" y="4316631"/>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8" name="Oval 127"/>
          <p:cNvSpPr/>
          <p:nvPr/>
        </p:nvSpPr>
        <p:spPr>
          <a:xfrm rot="18865226">
            <a:off x="4336842" y="4314817"/>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9" name="Oval 128"/>
          <p:cNvSpPr/>
          <p:nvPr/>
        </p:nvSpPr>
        <p:spPr>
          <a:xfrm rot="18865226">
            <a:off x="4516130" y="4313003"/>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0" name="Oval 129"/>
          <p:cNvSpPr/>
          <p:nvPr/>
        </p:nvSpPr>
        <p:spPr>
          <a:xfrm rot="18865226">
            <a:off x="4695419" y="4311189"/>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1" name="Oval 130"/>
          <p:cNvSpPr/>
          <p:nvPr/>
        </p:nvSpPr>
        <p:spPr>
          <a:xfrm rot="18865226">
            <a:off x="4874708" y="4309375"/>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2" name="Oval 131"/>
          <p:cNvSpPr/>
          <p:nvPr/>
        </p:nvSpPr>
        <p:spPr>
          <a:xfrm rot="18865226">
            <a:off x="5053997" y="4307562"/>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3" name="Oval 132"/>
          <p:cNvSpPr/>
          <p:nvPr/>
        </p:nvSpPr>
        <p:spPr>
          <a:xfrm rot="18865226">
            <a:off x="5233286" y="4305748"/>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4" name="Oval 133"/>
          <p:cNvSpPr/>
          <p:nvPr/>
        </p:nvSpPr>
        <p:spPr>
          <a:xfrm rot="18865226">
            <a:off x="5412575" y="4303934"/>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5" name="Oval 134"/>
          <p:cNvSpPr/>
          <p:nvPr/>
        </p:nvSpPr>
        <p:spPr>
          <a:xfrm rot="18865226">
            <a:off x="5591864" y="4302119"/>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6" name="Oval 135"/>
          <p:cNvSpPr/>
          <p:nvPr/>
        </p:nvSpPr>
        <p:spPr>
          <a:xfrm rot="18865226">
            <a:off x="5771153" y="4300305"/>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7" name="Oval 136"/>
          <p:cNvSpPr/>
          <p:nvPr/>
        </p:nvSpPr>
        <p:spPr>
          <a:xfrm rot="18865226">
            <a:off x="5950442" y="4298491"/>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8" name="Oval 137"/>
          <p:cNvSpPr/>
          <p:nvPr/>
        </p:nvSpPr>
        <p:spPr>
          <a:xfrm rot="18865226">
            <a:off x="6129731" y="4296677"/>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9" name="Oval 138"/>
          <p:cNvSpPr/>
          <p:nvPr/>
        </p:nvSpPr>
        <p:spPr>
          <a:xfrm rot="18865226">
            <a:off x="6309020" y="4294863"/>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9" name="Oval 148"/>
          <p:cNvSpPr/>
          <p:nvPr/>
        </p:nvSpPr>
        <p:spPr>
          <a:xfrm rot="18865226">
            <a:off x="3689877" y="267684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18865226">
            <a:off x="3869166" y="267503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18865226">
            <a:off x="4048455" y="2673220"/>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8865226">
            <a:off x="4227743" y="267140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18865226">
            <a:off x="4407032" y="266959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18865226">
            <a:off x="4586321" y="266777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18865226">
            <a:off x="4765611" y="266596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18865226">
            <a:off x="4944900" y="2664150"/>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18865226">
            <a:off x="5124189" y="266233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18865226">
            <a:off x="5303477" y="266052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8865226">
            <a:off x="5482766" y="265870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8865226">
            <a:off x="5662055" y="265689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18865226">
            <a:off x="5841344" y="2655080"/>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18865226">
            <a:off x="6020633" y="265326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8865226">
            <a:off x="6199923" y="265145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18865226">
            <a:off x="6379212" y="2649637"/>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8865226">
            <a:off x="6558500" y="264782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18865226">
            <a:off x="6737789" y="2646009"/>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18865226">
            <a:off x="3471526" y="291594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18865226">
            <a:off x="3327671" y="232181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18865226">
            <a:off x="3506961" y="2319999"/>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18865226">
            <a:off x="3686250" y="2318185"/>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18865226">
            <a:off x="3865539" y="2316370"/>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8865226">
            <a:off x="4044827" y="231455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18865226">
            <a:off x="4224116" y="231274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18865226">
            <a:off x="4403405" y="231092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8865226">
            <a:off x="4582694" y="230911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18865226">
            <a:off x="4761983" y="2307300"/>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8865226">
            <a:off x="4941273" y="230548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18865226">
            <a:off x="5120561" y="230367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18865226">
            <a:off x="5299850" y="230185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18865226">
            <a:off x="5479139" y="230004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8865226">
            <a:off x="5658428" y="2298230"/>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8865226">
            <a:off x="5837717" y="2296415"/>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8865226">
            <a:off x="6017006" y="2294601"/>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8865226">
            <a:off x="6196295" y="2292787"/>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8865226">
            <a:off x="6375584" y="229097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18865226">
            <a:off x="6554873" y="2289159"/>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18865226">
            <a:off x="6734162" y="2287345"/>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18865226">
            <a:off x="6913451" y="2285531"/>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18865226">
            <a:off x="3079737" y="195785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18865226">
            <a:off x="3259026" y="1956039"/>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18865226">
            <a:off x="3438315" y="1954225"/>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8865226">
            <a:off x="3617605" y="1952411"/>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8865226">
            <a:off x="3796894" y="1950597"/>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18865226">
            <a:off x="3976182" y="194878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18865226">
            <a:off x="4155471" y="1946969"/>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18865226">
            <a:off x="4334760" y="1945155"/>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18865226">
            <a:off x="4514049" y="1943341"/>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18865226">
            <a:off x="4693338" y="1941527"/>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18865226">
            <a:off x="4872627" y="193971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18865226">
            <a:off x="5051916" y="1937899"/>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8865226">
            <a:off x="5231205" y="1936085"/>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8865226">
            <a:off x="5410494" y="1934271"/>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18865226">
            <a:off x="5589783" y="1932457"/>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18865226">
            <a:off x="5769072" y="193064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8865226">
            <a:off x="5948361" y="192882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8865226">
            <a:off x="6127650" y="192701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18865226">
            <a:off x="6306939" y="1925200"/>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8865226">
            <a:off x="6486228" y="192338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18865226">
            <a:off x="6665517" y="192157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18865226">
            <a:off x="6844806" y="191975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18865226">
            <a:off x="7024095" y="191794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18865226">
            <a:off x="2716063" y="1562232"/>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18865226">
            <a:off x="2895352" y="1560418"/>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8865226">
            <a:off x="3074641" y="1558604"/>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8865226">
            <a:off x="3253930" y="1556789"/>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18865226">
            <a:off x="3433219" y="1554975"/>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8865226">
            <a:off x="3612508" y="1553161"/>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18865226">
            <a:off x="3791796" y="1551347"/>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18865226">
            <a:off x="3971085" y="1549533"/>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18865226">
            <a:off x="4150374" y="1547719"/>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18865226">
            <a:off x="4329664" y="1545905"/>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18865226">
            <a:off x="4508953" y="1544091"/>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18865226">
            <a:off x="4688242" y="1542277"/>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18865226">
            <a:off x="4867531" y="1540463"/>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8865226">
            <a:off x="5046819" y="1538649"/>
            <a:ext cx="126813" cy="1267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18865226">
            <a:off x="5226108" y="1536835"/>
            <a:ext cx="126813" cy="1267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18865226">
            <a:off x="5405397" y="1535020"/>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18865226">
            <a:off x="5584686" y="1533206"/>
            <a:ext cx="126813" cy="1267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18865226">
            <a:off x="5763976" y="1531392"/>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18865226">
            <a:off x="5943265" y="1529578"/>
            <a:ext cx="126813" cy="1267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8865226">
            <a:off x="6122553" y="1527764"/>
            <a:ext cx="126813" cy="1267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18865226">
            <a:off x="6301842" y="1525950"/>
            <a:ext cx="126813" cy="1267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18865226">
            <a:off x="6481131" y="1524136"/>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18865226">
            <a:off x="6660420" y="1522322"/>
            <a:ext cx="126813" cy="1267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rot="18865226">
            <a:off x="6839709" y="1520508"/>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8865226">
            <a:off x="7018998" y="1518694"/>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18865226">
            <a:off x="7198288" y="1516880"/>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8865226">
            <a:off x="7377576" y="1515066"/>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18865226">
            <a:off x="3009868" y="1261636"/>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18865226">
            <a:off x="3189157" y="1259822"/>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18865226">
            <a:off x="3368446" y="1258008"/>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18865226">
            <a:off x="3547735" y="1256194"/>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18865226">
            <a:off x="3727024" y="1254380"/>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18865226">
            <a:off x="3906313" y="1252566"/>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18865226">
            <a:off x="4085602" y="1250752"/>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18865226">
            <a:off x="4264891" y="1248938"/>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18865226">
            <a:off x="4444180" y="1247124"/>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18865226">
            <a:off x="4623469" y="1245310"/>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8865226">
            <a:off x="4802758" y="1243495"/>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8865226">
            <a:off x="4982047" y="1241681"/>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18865226">
            <a:off x="5161336" y="1239867"/>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18865226">
            <a:off x="5340625" y="1238053"/>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18865226">
            <a:off x="5519914" y="1236239"/>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18865226">
            <a:off x="5699202" y="1234425"/>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18865226">
            <a:off x="5878492" y="1232611"/>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18865226">
            <a:off x="6057781" y="1230797"/>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18865226">
            <a:off x="6237070" y="1228983"/>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18865226">
            <a:off x="6416359" y="1227169"/>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18865226">
            <a:off x="6595648" y="1225355"/>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18865226">
            <a:off x="6774937" y="1223541"/>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rot="18865226">
            <a:off x="6954225" y="1221726"/>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8865226">
            <a:off x="7133514" y="1219912"/>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18865226">
            <a:off x="7312804" y="1218098"/>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18865226">
            <a:off x="7492093" y="1216284"/>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18865226">
            <a:off x="2789673" y="1261636"/>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18865226">
            <a:off x="7134998" y="2280807"/>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18865226">
            <a:off x="7368031" y="2281353"/>
            <a:ext cx="104804"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1" name="Oval 290"/>
          <p:cNvSpPr/>
          <p:nvPr/>
        </p:nvSpPr>
        <p:spPr>
          <a:xfrm>
            <a:off x="7543587" y="1913479"/>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6960719" y="2639689"/>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7202605" y="2615241"/>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7480331" y="2590795"/>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6976858" y="2980644"/>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7227544" y="2980153"/>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7492108" y="2980388"/>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7543587" y="2279802"/>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6813472" y="3298555"/>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7024110" y="3280309"/>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7275097" y="3280309"/>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6595663" y="3633292"/>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6784648" y="3633334"/>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rot="18865226">
            <a:off x="6969689" y="363330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rot="18865226">
            <a:off x="7148978" y="363149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7322628" y="3628800"/>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7511614" y="3628841"/>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18865226">
            <a:off x="6587933" y="3958940"/>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0" name="Oval 309"/>
          <p:cNvSpPr/>
          <p:nvPr/>
        </p:nvSpPr>
        <p:spPr>
          <a:xfrm rot="18865226">
            <a:off x="6767221" y="395712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6940872" y="3954434"/>
            <a:ext cx="126783" cy="12681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2" name="Oval 311"/>
          <p:cNvSpPr/>
          <p:nvPr/>
        </p:nvSpPr>
        <p:spPr>
          <a:xfrm>
            <a:off x="7129857" y="3954476"/>
            <a:ext cx="126783" cy="12681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3" name="Oval 312"/>
          <p:cNvSpPr/>
          <p:nvPr/>
        </p:nvSpPr>
        <p:spPr>
          <a:xfrm rot="18865226">
            <a:off x="6506539" y="4294862"/>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4" name="Oval 313"/>
          <p:cNvSpPr/>
          <p:nvPr/>
        </p:nvSpPr>
        <p:spPr>
          <a:xfrm rot="18865226">
            <a:off x="6685828" y="4293048"/>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5" name="Oval 314"/>
          <p:cNvSpPr/>
          <p:nvPr/>
        </p:nvSpPr>
        <p:spPr>
          <a:xfrm>
            <a:off x="6859479" y="4290356"/>
            <a:ext cx="126783" cy="12681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6" name="Oval 315"/>
          <p:cNvSpPr/>
          <p:nvPr/>
        </p:nvSpPr>
        <p:spPr>
          <a:xfrm>
            <a:off x="7048464" y="4290397"/>
            <a:ext cx="126783" cy="12681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7" name="Oval 316"/>
          <p:cNvSpPr/>
          <p:nvPr/>
        </p:nvSpPr>
        <p:spPr>
          <a:xfrm rot="18865226">
            <a:off x="7292234" y="4264413"/>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8" name="Oval 317"/>
          <p:cNvSpPr/>
          <p:nvPr/>
        </p:nvSpPr>
        <p:spPr>
          <a:xfrm rot="18865226">
            <a:off x="7471523" y="4262599"/>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9" name="Oval 318"/>
          <p:cNvSpPr/>
          <p:nvPr/>
        </p:nvSpPr>
        <p:spPr>
          <a:xfrm>
            <a:off x="7645174" y="4259906"/>
            <a:ext cx="126783" cy="12681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0" name="Oval 319"/>
          <p:cNvSpPr/>
          <p:nvPr/>
        </p:nvSpPr>
        <p:spPr>
          <a:xfrm>
            <a:off x="7834159" y="4259948"/>
            <a:ext cx="126783" cy="12681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1" name="Oval 320"/>
          <p:cNvSpPr/>
          <p:nvPr/>
        </p:nvSpPr>
        <p:spPr>
          <a:xfrm rot="18865226">
            <a:off x="7348051" y="392823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8865226">
            <a:off x="7527340" y="392641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7700990" y="3923726"/>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Cross 325"/>
          <p:cNvSpPr/>
          <p:nvPr/>
        </p:nvSpPr>
        <p:spPr>
          <a:xfrm>
            <a:off x="6623436" y="1719996"/>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Cross 326"/>
          <p:cNvSpPr/>
          <p:nvPr/>
        </p:nvSpPr>
        <p:spPr>
          <a:xfrm>
            <a:off x="3061345" y="1382032"/>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Cross 327"/>
          <p:cNvSpPr/>
          <p:nvPr/>
        </p:nvSpPr>
        <p:spPr>
          <a:xfrm>
            <a:off x="3371525" y="1363304"/>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Cross 328"/>
          <p:cNvSpPr/>
          <p:nvPr/>
        </p:nvSpPr>
        <p:spPr>
          <a:xfrm>
            <a:off x="3671290" y="1369649"/>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Cross 329"/>
          <p:cNvSpPr/>
          <p:nvPr/>
        </p:nvSpPr>
        <p:spPr>
          <a:xfrm>
            <a:off x="3981452" y="1369649"/>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ross 330"/>
          <p:cNvSpPr/>
          <p:nvPr/>
        </p:nvSpPr>
        <p:spPr>
          <a:xfrm>
            <a:off x="4281218" y="1375994"/>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ross 331"/>
          <p:cNvSpPr/>
          <p:nvPr/>
        </p:nvSpPr>
        <p:spPr>
          <a:xfrm>
            <a:off x="4584029" y="1357266"/>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Cross 332"/>
          <p:cNvSpPr/>
          <p:nvPr/>
        </p:nvSpPr>
        <p:spPr>
          <a:xfrm>
            <a:off x="4883795" y="1363610"/>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Cross 333"/>
          <p:cNvSpPr/>
          <p:nvPr/>
        </p:nvSpPr>
        <p:spPr>
          <a:xfrm>
            <a:off x="5193956" y="1363610"/>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Cross 334"/>
          <p:cNvSpPr/>
          <p:nvPr/>
        </p:nvSpPr>
        <p:spPr>
          <a:xfrm>
            <a:off x="5493722" y="1369955"/>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Cross 335"/>
          <p:cNvSpPr/>
          <p:nvPr/>
        </p:nvSpPr>
        <p:spPr>
          <a:xfrm>
            <a:off x="5803902" y="1351228"/>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Cross 336"/>
          <p:cNvSpPr/>
          <p:nvPr/>
        </p:nvSpPr>
        <p:spPr>
          <a:xfrm>
            <a:off x="6103668" y="1357573"/>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Cross 337"/>
          <p:cNvSpPr/>
          <p:nvPr/>
        </p:nvSpPr>
        <p:spPr>
          <a:xfrm>
            <a:off x="6413829" y="1357573"/>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Cross 338"/>
          <p:cNvSpPr/>
          <p:nvPr/>
        </p:nvSpPr>
        <p:spPr>
          <a:xfrm>
            <a:off x="6713595" y="1363918"/>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Cross 339"/>
          <p:cNvSpPr/>
          <p:nvPr/>
        </p:nvSpPr>
        <p:spPr>
          <a:xfrm>
            <a:off x="6946148" y="1351536"/>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Cross 340"/>
          <p:cNvSpPr/>
          <p:nvPr/>
        </p:nvSpPr>
        <p:spPr>
          <a:xfrm>
            <a:off x="7256309" y="1351536"/>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Cross 341"/>
          <p:cNvSpPr/>
          <p:nvPr/>
        </p:nvSpPr>
        <p:spPr>
          <a:xfrm>
            <a:off x="7556075" y="1357881"/>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Cross 345"/>
          <p:cNvSpPr/>
          <p:nvPr/>
        </p:nvSpPr>
        <p:spPr>
          <a:xfrm>
            <a:off x="2924986" y="1732617"/>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Cross 346"/>
          <p:cNvSpPr/>
          <p:nvPr/>
        </p:nvSpPr>
        <p:spPr>
          <a:xfrm>
            <a:off x="3235165" y="1713890"/>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Cross 347"/>
          <p:cNvSpPr/>
          <p:nvPr/>
        </p:nvSpPr>
        <p:spPr>
          <a:xfrm>
            <a:off x="3534931" y="1720235"/>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Cross 348"/>
          <p:cNvSpPr/>
          <p:nvPr/>
        </p:nvSpPr>
        <p:spPr>
          <a:xfrm>
            <a:off x="3845093" y="1720235"/>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Cross 349"/>
          <p:cNvSpPr/>
          <p:nvPr/>
        </p:nvSpPr>
        <p:spPr>
          <a:xfrm>
            <a:off x="4144859" y="1726580"/>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Cross 350"/>
          <p:cNvSpPr/>
          <p:nvPr/>
        </p:nvSpPr>
        <p:spPr>
          <a:xfrm>
            <a:off x="4447670" y="1707851"/>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Cross 351"/>
          <p:cNvSpPr/>
          <p:nvPr/>
        </p:nvSpPr>
        <p:spPr>
          <a:xfrm>
            <a:off x="4747436" y="1714196"/>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Cross 352"/>
          <p:cNvSpPr/>
          <p:nvPr/>
        </p:nvSpPr>
        <p:spPr>
          <a:xfrm>
            <a:off x="5057597" y="1714196"/>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Cross 353"/>
          <p:cNvSpPr/>
          <p:nvPr/>
        </p:nvSpPr>
        <p:spPr>
          <a:xfrm>
            <a:off x="5357363" y="1720541"/>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Cross 354"/>
          <p:cNvSpPr/>
          <p:nvPr/>
        </p:nvSpPr>
        <p:spPr>
          <a:xfrm>
            <a:off x="5667543" y="1701813"/>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Cross 355"/>
          <p:cNvSpPr/>
          <p:nvPr/>
        </p:nvSpPr>
        <p:spPr>
          <a:xfrm>
            <a:off x="5967309" y="1708158"/>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Cross 356"/>
          <p:cNvSpPr/>
          <p:nvPr/>
        </p:nvSpPr>
        <p:spPr>
          <a:xfrm>
            <a:off x="6277470" y="1708158"/>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Cross 357"/>
          <p:cNvSpPr/>
          <p:nvPr/>
        </p:nvSpPr>
        <p:spPr>
          <a:xfrm>
            <a:off x="7607919" y="1546161"/>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Cross 358"/>
          <p:cNvSpPr/>
          <p:nvPr/>
        </p:nvSpPr>
        <p:spPr>
          <a:xfrm>
            <a:off x="6809789" y="1702121"/>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Cross 359"/>
          <p:cNvSpPr/>
          <p:nvPr/>
        </p:nvSpPr>
        <p:spPr>
          <a:xfrm>
            <a:off x="7119950" y="1702121"/>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Cross 360"/>
          <p:cNvSpPr/>
          <p:nvPr/>
        </p:nvSpPr>
        <p:spPr>
          <a:xfrm>
            <a:off x="7419716" y="1708466"/>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Cross 365"/>
          <p:cNvSpPr/>
          <p:nvPr/>
        </p:nvSpPr>
        <p:spPr>
          <a:xfrm>
            <a:off x="3214154" y="2100358"/>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Cross 366"/>
          <p:cNvSpPr/>
          <p:nvPr/>
        </p:nvSpPr>
        <p:spPr>
          <a:xfrm>
            <a:off x="3513920" y="2106702"/>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Cross 367"/>
          <p:cNvSpPr/>
          <p:nvPr/>
        </p:nvSpPr>
        <p:spPr>
          <a:xfrm>
            <a:off x="3824081" y="2106702"/>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Cross 368"/>
          <p:cNvSpPr/>
          <p:nvPr/>
        </p:nvSpPr>
        <p:spPr>
          <a:xfrm>
            <a:off x="4123847" y="2113047"/>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Cross 369"/>
          <p:cNvSpPr/>
          <p:nvPr/>
        </p:nvSpPr>
        <p:spPr>
          <a:xfrm>
            <a:off x="4426658" y="2094319"/>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Cross 370"/>
          <p:cNvSpPr/>
          <p:nvPr/>
        </p:nvSpPr>
        <p:spPr>
          <a:xfrm>
            <a:off x="4726424" y="2100664"/>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Cross 371"/>
          <p:cNvSpPr/>
          <p:nvPr/>
        </p:nvSpPr>
        <p:spPr>
          <a:xfrm>
            <a:off x="5036585" y="2100664"/>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Cross 372"/>
          <p:cNvSpPr/>
          <p:nvPr/>
        </p:nvSpPr>
        <p:spPr>
          <a:xfrm>
            <a:off x="5336351" y="2107009"/>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Cross 373"/>
          <p:cNvSpPr/>
          <p:nvPr/>
        </p:nvSpPr>
        <p:spPr>
          <a:xfrm>
            <a:off x="5646531" y="2088281"/>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Cross 374"/>
          <p:cNvSpPr/>
          <p:nvPr/>
        </p:nvSpPr>
        <p:spPr>
          <a:xfrm>
            <a:off x="5946297" y="2094626"/>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Cross 375"/>
          <p:cNvSpPr/>
          <p:nvPr/>
        </p:nvSpPr>
        <p:spPr>
          <a:xfrm>
            <a:off x="6256459" y="2094626"/>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Cross 376"/>
          <p:cNvSpPr/>
          <p:nvPr/>
        </p:nvSpPr>
        <p:spPr>
          <a:xfrm>
            <a:off x="6556225" y="2100971"/>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Cross 377"/>
          <p:cNvSpPr/>
          <p:nvPr/>
        </p:nvSpPr>
        <p:spPr>
          <a:xfrm>
            <a:off x="6788777" y="2088589"/>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Cross 378"/>
          <p:cNvSpPr/>
          <p:nvPr/>
        </p:nvSpPr>
        <p:spPr>
          <a:xfrm>
            <a:off x="7098939" y="2088589"/>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Cross 379"/>
          <p:cNvSpPr/>
          <p:nvPr/>
        </p:nvSpPr>
        <p:spPr>
          <a:xfrm>
            <a:off x="7398705" y="2094934"/>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Cross 384"/>
          <p:cNvSpPr/>
          <p:nvPr/>
        </p:nvSpPr>
        <p:spPr>
          <a:xfrm>
            <a:off x="3546536" y="3394635"/>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Cross 385"/>
          <p:cNvSpPr/>
          <p:nvPr/>
        </p:nvSpPr>
        <p:spPr>
          <a:xfrm>
            <a:off x="3420133" y="2706567"/>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ross 386"/>
          <p:cNvSpPr/>
          <p:nvPr/>
        </p:nvSpPr>
        <p:spPr>
          <a:xfrm>
            <a:off x="3730294" y="2457037"/>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Cross 387"/>
          <p:cNvSpPr/>
          <p:nvPr/>
        </p:nvSpPr>
        <p:spPr>
          <a:xfrm>
            <a:off x="4030060" y="2463382"/>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Cross 388"/>
          <p:cNvSpPr/>
          <p:nvPr/>
        </p:nvSpPr>
        <p:spPr>
          <a:xfrm>
            <a:off x="4332871" y="2444653"/>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Cross 389"/>
          <p:cNvSpPr/>
          <p:nvPr/>
        </p:nvSpPr>
        <p:spPr>
          <a:xfrm>
            <a:off x="4632637" y="2450998"/>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Cross 390"/>
          <p:cNvSpPr/>
          <p:nvPr/>
        </p:nvSpPr>
        <p:spPr>
          <a:xfrm>
            <a:off x="4942799" y="2450998"/>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Cross 391"/>
          <p:cNvSpPr/>
          <p:nvPr/>
        </p:nvSpPr>
        <p:spPr>
          <a:xfrm>
            <a:off x="5242564" y="2457343"/>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Cross 392"/>
          <p:cNvSpPr/>
          <p:nvPr/>
        </p:nvSpPr>
        <p:spPr>
          <a:xfrm>
            <a:off x="5552744" y="2438616"/>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Cross 393"/>
          <p:cNvSpPr/>
          <p:nvPr/>
        </p:nvSpPr>
        <p:spPr>
          <a:xfrm>
            <a:off x="5852510" y="2444960"/>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Cross 394"/>
          <p:cNvSpPr/>
          <p:nvPr/>
        </p:nvSpPr>
        <p:spPr>
          <a:xfrm>
            <a:off x="6162672" y="2444960"/>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Cross 395"/>
          <p:cNvSpPr/>
          <p:nvPr/>
        </p:nvSpPr>
        <p:spPr>
          <a:xfrm>
            <a:off x="6462438" y="2451305"/>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Cross 396"/>
          <p:cNvSpPr/>
          <p:nvPr/>
        </p:nvSpPr>
        <p:spPr>
          <a:xfrm>
            <a:off x="6694990" y="2438923"/>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Cross 397"/>
          <p:cNvSpPr/>
          <p:nvPr/>
        </p:nvSpPr>
        <p:spPr>
          <a:xfrm>
            <a:off x="7005152" y="2438923"/>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Cross 398"/>
          <p:cNvSpPr/>
          <p:nvPr/>
        </p:nvSpPr>
        <p:spPr>
          <a:xfrm>
            <a:off x="7304918" y="2445268"/>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Cross 405"/>
          <p:cNvSpPr/>
          <p:nvPr/>
        </p:nvSpPr>
        <p:spPr>
          <a:xfrm>
            <a:off x="3832995" y="2825393"/>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Cross 406"/>
          <p:cNvSpPr/>
          <p:nvPr/>
        </p:nvSpPr>
        <p:spPr>
          <a:xfrm>
            <a:off x="4132761" y="2831738"/>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Cross 407"/>
          <p:cNvSpPr/>
          <p:nvPr/>
        </p:nvSpPr>
        <p:spPr>
          <a:xfrm>
            <a:off x="4435572" y="2813010"/>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Cross 408"/>
          <p:cNvSpPr/>
          <p:nvPr/>
        </p:nvSpPr>
        <p:spPr>
          <a:xfrm>
            <a:off x="4735338" y="2819354"/>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Cross 409"/>
          <p:cNvSpPr/>
          <p:nvPr/>
        </p:nvSpPr>
        <p:spPr>
          <a:xfrm>
            <a:off x="5045499" y="2819354"/>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Cross 410"/>
          <p:cNvSpPr/>
          <p:nvPr/>
        </p:nvSpPr>
        <p:spPr>
          <a:xfrm>
            <a:off x="5345265" y="2825699"/>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Cross 411"/>
          <p:cNvSpPr/>
          <p:nvPr/>
        </p:nvSpPr>
        <p:spPr>
          <a:xfrm>
            <a:off x="5655445" y="2806972"/>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Cross 412"/>
          <p:cNvSpPr/>
          <p:nvPr/>
        </p:nvSpPr>
        <p:spPr>
          <a:xfrm>
            <a:off x="5955211" y="2813317"/>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Cross 413"/>
          <p:cNvSpPr/>
          <p:nvPr/>
        </p:nvSpPr>
        <p:spPr>
          <a:xfrm>
            <a:off x="6265373" y="2813317"/>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Cross 414"/>
          <p:cNvSpPr/>
          <p:nvPr/>
        </p:nvSpPr>
        <p:spPr>
          <a:xfrm>
            <a:off x="6565138" y="2819661"/>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Cross 415"/>
          <p:cNvSpPr/>
          <p:nvPr/>
        </p:nvSpPr>
        <p:spPr>
          <a:xfrm>
            <a:off x="6797691" y="2807280"/>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Cross 416"/>
          <p:cNvSpPr/>
          <p:nvPr/>
        </p:nvSpPr>
        <p:spPr>
          <a:xfrm>
            <a:off x="7107853" y="2807280"/>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Cross 417"/>
          <p:cNvSpPr/>
          <p:nvPr/>
        </p:nvSpPr>
        <p:spPr>
          <a:xfrm>
            <a:off x="7407619" y="2813624"/>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Cross 423"/>
          <p:cNvSpPr/>
          <p:nvPr/>
        </p:nvSpPr>
        <p:spPr>
          <a:xfrm>
            <a:off x="3417799" y="3079480"/>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Cross 424"/>
          <p:cNvSpPr/>
          <p:nvPr/>
        </p:nvSpPr>
        <p:spPr>
          <a:xfrm>
            <a:off x="4012312" y="3145515"/>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Cross 425"/>
          <p:cNvSpPr/>
          <p:nvPr/>
        </p:nvSpPr>
        <p:spPr>
          <a:xfrm>
            <a:off x="4312078" y="3151860"/>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Cross 426"/>
          <p:cNvSpPr/>
          <p:nvPr/>
        </p:nvSpPr>
        <p:spPr>
          <a:xfrm>
            <a:off x="4614889" y="3133132"/>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Cross 427"/>
          <p:cNvSpPr/>
          <p:nvPr/>
        </p:nvSpPr>
        <p:spPr>
          <a:xfrm>
            <a:off x="4914655" y="3139476"/>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Cross 428"/>
          <p:cNvSpPr/>
          <p:nvPr/>
        </p:nvSpPr>
        <p:spPr>
          <a:xfrm>
            <a:off x="5224817" y="3139476"/>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Cross 429"/>
          <p:cNvSpPr/>
          <p:nvPr/>
        </p:nvSpPr>
        <p:spPr>
          <a:xfrm>
            <a:off x="5524582" y="3145821"/>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Cross 430"/>
          <p:cNvSpPr/>
          <p:nvPr/>
        </p:nvSpPr>
        <p:spPr>
          <a:xfrm>
            <a:off x="5834762" y="3127094"/>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Cross 431"/>
          <p:cNvSpPr/>
          <p:nvPr/>
        </p:nvSpPr>
        <p:spPr>
          <a:xfrm>
            <a:off x="6134528" y="3133439"/>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Cross 432"/>
          <p:cNvSpPr/>
          <p:nvPr/>
        </p:nvSpPr>
        <p:spPr>
          <a:xfrm>
            <a:off x="6444690" y="3133439"/>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Cross 433"/>
          <p:cNvSpPr/>
          <p:nvPr/>
        </p:nvSpPr>
        <p:spPr>
          <a:xfrm>
            <a:off x="6744456" y="3139784"/>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Cross 434"/>
          <p:cNvSpPr/>
          <p:nvPr/>
        </p:nvSpPr>
        <p:spPr>
          <a:xfrm>
            <a:off x="6977008" y="3127402"/>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Cross 435"/>
          <p:cNvSpPr/>
          <p:nvPr/>
        </p:nvSpPr>
        <p:spPr>
          <a:xfrm>
            <a:off x="7287170" y="3127402"/>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Cross 436"/>
          <p:cNvSpPr/>
          <p:nvPr/>
        </p:nvSpPr>
        <p:spPr>
          <a:xfrm>
            <a:off x="7586936" y="3133747"/>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Cross 443"/>
          <p:cNvSpPr/>
          <p:nvPr/>
        </p:nvSpPr>
        <p:spPr>
          <a:xfrm>
            <a:off x="3761119" y="3472682"/>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Cross 444"/>
          <p:cNvSpPr/>
          <p:nvPr/>
        </p:nvSpPr>
        <p:spPr>
          <a:xfrm>
            <a:off x="4060885" y="3479027"/>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Cross 445"/>
          <p:cNvSpPr/>
          <p:nvPr/>
        </p:nvSpPr>
        <p:spPr>
          <a:xfrm>
            <a:off x="4363696" y="3460298"/>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Cross 446"/>
          <p:cNvSpPr/>
          <p:nvPr/>
        </p:nvSpPr>
        <p:spPr>
          <a:xfrm>
            <a:off x="4663462" y="3466643"/>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Cross 447"/>
          <p:cNvSpPr/>
          <p:nvPr/>
        </p:nvSpPr>
        <p:spPr>
          <a:xfrm>
            <a:off x="4973623" y="3466643"/>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Cross 448"/>
          <p:cNvSpPr/>
          <p:nvPr/>
        </p:nvSpPr>
        <p:spPr>
          <a:xfrm>
            <a:off x="5273389" y="3472988"/>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Cross 449"/>
          <p:cNvSpPr/>
          <p:nvPr/>
        </p:nvSpPr>
        <p:spPr>
          <a:xfrm>
            <a:off x="5583569" y="3454261"/>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Cross 450"/>
          <p:cNvSpPr/>
          <p:nvPr/>
        </p:nvSpPr>
        <p:spPr>
          <a:xfrm>
            <a:off x="5883335" y="3460605"/>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Cross 451"/>
          <p:cNvSpPr/>
          <p:nvPr/>
        </p:nvSpPr>
        <p:spPr>
          <a:xfrm>
            <a:off x="6193496" y="3460605"/>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Cross 452"/>
          <p:cNvSpPr/>
          <p:nvPr/>
        </p:nvSpPr>
        <p:spPr>
          <a:xfrm>
            <a:off x="6493262" y="3466950"/>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Cross 453"/>
          <p:cNvSpPr/>
          <p:nvPr/>
        </p:nvSpPr>
        <p:spPr>
          <a:xfrm>
            <a:off x="6725815" y="3454569"/>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Cross 454"/>
          <p:cNvSpPr/>
          <p:nvPr/>
        </p:nvSpPr>
        <p:spPr>
          <a:xfrm>
            <a:off x="7035977" y="3454569"/>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Cross 455"/>
          <p:cNvSpPr/>
          <p:nvPr/>
        </p:nvSpPr>
        <p:spPr>
          <a:xfrm>
            <a:off x="7335742" y="3460913"/>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Cross 462"/>
          <p:cNvSpPr/>
          <p:nvPr/>
        </p:nvSpPr>
        <p:spPr>
          <a:xfrm>
            <a:off x="3809646" y="3791755"/>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Cross 463"/>
          <p:cNvSpPr/>
          <p:nvPr/>
        </p:nvSpPr>
        <p:spPr>
          <a:xfrm>
            <a:off x="4109412" y="3798100"/>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Cross 464"/>
          <p:cNvSpPr/>
          <p:nvPr/>
        </p:nvSpPr>
        <p:spPr>
          <a:xfrm>
            <a:off x="4412223" y="3779371"/>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Cross 465"/>
          <p:cNvSpPr/>
          <p:nvPr/>
        </p:nvSpPr>
        <p:spPr>
          <a:xfrm>
            <a:off x="4711989" y="3785716"/>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Cross 466"/>
          <p:cNvSpPr/>
          <p:nvPr/>
        </p:nvSpPr>
        <p:spPr>
          <a:xfrm>
            <a:off x="5022150" y="3785716"/>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Cross 467"/>
          <p:cNvSpPr/>
          <p:nvPr/>
        </p:nvSpPr>
        <p:spPr>
          <a:xfrm>
            <a:off x="5321916" y="3792061"/>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Cross 468"/>
          <p:cNvSpPr/>
          <p:nvPr/>
        </p:nvSpPr>
        <p:spPr>
          <a:xfrm>
            <a:off x="5632096" y="3773333"/>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Cross 469"/>
          <p:cNvSpPr/>
          <p:nvPr/>
        </p:nvSpPr>
        <p:spPr>
          <a:xfrm>
            <a:off x="5931862" y="3779678"/>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Cross 470"/>
          <p:cNvSpPr/>
          <p:nvPr/>
        </p:nvSpPr>
        <p:spPr>
          <a:xfrm>
            <a:off x="6242023" y="3779678"/>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Cross 471"/>
          <p:cNvSpPr/>
          <p:nvPr/>
        </p:nvSpPr>
        <p:spPr>
          <a:xfrm>
            <a:off x="6541789" y="3786023"/>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Cross 472"/>
          <p:cNvSpPr/>
          <p:nvPr/>
        </p:nvSpPr>
        <p:spPr>
          <a:xfrm>
            <a:off x="6774342" y="3773641"/>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Cross 473"/>
          <p:cNvSpPr/>
          <p:nvPr/>
        </p:nvSpPr>
        <p:spPr>
          <a:xfrm>
            <a:off x="7084503" y="3773641"/>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Cross 474"/>
          <p:cNvSpPr/>
          <p:nvPr/>
        </p:nvSpPr>
        <p:spPr>
          <a:xfrm>
            <a:off x="7384269" y="3779986"/>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Cross 481"/>
          <p:cNvSpPr/>
          <p:nvPr/>
        </p:nvSpPr>
        <p:spPr>
          <a:xfrm>
            <a:off x="3870753" y="4117747"/>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3" name="Cross 482"/>
          <p:cNvSpPr/>
          <p:nvPr/>
        </p:nvSpPr>
        <p:spPr>
          <a:xfrm>
            <a:off x="4170519" y="4124092"/>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4" name="Cross 483"/>
          <p:cNvSpPr/>
          <p:nvPr/>
        </p:nvSpPr>
        <p:spPr>
          <a:xfrm>
            <a:off x="4473330" y="4105364"/>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5" name="Cross 484"/>
          <p:cNvSpPr/>
          <p:nvPr/>
        </p:nvSpPr>
        <p:spPr>
          <a:xfrm>
            <a:off x="4773096" y="4111709"/>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6" name="Cross 485"/>
          <p:cNvSpPr/>
          <p:nvPr/>
        </p:nvSpPr>
        <p:spPr>
          <a:xfrm>
            <a:off x="5083257" y="4111709"/>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7" name="Cross 486"/>
          <p:cNvSpPr/>
          <p:nvPr/>
        </p:nvSpPr>
        <p:spPr>
          <a:xfrm>
            <a:off x="5383023" y="4118054"/>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8" name="Cross 487"/>
          <p:cNvSpPr/>
          <p:nvPr/>
        </p:nvSpPr>
        <p:spPr>
          <a:xfrm>
            <a:off x="5693203" y="4099326"/>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9" name="Cross 488"/>
          <p:cNvSpPr/>
          <p:nvPr/>
        </p:nvSpPr>
        <p:spPr>
          <a:xfrm>
            <a:off x="5992969" y="4105671"/>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0" name="Cross 489"/>
          <p:cNvSpPr/>
          <p:nvPr/>
        </p:nvSpPr>
        <p:spPr>
          <a:xfrm>
            <a:off x="6303130" y="4105671"/>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1" name="Cross 490"/>
          <p:cNvSpPr/>
          <p:nvPr/>
        </p:nvSpPr>
        <p:spPr>
          <a:xfrm>
            <a:off x="6602896" y="4112016"/>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2" name="Cross 491"/>
          <p:cNvSpPr/>
          <p:nvPr/>
        </p:nvSpPr>
        <p:spPr>
          <a:xfrm>
            <a:off x="6835449" y="4099634"/>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3" name="Cross 492"/>
          <p:cNvSpPr/>
          <p:nvPr/>
        </p:nvSpPr>
        <p:spPr>
          <a:xfrm>
            <a:off x="7145610" y="4099634"/>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4" name="Cross 493"/>
          <p:cNvSpPr/>
          <p:nvPr/>
        </p:nvSpPr>
        <p:spPr>
          <a:xfrm>
            <a:off x="7445376" y="4105979"/>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518" name="Group 517"/>
          <p:cNvGrpSpPr/>
          <p:nvPr/>
        </p:nvGrpSpPr>
        <p:grpSpPr>
          <a:xfrm>
            <a:off x="1162007" y="1433610"/>
            <a:ext cx="2483800" cy="3304620"/>
            <a:chOff x="1162007" y="1433610"/>
            <a:chExt cx="2483800" cy="3304620"/>
          </a:xfrm>
        </p:grpSpPr>
        <p:sp>
          <p:nvSpPr>
            <p:cNvPr id="5" name="Oval 4"/>
            <p:cNvSpPr/>
            <p:nvPr/>
          </p:nvSpPr>
          <p:spPr>
            <a:xfrm rot="18865226">
              <a:off x="3259837" y="3273340"/>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Oval 5"/>
            <p:cNvSpPr/>
            <p:nvPr/>
          </p:nvSpPr>
          <p:spPr>
            <a:xfrm rot="18865226">
              <a:off x="1405896" y="3761504"/>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Oval 6"/>
            <p:cNvSpPr/>
            <p:nvPr/>
          </p:nvSpPr>
          <p:spPr>
            <a:xfrm rot="18865226">
              <a:off x="1585185" y="3759690"/>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p:cNvSpPr/>
            <p:nvPr/>
          </p:nvSpPr>
          <p:spPr>
            <a:xfrm rot="18865226">
              <a:off x="1764474" y="3757876"/>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Oval 8"/>
            <p:cNvSpPr/>
            <p:nvPr/>
          </p:nvSpPr>
          <p:spPr>
            <a:xfrm rot="18865226">
              <a:off x="1943763" y="3756062"/>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Oval 9"/>
            <p:cNvSpPr/>
            <p:nvPr/>
          </p:nvSpPr>
          <p:spPr>
            <a:xfrm rot="18865226">
              <a:off x="2123052" y="3754248"/>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Oval 10"/>
            <p:cNvSpPr/>
            <p:nvPr/>
          </p:nvSpPr>
          <p:spPr>
            <a:xfrm rot="18865226">
              <a:off x="2302341" y="3752433"/>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Oval 11"/>
            <p:cNvSpPr/>
            <p:nvPr/>
          </p:nvSpPr>
          <p:spPr>
            <a:xfrm rot="18865226">
              <a:off x="2481630" y="3750619"/>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Oval 12"/>
            <p:cNvSpPr/>
            <p:nvPr/>
          </p:nvSpPr>
          <p:spPr>
            <a:xfrm rot="18865226">
              <a:off x="2660919" y="3748805"/>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Oval 13"/>
            <p:cNvSpPr/>
            <p:nvPr/>
          </p:nvSpPr>
          <p:spPr>
            <a:xfrm rot="18865226">
              <a:off x="3087594" y="3256682"/>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14"/>
            <p:cNvSpPr/>
            <p:nvPr/>
          </p:nvSpPr>
          <p:spPr>
            <a:xfrm rot="18865226">
              <a:off x="1191290" y="3408619"/>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Oval 31"/>
            <p:cNvSpPr/>
            <p:nvPr/>
          </p:nvSpPr>
          <p:spPr>
            <a:xfrm rot="18865226">
              <a:off x="1377464" y="3428158"/>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3" name="Oval 32"/>
            <p:cNvSpPr/>
            <p:nvPr/>
          </p:nvSpPr>
          <p:spPr>
            <a:xfrm rot="18865226">
              <a:off x="1556753" y="3426343"/>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Oval 33"/>
            <p:cNvSpPr/>
            <p:nvPr/>
          </p:nvSpPr>
          <p:spPr>
            <a:xfrm rot="18865226">
              <a:off x="1736042" y="3424529"/>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5" name="Oval 34"/>
            <p:cNvSpPr/>
            <p:nvPr/>
          </p:nvSpPr>
          <p:spPr>
            <a:xfrm rot="18865226">
              <a:off x="1915331" y="3422715"/>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Oval 35"/>
            <p:cNvSpPr/>
            <p:nvPr/>
          </p:nvSpPr>
          <p:spPr>
            <a:xfrm rot="18865226">
              <a:off x="2094620" y="3420901"/>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7" name="Oval 36"/>
            <p:cNvSpPr/>
            <p:nvPr/>
          </p:nvSpPr>
          <p:spPr>
            <a:xfrm rot="18865226">
              <a:off x="2273909" y="3419087"/>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8" name="Oval 37"/>
            <p:cNvSpPr/>
            <p:nvPr/>
          </p:nvSpPr>
          <p:spPr>
            <a:xfrm rot="18865226">
              <a:off x="2453198" y="3417273"/>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 name="Oval 38"/>
            <p:cNvSpPr/>
            <p:nvPr/>
          </p:nvSpPr>
          <p:spPr>
            <a:xfrm rot="18865226">
              <a:off x="2632487" y="3415459"/>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 name="Oval 39"/>
            <p:cNvSpPr/>
            <p:nvPr/>
          </p:nvSpPr>
          <p:spPr>
            <a:xfrm rot="18865226">
              <a:off x="2811776" y="3413645"/>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Oval 40"/>
            <p:cNvSpPr/>
            <p:nvPr/>
          </p:nvSpPr>
          <p:spPr>
            <a:xfrm rot="18865226">
              <a:off x="2991065" y="3411831"/>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9" name="Oval 58"/>
            <p:cNvSpPr/>
            <p:nvPr/>
          </p:nvSpPr>
          <p:spPr>
            <a:xfrm rot="18865226">
              <a:off x="1545683" y="3099529"/>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0" name="Oval 59"/>
            <p:cNvSpPr/>
            <p:nvPr/>
          </p:nvSpPr>
          <p:spPr>
            <a:xfrm rot="18865226">
              <a:off x="1724971" y="3097715"/>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1" name="Oval 60"/>
            <p:cNvSpPr/>
            <p:nvPr/>
          </p:nvSpPr>
          <p:spPr>
            <a:xfrm rot="18865226">
              <a:off x="1904260" y="3095901"/>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2" name="Oval 61"/>
            <p:cNvSpPr/>
            <p:nvPr/>
          </p:nvSpPr>
          <p:spPr>
            <a:xfrm rot="18865226">
              <a:off x="2083550" y="3094087"/>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3" name="Oval 62"/>
            <p:cNvSpPr/>
            <p:nvPr/>
          </p:nvSpPr>
          <p:spPr>
            <a:xfrm rot="18865226">
              <a:off x="2262839" y="3092273"/>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4" name="Oval 63"/>
            <p:cNvSpPr/>
            <p:nvPr/>
          </p:nvSpPr>
          <p:spPr>
            <a:xfrm rot="18865226">
              <a:off x="2442128" y="3090459"/>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5" name="Oval 64"/>
            <p:cNvSpPr/>
            <p:nvPr/>
          </p:nvSpPr>
          <p:spPr>
            <a:xfrm rot="18865226">
              <a:off x="2621417" y="3088645"/>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6" name="Oval 65"/>
            <p:cNvSpPr/>
            <p:nvPr/>
          </p:nvSpPr>
          <p:spPr>
            <a:xfrm rot="18865226">
              <a:off x="2800706" y="3086831"/>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7" name="Oval 66"/>
            <p:cNvSpPr/>
            <p:nvPr/>
          </p:nvSpPr>
          <p:spPr>
            <a:xfrm rot="18865226">
              <a:off x="1161992" y="3110199"/>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6" name="Oval 85"/>
            <p:cNvSpPr/>
            <p:nvPr/>
          </p:nvSpPr>
          <p:spPr>
            <a:xfrm rot="18865226">
              <a:off x="1200224" y="4086274"/>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7" name="Oval 86"/>
            <p:cNvSpPr/>
            <p:nvPr/>
          </p:nvSpPr>
          <p:spPr>
            <a:xfrm rot="18865226">
              <a:off x="1379513" y="4084460"/>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8" name="Oval 87"/>
            <p:cNvSpPr/>
            <p:nvPr/>
          </p:nvSpPr>
          <p:spPr>
            <a:xfrm rot="18865226">
              <a:off x="1558802" y="4082646"/>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9" name="Oval 88"/>
            <p:cNvSpPr/>
            <p:nvPr/>
          </p:nvSpPr>
          <p:spPr>
            <a:xfrm rot="18865226">
              <a:off x="1738091" y="4080832"/>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0" name="Oval 89"/>
            <p:cNvSpPr/>
            <p:nvPr/>
          </p:nvSpPr>
          <p:spPr>
            <a:xfrm rot="18865226">
              <a:off x="1917380" y="4079018"/>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1" name="Oval 90"/>
            <p:cNvSpPr/>
            <p:nvPr/>
          </p:nvSpPr>
          <p:spPr>
            <a:xfrm rot="18865226">
              <a:off x="2096669" y="4077204"/>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2" name="Oval 91"/>
            <p:cNvSpPr/>
            <p:nvPr/>
          </p:nvSpPr>
          <p:spPr>
            <a:xfrm rot="18865226">
              <a:off x="2275958" y="4075389"/>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3" name="Oval 92"/>
            <p:cNvSpPr/>
            <p:nvPr/>
          </p:nvSpPr>
          <p:spPr>
            <a:xfrm rot="18865226">
              <a:off x="2455247" y="4073575"/>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4" name="Oval 93"/>
            <p:cNvSpPr/>
            <p:nvPr/>
          </p:nvSpPr>
          <p:spPr>
            <a:xfrm rot="18865226">
              <a:off x="2634536" y="4071761"/>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5" name="Oval 94"/>
            <p:cNvSpPr/>
            <p:nvPr/>
          </p:nvSpPr>
          <p:spPr>
            <a:xfrm rot="18865226">
              <a:off x="2813825" y="4069947"/>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6" name="Oval 95"/>
            <p:cNvSpPr/>
            <p:nvPr/>
          </p:nvSpPr>
          <p:spPr>
            <a:xfrm rot="18865226">
              <a:off x="3519009" y="3255729"/>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3" name="Oval 112"/>
            <p:cNvSpPr/>
            <p:nvPr/>
          </p:nvSpPr>
          <p:spPr>
            <a:xfrm rot="18865226">
              <a:off x="1280944" y="4232001"/>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4" name="Oval 113"/>
            <p:cNvSpPr/>
            <p:nvPr/>
          </p:nvSpPr>
          <p:spPr>
            <a:xfrm rot="18865226">
              <a:off x="1292904" y="4420382"/>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5" name="Oval 114"/>
            <p:cNvSpPr/>
            <p:nvPr/>
          </p:nvSpPr>
          <p:spPr>
            <a:xfrm rot="18865226">
              <a:off x="1472193" y="4418568"/>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6" name="Oval 115"/>
            <p:cNvSpPr/>
            <p:nvPr/>
          </p:nvSpPr>
          <p:spPr>
            <a:xfrm rot="18865226">
              <a:off x="1651481" y="4416754"/>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7" name="Oval 116"/>
            <p:cNvSpPr/>
            <p:nvPr/>
          </p:nvSpPr>
          <p:spPr>
            <a:xfrm rot="18865226">
              <a:off x="1830770" y="4414940"/>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8" name="Oval 117"/>
            <p:cNvSpPr/>
            <p:nvPr/>
          </p:nvSpPr>
          <p:spPr>
            <a:xfrm rot="18865226">
              <a:off x="2010059" y="4413126"/>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9" name="Oval 118"/>
            <p:cNvSpPr/>
            <p:nvPr/>
          </p:nvSpPr>
          <p:spPr>
            <a:xfrm rot="18865226">
              <a:off x="2189348" y="4411312"/>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0" name="Oval 119"/>
            <p:cNvSpPr/>
            <p:nvPr/>
          </p:nvSpPr>
          <p:spPr>
            <a:xfrm rot="18865226">
              <a:off x="2368638" y="4409498"/>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1" name="Oval 120"/>
            <p:cNvSpPr/>
            <p:nvPr/>
          </p:nvSpPr>
          <p:spPr>
            <a:xfrm rot="18865226">
              <a:off x="2547927" y="4407684"/>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2" name="Oval 121"/>
            <p:cNvSpPr/>
            <p:nvPr/>
          </p:nvSpPr>
          <p:spPr>
            <a:xfrm rot="18865226">
              <a:off x="2727216" y="4405870"/>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3" name="Oval 122"/>
            <p:cNvSpPr/>
            <p:nvPr/>
          </p:nvSpPr>
          <p:spPr>
            <a:xfrm rot="18865226">
              <a:off x="2906504" y="4404055"/>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0" name="Oval 139"/>
            <p:cNvSpPr/>
            <p:nvPr/>
          </p:nvSpPr>
          <p:spPr>
            <a:xfrm rot="18865226">
              <a:off x="1542384" y="2773343"/>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1" name="Oval 140"/>
            <p:cNvSpPr/>
            <p:nvPr/>
          </p:nvSpPr>
          <p:spPr>
            <a:xfrm rot="18865226">
              <a:off x="1721673" y="2771528"/>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2" name="Oval 141"/>
            <p:cNvSpPr/>
            <p:nvPr/>
          </p:nvSpPr>
          <p:spPr>
            <a:xfrm rot="18865226">
              <a:off x="1900962" y="2769714"/>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3" name="Oval 142"/>
            <p:cNvSpPr/>
            <p:nvPr/>
          </p:nvSpPr>
          <p:spPr>
            <a:xfrm rot="18865226">
              <a:off x="2080251" y="2767900"/>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4" name="Oval 143"/>
            <p:cNvSpPr/>
            <p:nvPr/>
          </p:nvSpPr>
          <p:spPr>
            <a:xfrm rot="18865226">
              <a:off x="2259540" y="2766086"/>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5" name="Oval 144"/>
            <p:cNvSpPr/>
            <p:nvPr/>
          </p:nvSpPr>
          <p:spPr>
            <a:xfrm rot="18865226">
              <a:off x="2438828" y="2764272"/>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6" name="Oval 145"/>
            <p:cNvSpPr/>
            <p:nvPr/>
          </p:nvSpPr>
          <p:spPr>
            <a:xfrm rot="18865226">
              <a:off x="2499353" y="2586775"/>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7" name="Oval 146"/>
            <p:cNvSpPr/>
            <p:nvPr/>
          </p:nvSpPr>
          <p:spPr>
            <a:xfrm rot="18865226">
              <a:off x="2792718" y="2914419"/>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8" name="Oval 147"/>
            <p:cNvSpPr/>
            <p:nvPr/>
          </p:nvSpPr>
          <p:spPr>
            <a:xfrm rot="18865226">
              <a:off x="3061330" y="3095254"/>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7" name="Oval 166"/>
            <p:cNvSpPr/>
            <p:nvPr/>
          </p:nvSpPr>
          <p:spPr>
            <a:xfrm rot="18865226">
              <a:off x="1718046" y="2412865"/>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8865226">
              <a:off x="1897335" y="2411051"/>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8865226">
              <a:off x="2076624" y="2409237"/>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18865226">
              <a:off x="2255912" y="2407423"/>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18865226">
              <a:off x="3235867" y="277174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18865226">
              <a:off x="1828690" y="2045277"/>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8865226">
              <a:off x="2007979" y="2043463"/>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18865226">
              <a:off x="2187267" y="2041649"/>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18865226">
              <a:off x="3265860" y="2925245"/>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18865226">
              <a:off x="2053582" y="1869910"/>
              <a:ext cx="126813" cy="126783"/>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18865226">
              <a:off x="1354009" y="3101004"/>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9" name="Oval 278"/>
            <p:cNvSpPr/>
            <p:nvPr/>
          </p:nvSpPr>
          <p:spPr>
            <a:xfrm rot="18865226">
              <a:off x="2311122" y="1785790"/>
              <a:ext cx="126813" cy="126783"/>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18865226">
              <a:off x="2381895" y="1579589"/>
              <a:ext cx="126813" cy="126783"/>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18865226">
              <a:off x="1938266" y="1669226"/>
              <a:ext cx="126813" cy="126783"/>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18865226">
              <a:off x="1585187" y="2045827"/>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18865226">
              <a:off x="1533299" y="2415517"/>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18865226">
              <a:off x="2167738" y="1694377"/>
              <a:ext cx="126813" cy="126783"/>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rot="18865226">
              <a:off x="2350159" y="2013298"/>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287" name="Oval 286"/>
            <p:cNvSpPr/>
            <p:nvPr/>
          </p:nvSpPr>
          <p:spPr>
            <a:xfrm rot="18865226">
              <a:off x="1359466" y="2056513"/>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18865226">
              <a:off x="1316250" y="2415518"/>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18865226">
              <a:off x="1287819" y="2767902"/>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2" name="Oval 301"/>
            <p:cNvSpPr/>
            <p:nvPr/>
          </p:nvSpPr>
          <p:spPr>
            <a:xfrm>
              <a:off x="3061345" y="2931705"/>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3199490" y="3104908"/>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ross 2"/>
            <p:cNvSpPr/>
            <p:nvPr/>
          </p:nvSpPr>
          <p:spPr>
            <a:xfrm>
              <a:off x="1675080" y="1677125"/>
              <a:ext cx="188203" cy="164801"/>
            </a:xfrm>
            <a:prstGeom prst="plus">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Cross 324"/>
            <p:cNvSpPr/>
            <p:nvPr/>
          </p:nvSpPr>
          <p:spPr>
            <a:xfrm>
              <a:off x="2473104" y="1433610"/>
              <a:ext cx="188203" cy="164801"/>
            </a:xfrm>
            <a:prstGeom prst="plus">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Cross 342"/>
            <p:cNvSpPr/>
            <p:nvPr/>
          </p:nvSpPr>
          <p:spPr>
            <a:xfrm>
              <a:off x="1481400" y="1800096"/>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Cross 343"/>
            <p:cNvSpPr/>
            <p:nvPr/>
          </p:nvSpPr>
          <p:spPr>
            <a:xfrm>
              <a:off x="1781166" y="1806440"/>
              <a:ext cx="188203" cy="164801"/>
            </a:xfrm>
            <a:prstGeom prst="plus">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Cross 344"/>
            <p:cNvSpPr/>
            <p:nvPr/>
          </p:nvSpPr>
          <p:spPr>
            <a:xfrm>
              <a:off x="2479400" y="1754910"/>
              <a:ext cx="188203" cy="164801"/>
            </a:xfrm>
            <a:prstGeom prst="plus">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Cross 361"/>
            <p:cNvSpPr/>
            <p:nvPr/>
          </p:nvSpPr>
          <p:spPr>
            <a:xfrm>
              <a:off x="1460389" y="2186563"/>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Cross 362"/>
            <p:cNvSpPr/>
            <p:nvPr/>
          </p:nvSpPr>
          <p:spPr>
            <a:xfrm>
              <a:off x="1760155" y="2192908"/>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Cross 363"/>
            <p:cNvSpPr/>
            <p:nvPr/>
          </p:nvSpPr>
          <p:spPr>
            <a:xfrm>
              <a:off x="2070316" y="2192908"/>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Cross 364"/>
            <p:cNvSpPr/>
            <p:nvPr/>
          </p:nvSpPr>
          <p:spPr>
            <a:xfrm>
              <a:off x="2370082" y="2199253"/>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Cross 380"/>
            <p:cNvSpPr/>
            <p:nvPr/>
          </p:nvSpPr>
          <p:spPr>
            <a:xfrm>
              <a:off x="1366602" y="2536898"/>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Cross 381"/>
            <p:cNvSpPr/>
            <p:nvPr/>
          </p:nvSpPr>
          <p:spPr>
            <a:xfrm>
              <a:off x="1666368" y="2543243"/>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Cross 382"/>
            <p:cNvSpPr/>
            <p:nvPr/>
          </p:nvSpPr>
          <p:spPr>
            <a:xfrm>
              <a:off x="1976529" y="2543243"/>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Cross 383"/>
            <p:cNvSpPr/>
            <p:nvPr/>
          </p:nvSpPr>
          <p:spPr>
            <a:xfrm>
              <a:off x="2247467" y="2550042"/>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Cross 399"/>
            <p:cNvSpPr/>
            <p:nvPr/>
          </p:nvSpPr>
          <p:spPr>
            <a:xfrm>
              <a:off x="1469303" y="2905254"/>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1" name="Cross 400"/>
            <p:cNvSpPr/>
            <p:nvPr/>
          </p:nvSpPr>
          <p:spPr>
            <a:xfrm>
              <a:off x="1769069" y="2911599"/>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2" name="Cross 401"/>
            <p:cNvSpPr/>
            <p:nvPr/>
          </p:nvSpPr>
          <p:spPr>
            <a:xfrm>
              <a:off x="2503221" y="2919132"/>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3" name="Cross 402"/>
            <p:cNvSpPr/>
            <p:nvPr/>
          </p:nvSpPr>
          <p:spPr>
            <a:xfrm>
              <a:off x="2252754" y="2910836"/>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4" name="Cross 403"/>
            <p:cNvSpPr/>
            <p:nvPr/>
          </p:nvSpPr>
          <p:spPr>
            <a:xfrm>
              <a:off x="2031628" y="2914013"/>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5" name="Cross 404"/>
            <p:cNvSpPr/>
            <p:nvPr/>
          </p:nvSpPr>
          <p:spPr>
            <a:xfrm>
              <a:off x="1225398" y="2898243"/>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9" name="Cross 418"/>
            <p:cNvSpPr/>
            <p:nvPr/>
          </p:nvSpPr>
          <p:spPr>
            <a:xfrm>
              <a:off x="1648620" y="3225376"/>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0" name="Cross 419"/>
            <p:cNvSpPr/>
            <p:nvPr/>
          </p:nvSpPr>
          <p:spPr>
            <a:xfrm>
              <a:off x="1948386" y="3231721"/>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1" name="Cross 420"/>
            <p:cNvSpPr/>
            <p:nvPr/>
          </p:nvSpPr>
          <p:spPr>
            <a:xfrm>
              <a:off x="2258547" y="3231721"/>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2" name="Cross 421"/>
            <p:cNvSpPr/>
            <p:nvPr/>
          </p:nvSpPr>
          <p:spPr>
            <a:xfrm>
              <a:off x="2543850" y="3239344"/>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3" name="Cross 422"/>
            <p:cNvSpPr/>
            <p:nvPr/>
          </p:nvSpPr>
          <p:spPr>
            <a:xfrm>
              <a:off x="2840860" y="3212112"/>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8" name="Cross 437"/>
            <p:cNvSpPr/>
            <p:nvPr/>
          </p:nvSpPr>
          <p:spPr>
            <a:xfrm>
              <a:off x="1397427" y="3552543"/>
              <a:ext cx="188203" cy="13285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9" name="Cross 438"/>
            <p:cNvSpPr/>
            <p:nvPr/>
          </p:nvSpPr>
          <p:spPr>
            <a:xfrm>
              <a:off x="1697193" y="3558888"/>
              <a:ext cx="188203" cy="13285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40" name="Cross 439"/>
            <p:cNvSpPr/>
            <p:nvPr/>
          </p:nvSpPr>
          <p:spPr>
            <a:xfrm>
              <a:off x="2007354" y="3558888"/>
              <a:ext cx="188203" cy="13285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41" name="Cross 440"/>
            <p:cNvSpPr/>
            <p:nvPr/>
          </p:nvSpPr>
          <p:spPr>
            <a:xfrm>
              <a:off x="2307120" y="3565232"/>
              <a:ext cx="188203" cy="13285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42" name="Cross 441"/>
            <p:cNvSpPr/>
            <p:nvPr/>
          </p:nvSpPr>
          <p:spPr>
            <a:xfrm>
              <a:off x="2617300" y="3546505"/>
              <a:ext cx="188203" cy="13285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43" name="Cross 442"/>
            <p:cNvSpPr/>
            <p:nvPr/>
          </p:nvSpPr>
          <p:spPr>
            <a:xfrm>
              <a:off x="2917066" y="3552850"/>
              <a:ext cx="188203" cy="13285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57" name="Cross 456"/>
            <p:cNvSpPr/>
            <p:nvPr/>
          </p:nvSpPr>
          <p:spPr>
            <a:xfrm>
              <a:off x="1445954" y="3871616"/>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58" name="Cross 457"/>
            <p:cNvSpPr/>
            <p:nvPr/>
          </p:nvSpPr>
          <p:spPr>
            <a:xfrm>
              <a:off x="1745719" y="3877960"/>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59" name="Cross 458"/>
            <p:cNvSpPr/>
            <p:nvPr/>
          </p:nvSpPr>
          <p:spPr>
            <a:xfrm>
              <a:off x="2055881" y="3877960"/>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60" name="Cross 459"/>
            <p:cNvSpPr/>
            <p:nvPr/>
          </p:nvSpPr>
          <p:spPr>
            <a:xfrm>
              <a:off x="2355647" y="3884305"/>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61" name="Cross 460"/>
            <p:cNvSpPr/>
            <p:nvPr/>
          </p:nvSpPr>
          <p:spPr>
            <a:xfrm>
              <a:off x="2665827" y="3865578"/>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62" name="Cross 461"/>
            <p:cNvSpPr/>
            <p:nvPr/>
          </p:nvSpPr>
          <p:spPr>
            <a:xfrm>
              <a:off x="3249548" y="3440957"/>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76" name="Cross 475"/>
            <p:cNvSpPr/>
            <p:nvPr/>
          </p:nvSpPr>
          <p:spPr>
            <a:xfrm>
              <a:off x="1507061" y="4197608"/>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77" name="Cross 476"/>
            <p:cNvSpPr/>
            <p:nvPr/>
          </p:nvSpPr>
          <p:spPr>
            <a:xfrm>
              <a:off x="1806827" y="4203953"/>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78" name="Cross 477"/>
            <p:cNvSpPr/>
            <p:nvPr/>
          </p:nvSpPr>
          <p:spPr>
            <a:xfrm>
              <a:off x="2116988" y="4203953"/>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79" name="Cross 478"/>
            <p:cNvSpPr/>
            <p:nvPr/>
          </p:nvSpPr>
          <p:spPr>
            <a:xfrm>
              <a:off x="2416754" y="4210298"/>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80" name="Cross 479"/>
            <p:cNvSpPr/>
            <p:nvPr/>
          </p:nvSpPr>
          <p:spPr>
            <a:xfrm>
              <a:off x="2726934" y="4191571"/>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81" name="Cross 480"/>
            <p:cNvSpPr/>
            <p:nvPr/>
          </p:nvSpPr>
          <p:spPr>
            <a:xfrm>
              <a:off x="1344350" y="3232942"/>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95" name="Cross 494"/>
            <p:cNvSpPr/>
            <p:nvPr/>
          </p:nvSpPr>
          <p:spPr>
            <a:xfrm>
              <a:off x="1420886" y="4559853"/>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96" name="Cross 495"/>
            <p:cNvSpPr/>
            <p:nvPr/>
          </p:nvSpPr>
          <p:spPr>
            <a:xfrm>
              <a:off x="1720652" y="4566197"/>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97" name="Cross 496"/>
            <p:cNvSpPr/>
            <p:nvPr/>
          </p:nvSpPr>
          <p:spPr>
            <a:xfrm>
              <a:off x="2030814" y="4566197"/>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98" name="Cross 497"/>
            <p:cNvSpPr/>
            <p:nvPr/>
          </p:nvSpPr>
          <p:spPr>
            <a:xfrm>
              <a:off x="2330580" y="4572542"/>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99" name="Cross 498"/>
            <p:cNvSpPr/>
            <p:nvPr/>
          </p:nvSpPr>
          <p:spPr>
            <a:xfrm>
              <a:off x="2640760" y="4553815"/>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00" name="Cross 499"/>
            <p:cNvSpPr/>
            <p:nvPr/>
          </p:nvSpPr>
          <p:spPr>
            <a:xfrm>
              <a:off x="1178399" y="4573429"/>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501" name="Cross 500"/>
          <p:cNvSpPr/>
          <p:nvPr/>
        </p:nvSpPr>
        <p:spPr>
          <a:xfrm>
            <a:off x="3784579" y="4479992"/>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2" name="Cross 501"/>
          <p:cNvSpPr/>
          <p:nvPr/>
        </p:nvSpPr>
        <p:spPr>
          <a:xfrm>
            <a:off x="4084345" y="4486336"/>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3" name="Cross 502"/>
          <p:cNvSpPr/>
          <p:nvPr/>
        </p:nvSpPr>
        <p:spPr>
          <a:xfrm>
            <a:off x="4387156" y="4467608"/>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4" name="Cross 503"/>
          <p:cNvSpPr/>
          <p:nvPr/>
        </p:nvSpPr>
        <p:spPr>
          <a:xfrm>
            <a:off x="4686922" y="4473953"/>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5" name="Cross 504"/>
          <p:cNvSpPr/>
          <p:nvPr/>
        </p:nvSpPr>
        <p:spPr>
          <a:xfrm>
            <a:off x="4997083" y="4473953"/>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6" name="Cross 505"/>
          <p:cNvSpPr/>
          <p:nvPr/>
        </p:nvSpPr>
        <p:spPr>
          <a:xfrm>
            <a:off x="5296849" y="4480298"/>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7" name="Cross 506"/>
          <p:cNvSpPr/>
          <p:nvPr/>
        </p:nvSpPr>
        <p:spPr>
          <a:xfrm>
            <a:off x="5607029" y="4461570"/>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8" name="Cross 507"/>
          <p:cNvSpPr/>
          <p:nvPr/>
        </p:nvSpPr>
        <p:spPr>
          <a:xfrm>
            <a:off x="5906795" y="4467915"/>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9" name="Cross 508"/>
          <p:cNvSpPr/>
          <p:nvPr/>
        </p:nvSpPr>
        <p:spPr>
          <a:xfrm>
            <a:off x="6216956" y="4467915"/>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0" name="Cross 509"/>
          <p:cNvSpPr/>
          <p:nvPr/>
        </p:nvSpPr>
        <p:spPr>
          <a:xfrm>
            <a:off x="6516722" y="4474260"/>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1" name="Cross 510"/>
          <p:cNvSpPr/>
          <p:nvPr/>
        </p:nvSpPr>
        <p:spPr>
          <a:xfrm>
            <a:off x="6749275" y="4461878"/>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2" name="Cross 511"/>
          <p:cNvSpPr/>
          <p:nvPr/>
        </p:nvSpPr>
        <p:spPr>
          <a:xfrm>
            <a:off x="7059436" y="4461878"/>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3" name="Cross 512"/>
          <p:cNvSpPr/>
          <p:nvPr/>
        </p:nvSpPr>
        <p:spPr>
          <a:xfrm>
            <a:off x="7359202" y="4468223"/>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4" name="Oval 513"/>
          <p:cNvSpPr/>
          <p:nvPr/>
        </p:nvSpPr>
        <p:spPr>
          <a:xfrm rot="18865226">
            <a:off x="1412204" y="5649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Cross 514"/>
          <p:cNvSpPr/>
          <p:nvPr/>
        </p:nvSpPr>
        <p:spPr>
          <a:xfrm>
            <a:off x="2846234" y="550864"/>
            <a:ext cx="226230" cy="1980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TextBox 515"/>
          <p:cNvSpPr txBox="1"/>
          <p:nvPr/>
        </p:nvSpPr>
        <p:spPr>
          <a:xfrm>
            <a:off x="1646792" y="465224"/>
            <a:ext cx="864339" cy="369332"/>
          </a:xfrm>
          <a:prstGeom prst="rect">
            <a:avLst/>
          </a:prstGeom>
          <a:noFill/>
        </p:spPr>
        <p:txBody>
          <a:bodyPr wrap="none" rtlCol="0">
            <a:spAutoFit/>
          </a:bodyPr>
          <a:lstStyle/>
          <a:p>
            <a:r>
              <a:rPr lang="en-US" dirty="0" smtClean="0"/>
              <a:t>women</a:t>
            </a:r>
            <a:endParaRPr lang="en-US" dirty="0"/>
          </a:p>
        </p:txBody>
      </p:sp>
      <p:sp>
        <p:nvSpPr>
          <p:cNvPr id="517" name="TextBox 516"/>
          <p:cNvSpPr txBox="1"/>
          <p:nvPr/>
        </p:nvSpPr>
        <p:spPr>
          <a:xfrm>
            <a:off x="3244649" y="465224"/>
            <a:ext cx="582211" cy="369332"/>
          </a:xfrm>
          <a:prstGeom prst="rect">
            <a:avLst/>
          </a:prstGeom>
          <a:noFill/>
        </p:spPr>
        <p:txBody>
          <a:bodyPr wrap="none" rtlCol="0">
            <a:spAutoFit/>
          </a:bodyPr>
          <a:lstStyle/>
          <a:p>
            <a:r>
              <a:rPr lang="en-US" dirty="0" smtClean="0"/>
              <a:t>men</a:t>
            </a:r>
            <a:endParaRPr lang="en-US" dirty="0"/>
          </a:p>
        </p:txBody>
      </p:sp>
    </p:spTree>
    <p:extLst>
      <p:ext uri="{BB962C8B-B14F-4D97-AF65-F5344CB8AC3E}">
        <p14:creationId xmlns:p14="http://schemas.microsoft.com/office/powerpoint/2010/main" val="32711515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953000"/>
            <a:ext cx="7924800" cy="1219200"/>
          </a:xfrm>
        </p:spPr>
        <p:txBody>
          <a:bodyPr/>
          <a:lstStyle/>
          <a:p>
            <a:r>
              <a:rPr lang="en-US" sz="2800" dirty="0" smtClean="0"/>
              <a:t>The structure of ethnic and class cliquing is more complex as both are tied to residential segregation in the US</a:t>
            </a:r>
            <a:endParaRPr lang="en-US" sz="2800" dirty="0"/>
          </a:p>
        </p:txBody>
      </p:sp>
      <p:grpSp>
        <p:nvGrpSpPr>
          <p:cNvPr id="432" name="Group 431"/>
          <p:cNvGrpSpPr/>
          <p:nvPr/>
        </p:nvGrpSpPr>
        <p:grpSpPr>
          <a:xfrm>
            <a:off x="609600" y="641568"/>
            <a:ext cx="7534815" cy="4159924"/>
            <a:chOff x="609600" y="641568"/>
            <a:chExt cx="7534815" cy="4159924"/>
          </a:xfrm>
        </p:grpSpPr>
        <p:sp>
          <p:nvSpPr>
            <p:cNvPr id="4" name="Oval 3"/>
            <p:cNvSpPr/>
            <p:nvPr/>
          </p:nvSpPr>
          <p:spPr>
            <a:xfrm rot="18865226">
              <a:off x="2851599" y="3751858"/>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Oval 4"/>
            <p:cNvSpPr/>
            <p:nvPr/>
          </p:nvSpPr>
          <p:spPr>
            <a:xfrm rot="18865226">
              <a:off x="3031568" y="3749894"/>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Oval 5"/>
            <p:cNvSpPr/>
            <p:nvPr/>
          </p:nvSpPr>
          <p:spPr>
            <a:xfrm rot="18865226">
              <a:off x="3211537" y="3747930"/>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Oval 6"/>
            <p:cNvSpPr/>
            <p:nvPr/>
          </p:nvSpPr>
          <p:spPr>
            <a:xfrm rot="18865226">
              <a:off x="3391506" y="3745966"/>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p:cNvSpPr/>
            <p:nvPr/>
          </p:nvSpPr>
          <p:spPr>
            <a:xfrm rot="18865226">
              <a:off x="3571475" y="3744002"/>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Oval 8"/>
            <p:cNvSpPr/>
            <p:nvPr/>
          </p:nvSpPr>
          <p:spPr>
            <a:xfrm rot="18865226">
              <a:off x="3751444" y="3742038"/>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Oval 9"/>
            <p:cNvSpPr/>
            <p:nvPr/>
          </p:nvSpPr>
          <p:spPr>
            <a:xfrm rot="18865226">
              <a:off x="3931414" y="3740073"/>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Oval 10"/>
            <p:cNvSpPr/>
            <p:nvPr/>
          </p:nvSpPr>
          <p:spPr>
            <a:xfrm rot="18865226">
              <a:off x="4111383" y="3738109"/>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Oval 11"/>
            <p:cNvSpPr/>
            <p:nvPr/>
          </p:nvSpPr>
          <p:spPr>
            <a:xfrm rot="18865226">
              <a:off x="4291352" y="3736144"/>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Oval 12"/>
            <p:cNvSpPr/>
            <p:nvPr/>
          </p:nvSpPr>
          <p:spPr>
            <a:xfrm rot="18865226">
              <a:off x="4471321" y="3734180"/>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Oval 13"/>
            <p:cNvSpPr/>
            <p:nvPr/>
          </p:nvSpPr>
          <p:spPr>
            <a:xfrm rot="18865226">
              <a:off x="4651290" y="3732216"/>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Oval 14"/>
            <p:cNvSpPr/>
            <p:nvPr/>
          </p:nvSpPr>
          <p:spPr>
            <a:xfrm rot="18865226">
              <a:off x="4831259" y="3730252"/>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Oval 15"/>
            <p:cNvSpPr/>
            <p:nvPr/>
          </p:nvSpPr>
          <p:spPr>
            <a:xfrm rot="18865226">
              <a:off x="5011229" y="3728288"/>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Oval 16"/>
            <p:cNvSpPr/>
            <p:nvPr/>
          </p:nvSpPr>
          <p:spPr>
            <a:xfrm rot="18865226">
              <a:off x="5191198" y="3726324"/>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Oval 17"/>
            <p:cNvSpPr/>
            <p:nvPr/>
          </p:nvSpPr>
          <p:spPr>
            <a:xfrm rot="18865226">
              <a:off x="5371168" y="3724360"/>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Oval 18"/>
            <p:cNvSpPr/>
            <p:nvPr/>
          </p:nvSpPr>
          <p:spPr>
            <a:xfrm rot="18865226">
              <a:off x="5551137" y="3722396"/>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Oval 19"/>
            <p:cNvSpPr/>
            <p:nvPr/>
          </p:nvSpPr>
          <p:spPr>
            <a:xfrm rot="18865226">
              <a:off x="5731106" y="3720431"/>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Oval 20"/>
            <p:cNvSpPr/>
            <p:nvPr/>
          </p:nvSpPr>
          <p:spPr>
            <a:xfrm rot="18865226">
              <a:off x="5911075" y="3718467"/>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rot="18865226">
              <a:off x="4442781" y="3373245"/>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Oval 27"/>
            <p:cNvSpPr/>
            <p:nvPr/>
          </p:nvSpPr>
          <p:spPr>
            <a:xfrm rot="18865226">
              <a:off x="4622750" y="3371281"/>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rot="18865226">
              <a:off x="4802720" y="3369317"/>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Oval 29"/>
            <p:cNvSpPr/>
            <p:nvPr/>
          </p:nvSpPr>
          <p:spPr>
            <a:xfrm rot="18865226">
              <a:off x="4982689" y="3367353"/>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rot="18865226">
              <a:off x="5162658" y="3365389"/>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rot="18865226">
              <a:off x="5342628" y="3363424"/>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rot="18865226">
              <a:off x="5522597" y="3361459"/>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rot="18865226">
              <a:off x="5702566" y="3359495"/>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rot="18865226">
              <a:off x="5882535" y="3357531"/>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2" name="Oval 41"/>
            <p:cNvSpPr/>
            <p:nvPr/>
          </p:nvSpPr>
          <p:spPr>
            <a:xfrm rot="18865226">
              <a:off x="4611638" y="3017419"/>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 name="Oval 42"/>
            <p:cNvSpPr/>
            <p:nvPr/>
          </p:nvSpPr>
          <p:spPr>
            <a:xfrm rot="18865226">
              <a:off x="4791607" y="3015454"/>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Oval 43"/>
            <p:cNvSpPr/>
            <p:nvPr/>
          </p:nvSpPr>
          <p:spPr>
            <a:xfrm rot="18865226">
              <a:off x="4971576" y="3013490"/>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 name="Oval 44"/>
            <p:cNvSpPr/>
            <p:nvPr/>
          </p:nvSpPr>
          <p:spPr>
            <a:xfrm rot="18865226">
              <a:off x="5151545" y="3011526"/>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Oval 45"/>
            <p:cNvSpPr/>
            <p:nvPr/>
          </p:nvSpPr>
          <p:spPr>
            <a:xfrm rot="18865226">
              <a:off x="5331515" y="3009561"/>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7" name="Oval 46"/>
            <p:cNvSpPr/>
            <p:nvPr/>
          </p:nvSpPr>
          <p:spPr>
            <a:xfrm rot="18865226">
              <a:off x="2825115" y="4101544"/>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Oval 47"/>
            <p:cNvSpPr/>
            <p:nvPr/>
          </p:nvSpPr>
          <p:spPr>
            <a:xfrm rot="18865226">
              <a:off x="3005084" y="4099580"/>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 name="Oval 48"/>
            <p:cNvSpPr/>
            <p:nvPr/>
          </p:nvSpPr>
          <p:spPr>
            <a:xfrm rot="18865226">
              <a:off x="3185054" y="4097616"/>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Oval 49"/>
            <p:cNvSpPr/>
            <p:nvPr/>
          </p:nvSpPr>
          <p:spPr>
            <a:xfrm rot="18865226">
              <a:off x="3365023" y="4095652"/>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 name="Oval 50"/>
            <p:cNvSpPr/>
            <p:nvPr/>
          </p:nvSpPr>
          <p:spPr>
            <a:xfrm rot="18865226">
              <a:off x="3544992" y="4093687"/>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Oval 51"/>
            <p:cNvSpPr/>
            <p:nvPr/>
          </p:nvSpPr>
          <p:spPr>
            <a:xfrm rot="18865226">
              <a:off x="3724962" y="4091723"/>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Oval 52"/>
            <p:cNvSpPr/>
            <p:nvPr/>
          </p:nvSpPr>
          <p:spPr>
            <a:xfrm rot="18865226">
              <a:off x="3904931" y="4089758"/>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Oval 53"/>
            <p:cNvSpPr/>
            <p:nvPr/>
          </p:nvSpPr>
          <p:spPr>
            <a:xfrm rot="18865226">
              <a:off x="4084900" y="4087794"/>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 name="Oval 54"/>
            <p:cNvSpPr/>
            <p:nvPr/>
          </p:nvSpPr>
          <p:spPr>
            <a:xfrm rot="18865226">
              <a:off x="4264869" y="4085830"/>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 name="Oval 55"/>
            <p:cNvSpPr/>
            <p:nvPr/>
          </p:nvSpPr>
          <p:spPr>
            <a:xfrm rot="18865226">
              <a:off x="4444838" y="4083866"/>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7" name="Oval 56"/>
            <p:cNvSpPr/>
            <p:nvPr/>
          </p:nvSpPr>
          <p:spPr>
            <a:xfrm rot="18865226">
              <a:off x="4624807" y="4081902"/>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8" name="Oval 57"/>
            <p:cNvSpPr/>
            <p:nvPr/>
          </p:nvSpPr>
          <p:spPr>
            <a:xfrm rot="18865226">
              <a:off x="4804776" y="4079938"/>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9" name="Oval 58"/>
            <p:cNvSpPr/>
            <p:nvPr/>
          </p:nvSpPr>
          <p:spPr>
            <a:xfrm rot="18865226">
              <a:off x="4984745" y="4077973"/>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0" name="Oval 59"/>
            <p:cNvSpPr/>
            <p:nvPr/>
          </p:nvSpPr>
          <p:spPr>
            <a:xfrm rot="18865226">
              <a:off x="5164715" y="4076009"/>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1" name="Oval 60"/>
            <p:cNvSpPr/>
            <p:nvPr/>
          </p:nvSpPr>
          <p:spPr>
            <a:xfrm rot="18865226">
              <a:off x="5344684" y="4074045"/>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2" name="Oval 61"/>
            <p:cNvSpPr/>
            <p:nvPr/>
          </p:nvSpPr>
          <p:spPr>
            <a:xfrm rot="18865226">
              <a:off x="5524653" y="4072081"/>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3" name="Oval 62"/>
            <p:cNvSpPr/>
            <p:nvPr/>
          </p:nvSpPr>
          <p:spPr>
            <a:xfrm rot="18865226">
              <a:off x="5704623" y="4070117"/>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4" name="Oval 63"/>
            <p:cNvSpPr/>
            <p:nvPr/>
          </p:nvSpPr>
          <p:spPr>
            <a:xfrm rot="18865226">
              <a:off x="5884592" y="4068153"/>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1" name="Oval 70"/>
            <p:cNvSpPr/>
            <p:nvPr/>
          </p:nvSpPr>
          <p:spPr>
            <a:xfrm rot="18865226">
              <a:off x="2738178" y="4465268"/>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Oval 71"/>
            <p:cNvSpPr/>
            <p:nvPr/>
          </p:nvSpPr>
          <p:spPr>
            <a:xfrm rot="18865226">
              <a:off x="2918147" y="4463304"/>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3" name="Oval 72"/>
            <p:cNvSpPr/>
            <p:nvPr/>
          </p:nvSpPr>
          <p:spPr>
            <a:xfrm rot="18865226">
              <a:off x="3098116" y="4461340"/>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4" name="Oval 73"/>
            <p:cNvSpPr/>
            <p:nvPr/>
          </p:nvSpPr>
          <p:spPr>
            <a:xfrm rot="18865226">
              <a:off x="3278085" y="4459376"/>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5" name="Oval 74"/>
            <p:cNvSpPr/>
            <p:nvPr/>
          </p:nvSpPr>
          <p:spPr>
            <a:xfrm rot="18865226">
              <a:off x="3458054" y="4457412"/>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6" name="Oval 75"/>
            <p:cNvSpPr/>
            <p:nvPr/>
          </p:nvSpPr>
          <p:spPr>
            <a:xfrm rot="18865226">
              <a:off x="3638023" y="4455448"/>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Oval 76"/>
            <p:cNvSpPr/>
            <p:nvPr/>
          </p:nvSpPr>
          <p:spPr>
            <a:xfrm rot="18865226">
              <a:off x="3817992" y="4453484"/>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Oval 77"/>
            <p:cNvSpPr/>
            <p:nvPr/>
          </p:nvSpPr>
          <p:spPr>
            <a:xfrm rot="18865226">
              <a:off x="3997962" y="4451520"/>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Oval 78"/>
            <p:cNvSpPr/>
            <p:nvPr/>
          </p:nvSpPr>
          <p:spPr>
            <a:xfrm rot="18865226">
              <a:off x="4177931" y="4449555"/>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Oval 79"/>
            <p:cNvSpPr/>
            <p:nvPr/>
          </p:nvSpPr>
          <p:spPr>
            <a:xfrm rot="18865226">
              <a:off x="4357900" y="4447591"/>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Oval 80"/>
            <p:cNvSpPr/>
            <p:nvPr/>
          </p:nvSpPr>
          <p:spPr>
            <a:xfrm rot="18865226">
              <a:off x="4537869" y="4445626"/>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2" name="Oval 81"/>
            <p:cNvSpPr/>
            <p:nvPr/>
          </p:nvSpPr>
          <p:spPr>
            <a:xfrm rot="18865226">
              <a:off x="4717838" y="4443662"/>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3" name="Oval 82"/>
            <p:cNvSpPr/>
            <p:nvPr/>
          </p:nvSpPr>
          <p:spPr>
            <a:xfrm rot="18865226">
              <a:off x="4897807" y="4441698"/>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4" name="Oval 83"/>
            <p:cNvSpPr/>
            <p:nvPr/>
          </p:nvSpPr>
          <p:spPr>
            <a:xfrm rot="18865226">
              <a:off x="5077777" y="4439734"/>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5" name="Oval 84"/>
            <p:cNvSpPr/>
            <p:nvPr/>
          </p:nvSpPr>
          <p:spPr>
            <a:xfrm rot="18865226">
              <a:off x="5257746" y="4437770"/>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6" name="Oval 85"/>
            <p:cNvSpPr/>
            <p:nvPr/>
          </p:nvSpPr>
          <p:spPr>
            <a:xfrm rot="18865226">
              <a:off x="5437716" y="4435806"/>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7" name="Oval 86"/>
            <p:cNvSpPr/>
            <p:nvPr/>
          </p:nvSpPr>
          <p:spPr>
            <a:xfrm rot="18865226">
              <a:off x="5617685" y="4433841"/>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8" name="Oval 87"/>
            <p:cNvSpPr/>
            <p:nvPr/>
          </p:nvSpPr>
          <p:spPr>
            <a:xfrm rot="18865226">
              <a:off x="5797654" y="4431877"/>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9" name="Oval 88"/>
            <p:cNvSpPr/>
            <p:nvPr/>
          </p:nvSpPr>
          <p:spPr>
            <a:xfrm rot="18865226">
              <a:off x="5977623" y="4429913"/>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5" name="Oval 94"/>
            <p:cNvSpPr/>
            <p:nvPr/>
          </p:nvSpPr>
          <p:spPr>
            <a:xfrm rot="18865226">
              <a:off x="7472220" y="1144849"/>
              <a:ext cx="137309" cy="127264"/>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6" name="Oval 95"/>
            <p:cNvSpPr/>
            <p:nvPr/>
          </p:nvSpPr>
          <p:spPr>
            <a:xfrm rot="18865226">
              <a:off x="7652189" y="1142885"/>
              <a:ext cx="137309" cy="127264"/>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7" name="Oval 96"/>
            <p:cNvSpPr/>
            <p:nvPr/>
          </p:nvSpPr>
          <p:spPr>
            <a:xfrm rot="18865226">
              <a:off x="7832158" y="1140921"/>
              <a:ext cx="137309" cy="127264"/>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8" name="Oval 97"/>
            <p:cNvSpPr/>
            <p:nvPr/>
          </p:nvSpPr>
          <p:spPr>
            <a:xfrm rot="18865226">
              <a:off x="8012128" y="1138957"/>
              <a:ext cx="137309" cy="127264"/>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9" name="Oval 98"/>
            <p:cNvSpPr/>
            <p:nvPr/>
          </p:nvSpPr>
          <p:spPr>
            <a:xfrm rot="18865226">
              <a:off x="7251189" y="1144849"/>
              <a:ext cx="137309" cy="127264"/>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0" name="Oval 99"/>
            <p:cNvSpPr/>
            <p:nvPr/>
          </p:nvSpPr>
          <p:spPr>
            <a:xfrm rot="18865226">
              <a:off x="7021214" y="1138957"/>
              <a:ext cx="137309" cy="127264"/>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1" name="Oval 100"/>
            <p:cNvSpPr/>
            <p:nvPr/>
          </p:nvSpPr>
          <p:spPr>
            <a:xfrm rot="18865226">
              <a:off x="6796182" y="1144850"/>
              <a:ext cx="137309" cy="127264"/>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2" name="Oval 101"/>
            <p:cNvSpPr/>
            <p:nvPr/>
          </p:nvSpPr>
          <p:spPr>
            <a:xfrm rot="18865226">
              <a:off x="6531444" y="1145445"/>
              <a:ext cx="137309" cy="127264"/>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3" name="Cross 102"/>
            <p:cNvSpPr/>
            <p:nvPr/>
          </p:nvSpPr>
          <p:spPr>
            <a:xfrm>
              <a:off x="6615754" y="1256463"/>
              <a:ext cx="188917" cy="178440"/>
            </a:xfrm>
            <a:prstGeom prst="plus">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4" name="Cross 103"/>
            <p:cNvSpPr/>
            <p:nvPr/>
          </p:nvSpPr>
          <p:spPr>
            <a:xfrm>
              <a:off x="6916658" y="1263333"/>
              <a:ext cx="188917" cy="178440"/>
            </a:xfrm>
            <a:prstGeom prst="plus">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5" name="Cross 104"/>
            <p:cNvSpPr/>
            <p:nvPr/>
          </p:nvSpPr>
          <p:spPr>
            <a:xfrm>
              <a:off x="7227996" y="1263333"/>
              <a:ext cx="188917" cy="178440"/>
            </a:xfrm>
            <a:prstGeom prst="plus">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6" name="Cross 105"/>
            <p:cNvSpPr/>
            <p:nvPr/>
          </p:nvSpPr>
          <p:spPr>
            <a:xfrm>
              <a:off x="7528899" y="1270203"/>
              <a:ext cx="188917" cy="178440"/>
            </a:xfrm>
            <a:prstGeom prst="plus">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7" name="Cross 106"/>
            <p:cNvSpPr/>
            <p:nvPr/>
          </p:nvSpPr>
          <p:spPr>
            <a:xfrm>
              <a:off x="7840256" y="1249926"/>
              <a:ext cx="188917" cy="178440"/>
            </a:xfrm>
            <a:prstGeom prst="plus">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08" name="Group 519"/>
            <p:cNvGrpSpPr/>
            <p:nvPr/>
          </p:nvGrpSpPr>
          <p:grpSpPr>
            <a:xfrm>
              <a:off x="6918258" y="641568"/>
              <a:ext cx="1105118" cy="513261"/>
              <a:chOff x="7255637" y="1295400"/>
              <a:chExt cx="1323391" cy="569671"/>
            </a:xfrm>
          </p:grpSpPr>
          <p:sp>
            <p:nvSpPr>
              <p:cNvPr id="281" name="Oval 280"/>
              <p:cNvSpPr/>
              <p:nvPr/>
            </p:nvSpPr>
            <p:spPr>
              <a:xfrm rot="18865226">
                <a:off x="7322650" y="1306300"/>
                <a:ext cx="152400" cy="152400"/>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82" name="Oval 281"/>
              <p:cNvSpPr/>
              <p:nvPr/>
            </p:nvSpPr>
            <p:spPr>
              <a:xfrm rot="18865226">
                <a:off x="7538165" y="1304120"/>
                <a:ext cx="152400" cy="152400"/>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83" name="Oval 282"/>
              <p:cNvSpPr/>
              <p:nvPr/>
            </p:nvSpPr>
            <p:spPr>
              <a:xfrm rot="18865226">
                <a:off x="7753680" y="1301940"/>
                <a:ext cx="152400" cy="152400"/>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84" name="Oval 283"/>
              <p:cNvSpPr/>
              <p:nvPr/>
            </p:nvSpPr>
            <p:spPr>
              <a:xfrm rot="18865226">
                <a:off x="7969195" y="1299760"/>
                <a:ext cx="152400" cy="152400"/>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85" name="Oval 284"/>
              <p:cNvSpPr/>
              <p:nvPr/>
            </p:nvSpPr>
            <p:spPr>
              <a:xfrm rot="18865226">
                <a:off x="8184711" y="1297580"/>
                <a:ext cx="152400" cy="152400"/>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86" name="Oval 285"/>
              <p:cNvSpPr/>
              <p:nvPr/>
            </p:nvSpPr>
            <p:spPr>
              <a:xfrm rot="18865226">
                <a:off x="8400226" y="1295400"/>
                <a:ext cx="152400" cy="152400"/>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87" name="Cross 286"/>
              <p:cNvSpPr/>
              <p:nvPr/>
            </p:nvSpPr>
            <p:spPr>
              <a:xfrm>
                <a:off x="7255637" y="1444845"/>
                <a:ext cx="226230" cy="198052"/>
              </a:xfrm>
              <a:prstGeom prst="plus">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88" name="Cross 287"/>
              <p:cNvSpPr/>
              <p:nvPr/>
            </p:nvSpPr>
            <p:spPr>
              <a:xfrm>
                <a:off x="7737940" y="1558752"/>
                <a:ext cx="226230" cy="198052"/>
              </a:xfrm>
              <a:prstGeom prst="plus">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89" name="Cross 288"/>
              <p:cNvSpPr/>
              <p:nvPr/>
            </p:nvSpPr>
            <p:spPr>
              <a:xfrm>
                <a:off x="8186366" y="1667019"/>
                <a:ext cx="226230" cy="198052"/>
              </a:xfrm>
              <a:prstGeom prst="plus">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0" name="Cross 289"/>
              <p:cNvSpPr/>
              <p:nvPr/>
            </p:nvSpPr>
            <p:spPr>
              <a:xfrm>
                <a:off x="8352798" y="1429963"/>
                <a:ext cx="226230" cy="198052"/>
              </a:xfrm>
              <a:prstGeom prst="plus">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09" name="Cross 108"/>
            <p:cNvSpPr/>
            <p:nvPr/>
          </p:nvSpPr>
          <p:spPr>
            <a:xfrm>
              <a:off x="4504721" y="3157851"/>
              <a:ext cx="188917" cy="178440"/>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0" name="Cross 109"/>
            <p:cNvSpPr/>
            <p:nvPr/>
          </p:nvSpPr>
          <p:spPr>
            <a:xfrm>
              <a:off x="4805624" y="3164721"/>
              <a:ext cx="188917" cy="178440"/>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1" name="Cross 110"/>
            <p:cNvSpPr/>
            <p:nvPr/>
          </p:nvSpPr>
          <p:spPr>
            <a:xfrm>
              <a:off x="5116962" y="3164721"/>
              <a:ext cx="188917" cy="178440"/>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2" name="Cross 111"/>
            <p:cNvSpPr/>
            <p:nvPr/>
          </p:nvSpPr>
          <p:spPr>
            <a:xfrm>
              <a:off x="5417866" y="3171591"/>
              <a:ext cx="188917" cy="178440"/>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3" name="Cross 112"/>
            <p:cNvSpPr/>
            <p:nvPr/>
          </p:nvSpPr>
          <p:spPr>
            <a:xfrm>
              <a:off x="5721825" y="3151312"/>
              <a:ext cx="188917" cy="178440"/>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114" name="Group 518"/>
            <p:cNvGrpSpPr/>
            <p:nvPr/>
          </p:nvGrpSpPr>
          <p:grpSpPr>
            <a:xfrm>
              <a:off x="3609396" y="1328113"/>
              <a:ext cx="4073242" cy="1728836"/>
              <a:chOff x="3153559" y="1430648"/>
              <a:chExt cx="4877753" cy="1918845"/>
            </a:xfrm>
            <a:solidFill>
              <a:srgbClr val="D8A8A0"/>
            </a:solidFill>
          </p:grpSpPr>
          <p:sp>
            <p:nvSpPr>
              <p:cNvPr id="162" name="Oval 161"/>
              <p:cNvSpPr/>
              <p:nvPr/>
            </p:nvSpPr>
            <p:spPr>
              <a:xfrm>
                <a:off x="7542717" y="2081174"/>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8865226">
                <a:off x="5136388" y="3048344"/>
                <a:ext cx="152400" cy="152400"/>
              </a:xfrm>
              <a:prstGeom prst="ellipse">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4" name="Oval 163"/>
              <p:cNvSpPr/>
              <p:nvPr/>
            </p:nvSpPr>
            <p:spPr>
              <a:xfrm rot="18865226">
                <a:off x="4169108" y="3001395"/>
                <a:ext cx="152400" cy="152400"/>
              </a:xfrm>
              <a:prstGeom prst="ellipse">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5" name="Oval 164"/>
              <p:cNvSpPr/>
              <p:nvPr/>
            </p:nvSpPr>
            <p:spPr>
              <a:xfrm rot="18865226">
                <a:off x="4874290" y="3070843"/>
                <a:ext cx="152400" cy="152400"/>
              </a:xfrm>
              <a:prstGeom prst="ellipse">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6" name="Oval 165"/>
              <p:cNvSpPr/>
              <p:nvPr/>
            </p:nvSpPr>
            <p:spPr>
              <a:xfrm rot="18865226">
                <a:off x="4595074" y="3073798"/>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8865226">
                <a:off x="5200588" y="3197093"/>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8865226">
                <a:off x="4098792" y="2798962"/>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8865226">
                <a:off x="6263773" y="296869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18865226">
                <a:off x="6479288" y="2966514"/>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18865226">
                <a:off x="6694803" y="2964334"/>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18865226">
                <a:off x="6910318" y="2962154"/>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18865226">
                <a:off x="3242201" y="2568186"/>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18865226">
                <a:off x="3457716" y="256600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18865226">
                <a:off x="3673231" y="256382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18865226">
                <a:off x="3888746" y="256164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8865226">
                <a:off x="4104261" y="255946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18865226">
                <a:off x="4319776" y="255728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18865226">
                <a:off x="4535291" y="255510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8865226">
                <a:off x="4750807" y="255292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18865226">
                <a:off x="4966322" y="255074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8865226">
                <a:off x="5181837" y="254856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18865226">
                <a:off x="5397352" y="254638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18865226">
                <a:off x="5612867" y="254420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18865226">
                <a:off x="5828382" y="2542024"/>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8865226">
                <a:off x="6043897" y="2539844"/>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8865226">
                <a:off x="6259412" y="2537664"/>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8865226">
                <a:off x="6474928" y="2535484"/>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8865226">
                <a:off x="6690443" y="2533304"/>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8865226">
                <a:off x="6905958" y="2531124"/>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18865226">
                <a:off x="7121473" y="2528944"/>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18865226">
                <a:off x="3159686" y="2128612"/>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18865226">
                <a:off x="3375201" y="212643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18865226">
                <a:off x="3590716" y="212425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8865226">
                <a:off x="3806231" y="212207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18865226">
                <a:off x="4021746" y="211989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18865226">
                <a:off x="4237261" y="211771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18865226">
                <a:off x="4452776" y="211553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18865226">
                <a:off x="4668291" y="211335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18865226">
                <a:off x="4883807" y="211117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8865226">
                <a:off x="5099322" y="210899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8865226">
                <a:off x="5314837" y="210681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18865226">
                <a:off x="5530352" y="210463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18865226">
                <a:off x="5745867" y="210245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18865226">
                <a:off x="5961382" y="2100270"/>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18865226">
                <a:off x="6176897" y="2098090"/>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18865226">
                <a:off x="6392412" y="2095910"/>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18865226">
                <a:off x="6607927" y="2093730"/>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18865226">
                <a:off x="6823443" y="2091550"/>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8865226">
                <a:off x="7038958" y="2089370"/>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8865226">
                <a:off x="7254473" y="2087190"/>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18865226">
                <a:off x="3153559" y="1648806"/>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18865226">
                <a:off x="3369074" y="1646626"/>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8865226">
                <a:off x="3584589" y="1644446"/>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8865226">
                <a:off x="3784157" y="1430648"/>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18865226">
                <a:off x="4015620" y="1640086"/>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8865226">
                <a:off x="4231135" y="1637906"/>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18865226">
                <a:off x="4446650" y="1635726"/>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18865226">
                <a:off x="4662165" y="1633546"/>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18865226">
                <a:off x="4877680" y="1631366"/>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18865226">
                <a:off x="5093195" y="1629186"/>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18865226">
                <a:off x="5308710" y="162700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8865226">
                <a:off x="5524225" y="162482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8865226">
                <a:off x="5739741" y="162264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18865226">
                <a:off x="5955256" y="162046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8865226">
                <a:off x="6170771" y="161828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18865226">
                <a:off x="6386286" y="161610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18865226">
                <a:off x="6601801" y="161392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18865226">
                <a:off x="6817316" y="161174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18865226">
                <a:off x="7032831" y="160956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18865226">
                <a:off x="7248346" y="160738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18865226">
                <a:off x="7463862" y="160520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18865226">
                <a:off x="7679377" y="160302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8865226">
                <a:off x="7387784" y="2523267"/>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18865226">
                <a:off x="7667900" y="2523923"/>
                <a:ext cx="12595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6" name="Oval 235"/>
              <p:cNvSpPr/>
              <p:nvPr/>
            </p:nvSpPr>
            <p:spPr>
              <a:xfrm>
                <a:off x="7878912" y="2081843"/>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7469034" y="2925196"/>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7802875" y="2895818"/>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7878912" y="2522077"/>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Cross 239"/>
              <p:cNvSpPr/>
              <p:nvPr/>
            </p:nvSpPr>
            <p:spPr>
              <a:xfrm>
                <a:off x="3433121" y="1849608"/>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Cross 240"/>
              <p:cNvSpPr/>
              <p:nvPr/>
            </p:nvSpPr>
            <p:spPr>
              <a:xfrm>
                <a:off x="3793456" y="1857233"/>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Cross 241"/>
              <p:cNvSpPr/>
              <p:nvPr/>
            </p:nvSpPr>
            <p:spPr>
              <a:xfrm>
                <a:off x="4157451" y="1834726"/>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Cross 242"/>
              <p:cNvSpPr/>
              <p:nvPr/>
            </p:nvSpPr>
            <p:spPr>
              <a:xfrm>
                <a:off x="4517786" y="1842351"/>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Cross 243"/>
              <p:cNvSpPr/>
              <p:nvPr/>
            </p:nvSpPr>
            <p:spPr>
              <a:xfrm>
                <a:off x="4890617" y="1842351"/>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Cross 244"/>
              <p:cNvSpPr/>
              <p:nvPr/>
            </p:nvSpPr>
            <p:spPr>
              <a:xfrm>
                <a:off x="5250952" y="1849976"/>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Cross 245"/>
              <p:cNvSpPr/>
              <p:nvPr/>
            </p:nvSpPr>
            <p:spPr>
              <a:xfrm>
                <a:off x="5623805" y="1827470"/>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Cross 246"/>
              <p:cNvSpPr/>
              <p:nvPr/>
            </p:nvSpPr>
            <p:spPr>
              <a:xfrm>
                <a:off x="5984140" y="1835095"/>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Cross 247"/>
              <p:cNvSpPr/>
              <p:nvPr/>
            </p:nvSpPr>
            <p:spPr>
              <a:xfrm>
                <a:off x="6356971" y="1835095"/>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Cross 248"/>
              <p:cNvSpPr/>
              <p:nvPr/>
            </p:nvSpPr>
            <p:spPr>
              <a:xfrm>
                <a:off x="6717306" y="1842720"/>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Cross 249"/>
              <p:cNvSpPr/>
              <p:nvPr/>
            </p:nvSpPr>
            <p:spPr>
              <a:xfrm>
                <a:off x="6996847" y="1827840"/>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Cross 250"/>
              <p:cNvSpPr/>
              <p:nvPr/>
            </p:nvSpPr>
            <p:spPr>
              <a:xfrm>
                <a:off x="7369678" y="1827840"/>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Cross 251"/>
              <p:cNvSpPr/>
              <p:nvPr/>
            </p:nvSpPr>
            <p:spPr>
              <a:xfrm>
                <a:off x="7730013" y="1835465"/>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Cross 252"/>
              <p:cNvSpPr/>
              <p:nvPr/>
            </p:nvSpPr>
            <p:spPr>
              <a:xfrm>
                <a:off x="3407864" y="2314052"/>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Cross 253"/>
              <p:cNvSpPr/>
              <p:nvPr/>
            </p:nvSpPr>
            <p:spPr>
              <a:xfrm>
                <a:off x="3768199" y="2321677"/>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Cross 254"/>
              <p:cNvSpPr/>
              <p:nvPr/>
            </p:nvSpPr>
            <p:spPr>
              <a:xfrm>
                <a:off x="4132194" y="2299170"/>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Cross 255"/>
              <p:cNvSpPr/>
              <p:nvPr/>
            </p:nvSpPr>
            <p:spPr>
              <a:xfrm>
                <a:off x="4492529" y="2306795"/>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Cross 256"/>
              <p:cNvSpPr/>
              <p:nvPr/>
            </p:nvSpPr>
            <p:spPr>
              <a:xfrm>
                <a:off x="4865360" y="2306795"/>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Cross 257"/>
              <p:cNvSpPr/>
              <p:nvPr/>
            </p:nvSpPr>
            <p:spPr>
              <a:xfrm>
                <a:off x="5225695" y="2314420"/>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Cross 258"/>
              <p:cNvSpPr/>
              <p:nvPr/>
            </p:nvSpPr>
            <p:spPr>
              <a:xfrm>
                <a:off x="5598548" y="2291914"/>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Cross 259"/>
              <p:cNvSpPr/>
              <p:nvPr/>
            </p:nvSpPr>
            <p:spPr>
              <a:xfrm>
                <a:off x="5958883" y="2299539"/>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Cross 260"/>
              <p:cNvSpPr/>
              <p:nvPr/>
            </p:nvSpPr>
            <p:spPr>
              <a:xfrm>
                <a:off x="6331714" y="2299539"/>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Cross 261"/>
              <p:cNvSpPr/>
              <p:nvPr/>
            </p:nvSpPr>
            <p:spPr>
              <a:xfrm>
                <a:off x="6692049" y="2307164"/>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Cross 262"/>
              <p:cNvSpPr/>
              <p:nvPr/>
            </p:nvSpPr>
            <p:spPr>
              <a:xfrm>
                <a:off x="6971590" y="2292284"/>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Cross 263"/>
              <p:cNvSpPr/>
              <p:nvPr/>
            </p:nvSpPr>
            <p:spPr>
              <a:xfrm>
                <a:off x="7344421" y="2292284"/>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Cross 264"/>
              <p:cNvSpPr/>
              <p:nvPr/>
            </p:nvSpPr>
            <p:spPr>
              <a:xfrm>
                <a:off x="7704756" y="2299909"/>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Cross 265"/>
              <p:cNvSpPr/>
              <p:nvPr/>
            </p:nvSpPr>
            <p:spPr>
              <a:xfrm>
                <a:off x="3295127" y="2735072"/>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Cross 266"/>
              <p:cNvSpPr/>
              <p:nvPr/>
            </p:nvSpPr>
            <p:spPr>
              <a:xfrm>
                <a:off x="3655462" y="2742697"/>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Cross 267"/>
              <p:cNvSpPr/>
              <p:nvPr/>
            </p:nvSpPr>
            <p:spPr>
              <a:xfrm>
                <a:off x="4312314" y="3034405"/>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Cross 268"/>
              <p:cNvSpPr/>
              <p:nvPr/>
            </p:nvSpPr>
            <p:spPr>
              <a:xfrm>
                <a:off x="4379792" y="2727815"/>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Cross 269"/>
              <p:cNvSpPr/>
              <p:nvPr/>
            </p:nvSpPr>
            <p:spPr>
              <a:xfrm>
                <a:off x="4752623" y="2727815"/>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Cross 270"/>
              <p:cNvSpPr/>
              <p:nvPr/>
            </p:nvSpPr>
            <p:spPr>
              <a:xfrm>
                <a:off x="5112958" y="2735440"/>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Cross 271"/>
              <p:cNvSpPr/>
              <p:nvPr/>
            </p:nvSpPr>
            <p:spPr>
              <a:xfrm>
                <a:off x="5485811" y="2712934"/>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Cross 272"/>
              <p:cNvSpPr/>
              <p:nvPr/>
            </p:nvSpPr>
            <p:spPr>
              <a:xfrm>
                <a:off x="5846146" y="2720559"/>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Cross 273"/>
              <p:cNvSpPr/>
              <p:nvPr/>
            </p:nvSpPr>
            <p:spPr>
              <a:xfrm>
                <a:off x="6218977" y="2720559"/>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Cross 274"/>
              <p:cNvSpPr/>
              <p:nvPr/>
            </p:nvSpPr>
            <p:spPr>
              <a:xfrm>
                <a:off x="6579312" y="2728184"/>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Cross 275"/>
              <p:cNvSpPr/>
              <p:nvPr/>
            </p:nvSpPr>
            <p:spPr>
              <a:xfrm>
                <a:off x="6858853" y="2713304"/>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Cross 276"/>
              <p:cNvSpPr/>
              <p:nvPr/>
            </p:nvSpPr>
            <p:spPr>
              <a:xfrm>
                <a:off x="7231684" y="2713304"/>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Cross 277"/>
              <p:cNvSpPr/>
              <p:nvPr/>
            </p:nvSpPr>
            <p:spPr>
              <a:xfrm>
                <a:off x="7592019" y="2720929"/>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Cross 278"/>
              <p:cNvSpPr/>
              <p:nvPr/>
            </p:nvSpPr>
            <p:spPr>
              <a:xfrm>
                <a:off x="5468081" y="3124544"/>
                <a:ext cx="226230" cy="198052"/>
              </a:xfrm>
              <a:prstGeom prst="plus">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0" name="Cross 279"/>
              <p:cNvSpPr/>
              <p:nvPr/>
            </p:nvSpPr>
            <p:spPr>
              <a:xfrm>
                <a:off x="5921612" y="3001396"/>
                <a:ext cx="226230" cy="198052"/>
              </a:xfrm>
              <a:prstGeom prst="plus">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115" name="Cross 114"/>
            <p:cNvSpPr/>
            <p:nvPr/>
          </p:nvSpPr>
          <p:spPr>
            <a:xfrm>
              <a:off x="4553478" y="3518965"/>
              <a:ext cx="188917" cy="143846"/>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6" name="Cross 115"/>
            <p:cNvSpPr/>
            <p:nvPr/>
          </p:nvSpPr>
          <p:spPr>
            <a:xfrm>
              <a:off x="4864816" y="3518965"/>
              <a:ext cx="188917" cy="143846"/>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7" name="Cross 116"/>
            <p:cNvSpPr/>
            <p:nvPr/>
          </p:nvSpPr>
          <p:spPr>
            <a:xfrm>
              <a:off x="5165719" y="3525835"/>
              <a:ext cx="188917" cy="143846"/>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8" name="Cross 117"/>
            <p:cNvSpPr/>
            <p:nvPr/>
          </p:nvSpPr>
          <p:spPr>
            <a:xfrm>
              <a:off x="5469679" y="3505557"/>
              <a:ext cx="188917" cy="143846"/>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9" name="Cross 118"/>
            <p:cNvSpPr/>
            <p:nvPr/>
          </p:nvSpPr>
          <p:spPr>
            <a:xfrm>
              <a:off x="5770582" y="3512427"/>
              <a:ext cx="188917" cy="143846"/>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3" name="Cross 122"/>
            <p:cNvSpPr/>
            <p:nvPr/>
          </p:nvSpPr>
          <p:spPr>
            <a:xfrm>
              <a:off x="3076784" y="3864113"/>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4" name="Cross 123"/>
            <p:cNvSpPr/>
            <p:nvPr/>
          </p:nvSpPr>
          <p:spPr>
            <a:xfrm>
              <a:off x="3377688" y="3870983"/>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5" name="Cross 124"/>
            <p:cNvSpPr/>
            <p:nvPr/>
          </p:nvSpPr>
          <p:spPr>
            <a:xfrm>
              <a:off x="3689026" y="3870983"/>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6" name="Cross 125"/>
            <p:cNvSpPr/>
            <p:nvPr/>
          </p:nvSpPr>
          <p:spPr>
            <a:xfrm>
              <a:off x="3989929" y="3877853"/>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7" name="Cross 126"/>
            <p:cNvSpPr/>
            <p:nvPr/>
          </p:nvSpPr>
          <p:spPr>
            <a:xfrm>
              <a:off x="4301286" y="3857576"/>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8" name="Cross 127"/>
            <p:cNvSpPr/>
            <p:nvPr/>
          </p:nvSpPr>
          <p:spPr>
            <a:xfrm>
              <a:off x="4602189" y="3864446"/>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9" name="Cross 128"/>
            <p:cNvSpPr/>
            <p:nvPr/>
          </p:nvSpPr>
          <p:spPr>
            <a:xfrm>
              <a:off x="4913527" y="3864446"/>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0" name="Cross 129"/>
            <p:cNvSpPr/>
            <p:nvPr/>
          </p:nvSpPr>
          <p:spPr>
            <a:xfrm>
              <a:off x="5214430" y="3871316"/>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1" name="Cross 130"/>
            <p:cNvSpPr/>
            <p:nvPr/>
          </p:nvSpPr>
          <p:spPr>
            <a:xfrm>
              <a:off x="5518390" y="3851038"/>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2" name="Cross 131"/>
            <p:cNvSpPr/>
            <p:nvPr/>
          </p:nvSpPr>
          <p:spPr>
            <a:xfrm>
              <a:off x="5819293" y="3857907"/>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6" name="Cross 135"/>
            <p:cNvSpPr/>
            <p:nvPr/>
          </p:nvSpPr>
          <p:spPr>
            <a:xfrm>
              <a:off x="3138123" y="4217087"/>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7" name="Cross 136"/>
            <p:cNvSpPr/>
            <p:nvPr/>
          </p:nvSpPr>
          <p:spPr>
            <a:xfrm>
              <a:off x="3439027" y="4223957"/>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8" name="Cross 137"/>
            <p:cNvSpPr/>
            <p:nvPr/>
          </p:nvSpPr>
          <p:spPr>
            <a:xfrm>
              <a:off x="3750365" y="4223957"/>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9" name="Cross 138"/>
            <p:cNvSpPr/>
            <p:nvPr/>
          </p:nvSpPr>
          <p:spPr>
            <a:xfrm>
              <a:off x="4051268" y="4230826"/>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0" name="Cross 139"/>
            <p:cNvSpPr/>
            <p:nvPr/>
          </p:nvSpPr>
          <p:spPr>
            <a:xfrm>
              <a:off x="4362625" y="4210549"/>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1" name="Cross 140"/>
            <p:cNvSpPr/>
            <p:nvPr/>
          </p:nvSpPr>
          <p:spPr>
            <a:xfrm>
              <a:off x="4663528" y="4217419"/>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2" name="Cross 141"/>
            <p:cNvSpPr/>
            <p:nvPr/>
          </p:nvSpPr>
          <p:spPr>
            <a:xfrm>
              <a:off x="4974866" y="4217419"/>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3" name="Cross 142"/>
            <p:cNvSpPr/>
            <p:nvPr/>
          </p:nvSpPr>
          <p:spPr>
            <a:xfrm>
              <a:off x="5275769" y="4224289"/>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4" name="Cross 143"/>
            <p:cNvSpPr/>
            <p:nvPr/>
          </p:nvSpPr>
          <p:spPr>
            <a:xfrm>
              <a:off x="5579729" y="4204011"/>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5" name="Cross 144"/>
            <p:cNvSpPr/>
            <p:nvPr/>
          </p:nvSpPr>
          <p:spPr>
            <a:xfrm>
              <a:off x="5880632" y="4210881"/>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9" name="Cross 148"/>
            <p:cNvSpPr/>
            <p:nvPr/>
          </p:nvSpPr>
          <p:spPr>
            <a:xfrm>
              <a:off x="3051622" y="4609312"/>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0" name="Cross 149"/>
            <p:cNvSpPr/>
            <p:nvPr/>
          </p:nvSpPr>
          <p:spPr>
            <a:xfrm>
              <a:off x="3352525" y="4616182"/>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1" name="Cross 150"/>
            <p:cNvSpPr/>
            <p:nvPr/>
          </p:nvSpPr>
          <p:spPr>
            <a:xfrm>
              <a:off x="3663864" y="4616182"/>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2" name="Cross 151"/>
            <p:cNvSpPr/>
            <p:nvPr/>
          </p:nvSpPr>
          <p:spPr>
            <a:xfrm>
              <a:off x="3964767" y="4623052"/>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3" name="Cross 152"/>
            <p:cNvSpPr/>
            <p:nvPr/>
          </p:nvSpPr>
          <p:spPr>
            <a:xfrm>
              <a:off x="4276124" y="4602774"/>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4" name="Cross 153"/>
            <p:cNvSpPr/>
            <p:nvPr/>
          </p:nvSpPr>
          <p:spPr>
            <a:xfrm>
              <a:off x="4577027" y="4609644"/>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5" name="Cross 154"/>
            <p:cNvSpPr/>
            <p:nvPr/>
          </p:nvSpPr>
          <p:spPr>
            <a:xfrm>
              <a:off x="4888365" y="4609644"/>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6" name="Cross 155"/>
            <p:cNvSpPr/>
            <p:nvPr/>
          </p:nvSpPr>
          <p:spPr>
            <a:xfrm>
              <a:off x="5189268" y="4616514"/>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7" name="Cross 156"/>
            <p:cNvSpPr/>
            <p:nvPr/>
          </p:nvSpPr>
          <p:spPr>
            <a:xfrm>
              <a:off x="5493228" y="4596236"/>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8" name="Cross 157"/>
            <p:cNvSpPr/>
            <p:nvPr/>
          </p:nvSpPr>
          <p:spPr>
            <a:xfrm>
              <a:off x="5794131" y="4603106"/>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9" name="Cross 158"/>
            <p:cNvSpPr/>
            <p:nvPr/>
          </p:nvSpPr>
          <p:spPr>
            <a:xfrm>
              <a:off x="6105469" y="4603106"/>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0" name="Cross 159"/>
            <p:cNvSpPr/>
            <p:nvPr/>
          </p:nvSpPr>
          <p:spPr>
            <a:xfrm>
              <a:off x="6406373" y="4609976"/>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Oval 21"/>
            <p:cNvSpPr/>
            <p:nvPr/>
          </p:nvSpPr>
          <p:spPr>
            <a:xfrm rot="18865226">
              <a:off x="6119517" y="3271379"/>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Oval 22"/>
            <p:cNvSpPr/>
            <p:nvPr/>
          </p:nvSpPr>
          <p:spPr>
            <a:xfrm rot="18865226">
              <a:off x="6299486" y="3269415"/>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Oval 23"/>
            <p:cNvSpPr/>
            <p:nvPr/>
          </p:nvSpPr>
          <p:spPr>
            <a:xfrm rot="18865226">
              <a:off x="6479455" y="3267451"/>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p:cNvSpPr/>
            <p:nvPr/>
          </p:nvSpPr>
          <p:spPr>
            <a:xfrm rot="18865226">
              <a:off x="6659424" y="3265487"/>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rot="18865226">
              <a:off x="6839394" y="3263523"/>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Oval 35"/>
            <p:cNvSpPr/>
            <p:nvPr/>
          </p:nvSpPr>
          <p:spPr>
            <a:xfrm rot="18865226">
              <a:off x="6090977" y="2910444"/>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rot="18865226">
              <a:off x="6270946" y="2908480"/>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rot="18865226">
              <a:off x="6450916" y="2906516"/>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rot="18865226">
              <a:off x="6630885" y="2904552"/>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rot="18865226">
              <a:off x="6810854" y="2902588"/>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rot="18865226">
              <a:off x="6990823" y="2900623"/>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5" name="Oval 64"/>
            <p:cNvSpPr/>
            <p:nvPr/>
          </p:nvSpPr>
          <p:spPr>
            <a:xfrm rot="18865226">
              <a:off x="6093034" y="3621065"/>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6" name="Oval 65"/>
            <p:cNvSpPr/>
            <p:nvPr/>
          </p:nvSpPr>
          <p:spPr>
            <a:xfrm rot="18865226">
              <a:off x="6273003" y="3619101"/>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7" name="Oval 66"/>
            <p:cNvSpPr/>
            <p:nvPr/>
          </p:nvSpPr>
          <p:spPr>
            <a:xfrm rot="18865226">
              <a:off x="6452972" y="3617136"/>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8" name="Oval 67"/>
            <p:cNvSpPr/>
            <p:nvPr/>
          </p:nvSpPr>
          <p:spPr>
            <a:xfrm rot="18865226">
              <a:off x="6632941" y="3615172"/>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p:cNvSpPr/>
            <p:nvPr/>
          </p:nvSpPr>
          <p:spPr>
            <a:xfrm rot="18865226">
              <a:off x="6812911" y="3613208"/>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0" name="Oval 69"/>
            <p:cNvSpPr/>
            <p:nvPr/>
          </p:nvSpPr>
          <p:spPr>
            <a:xfrm rot="18865226">
              <a:off x="6992880" y="3611244"/>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0" name="Oval 89"/>
            <p:cNvSpPr/>
            <p:nvPr/>
          </p:nvSpPr>
          <p:spPr>
            <a:xfrm rot="18865226">
              <a:off x="6186065" y="3982826"/>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1" name="Oval 90"/>
            <p:cNvSpPr/>
            <p:nvPr/>
          </p:nvSpPr>
          <p:spPr>
            <a:xfrm rot="18865226">
              <a:off x="6366034" y="3980862"/>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2" name="Oval 91"/>
            <p:cNvSpPr/>
            <p:nvPr/>
          </p:nvSpPr>
          <p:spPr>
            <a:xfrm rot="18865226">
              <a:off x="6546003" y="3978898"/>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3" name="Oval 92"/>
            <p:cNvSpPr/>
            <p:nvPr/>
          </p:nvSpPr>
          <p:spPr>
            <a:xfrm rot="18865226">
              <a:off x="6725972" y="3976933"/>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4" name="Oval 93"/>
            <p:cNvSpPr/>
            <p:nvPr/>
          </p:nvSpPr>
          <p:spPr>
            <a:xfrm rot="18865226">
              <a:off x="6905942" y="3974969"/>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0" name="Cross 119"/>
            <p:cNvSpPr/>
            <p:nvPr/>
          </p:nvSpPr>
          <p:spPr>
            <a:xfrm>
              <a:off x="6110393" y="3067304"/>
              <a:ext cx="188917" cy="143846"/>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1" name="Cross 120"/>
            <p:cNvSpPr/>
            <p:nvPr/>
          </p:nvSpPr>
          <p:spPr>
            <a:xfrm>
              <a:off x="6411297" y="3074174"/>
              <a:ext cx="188917" cy="143846"/>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2" name="Cross 121"/>
            <p:cNvSpPr/>
            <p:nvPr/>
          </p:nvSpPr>
          <p:spPr>
            <a:xfrm>
              <a:off x="6722653" y="3053896"/>
              <a:ext cx="188917" cy="143846"/>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3" name="Cross 132"/>
            <p:cNvSpPr/>
            <p:nvPr/>
          </p:nvSpPr>
          <p:spPr>
            <a:xfrm>
              <a:off x="6159105" y="3412784"/>
              <a:ext cx="188917" cy="178440"/>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4" name="Cross 133"/>
            <p:cNvSpPr/>
            <p:nvPr/>
          </p:nvSpPr>
          <p:spPr>
            <a:xfrm>
              <a:off x="6460008" y="3419654"/>
              <a:ext cx="188917" cy="178440"/>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5" name="Cross 134"/>
            <p:cNvSpPr/>
            <p:nvPr/>
          </p:nvSpPr>
          <p:spPr>
            <a:xfrm>
              <a:off x="6771364" y="3399377"/>
              <a:ext cx="188917" cy="178440"/>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6" name="Cross 145"/>
            <p:cNvSpPr/>
            <p:nvPr/>
          </p:nvSpPr>
          <p:spPr>
            <a:xfrm>
              <a:off x="6220443" y="3765758"/>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7" name="Cross 146"/>
            <p:cNvSpPr/>
            <p:nvPr/>
          </p:nvSpPr>
          <p:spPr>
            <a:xfrm>
              <a:off x="6521347" y="3772628"/>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8" name="Cross 147"/>
            <p:cNvSpPr/>
            <p:nvPr/>
          </p:nvSpPr>
          <p:spPr>
            <a:xfrm>
              <a:off x="6832703" y="3752350"/>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1" name="Cross 160"/>
            <p:cNvSpPr/>
            <p:nvPr/>
          </p:nvSpPr>
          <p:spPr>
            <a:xfrm>
              <a:off x="6746202" y="4144575"/>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2" name="Oval 291"/>
            <p:cNvSpPr/>
            <p:nvPr/>
          </p:nvSpPr>
          <p:spPr>
            <a:xfrm rot="18865226">
              <a:off x="2707430" y="3243298"/>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1" name="Oval 300"/>
            <p:cNvSpPr/>
            <p:nvPr/>
          </p:nvSpPr>
          <p:spPr>
            <a:xfrm rot="18865226">
              <a:off x="2535187" y="3226640"/>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1" name="Oval 320"/>
            <p:cNvSpPr/>
            <p:nvPr/>
          </p:nvSpPr>
          <p:spPr>
            <a:xfrm rot="18865226">
              <a:off x="609585" y="3080157"/>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32" name="Oval 331"/>
            <p:cNvSpPr/>
            <p:nvPr/>
          </p:nvSpPr>
          <p:spPr>
            <a:xfrm rot="18865226">
              <a:off x="2966602" y="3225687"/>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57" name="Oval 356"/>
            <p:cNvSpPr/>
            <p:nvPr/>
          </p:nvSpPr>
          <p:spPr>
            <a:xfrm rot="18865226">
              <a:off x="3146322" y="323238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rot="18865226">
              <a:off x="3176315" y="338588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2971800" y="3392342"/>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3109945" y="3565545"/>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Cross 410"/>
            <p:cNvSpPr/>
            <p:nvPr/>
          </p:nvSpPr>
          <p:spPr>
            <a:xfrm>
              <a:off x="2697141" y="3410915"/>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1" name="Cross 420"/>
            <p:cNvSpPr/>
            <p:nvPr/>
          </p:nvSpPr>
          <p:spPr>
            <a:xfrm>
              <a:off x="1778173" y="4542500"/>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3" name="Oval 292"/>
            <p:cNvSpPr/>
            <p:nvPr/>
          </p:nvSpPr>
          <p:spPr>
            <a:xfrm rot="18865226">
              <a:off x="853489" y="3731462"/>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4" name="Oval 293"/>
            <p:cNvSpPr/>
            <p:nvPr/>
          </p:nvSpPr>
          <p:spPr>
            <a:xfrm rot="18865226">
              <a:off x="1032778" y="3729648"/>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5" name="Oval 294"/>
            <p:cNvSpPr/>
            <p:nvPr/>
          </p:nvSpPr>
          <p:spPr>
            <a:xfrm rot="18865226">
              <a:off x="1212067" y="3727834"/>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6" name="Oval 295"/>
            <p:cNvSpPr/>
            <p:nvPr/>
          </p:nvSpPr>
          <p:spPr>
            <a:xfrm rot="18865226">
              <a:off x="1391356" y="3726020"/>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7" name="Oval 296"/>
            <p:cNvSpPr/>
            <p:nvPr/>
          </p:nvSpPr>
          <p:spPr>
            <a:xfrm rot="18865226">
              <a:off x="1570645" y="3724206"/>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8" name="Oval 297"/>
            <p:cNvSpPr/>
            <p:nvPr/>
          </p:nvSpPr>
          <p:spPr>
            <a:xfrm rot="18865226">
              <a:off x="1749934" y="3722391"/>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9" name="Oval 298"/>
            <p:cNvSpPr/>
            <p:nvPr/>
          </p:nvSpPr>
          <p:spPr>
            <a:xfrm rot="18865226">
              <a:off x="1929223" y="3720577"/>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0" name="Oval 299"/>
            <p:cNvSpPr/>
            <p:nvPr/>
          </p:nvSpPr>
          <p:spPr>
            <a:xfrm rot="18865226">
              <a:off x="2108512" y="3718763"/>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2" name="Oval 301"/>
            <p:cNvSpPr/>
            <p:nvPr/>
          </p:nvSpPr>
          <p:spPr>
            <a:xfrm rot="18865226">
              <a:off x="638883" y="3378577"/>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3" name="Oval 302"/>
            <p:cNvSpPr/>
            <p:nvPr/>
          </p:nvSpPr>
          <p:spPr>
            <a:xfrm rot="18865226">
              <a:off x="825057" y="3398116"/>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4" name="Oval 303"/>
            <p:cNvSpPr/>
            <p:nvPr/>
          </p:nvSpPr>
          <p:spPr>
            <a:xfrm rot="18865226">
              <a:off x="1004346" y="3396301"/>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5" name="Oval 304"/>
            <p:cNvSpPr/>
            <p:nvPr/>
          </p:nvSpPr>
          <p:spPr>
            <a:xfrm rot="18865226">
              <a:off x="1183635" y="3394487"/>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6" name="Oval 305"/>
            <p:cNvSpPr/>
            <p:nvPr/>
          </p:nvSpPr>
          <p:spPr>
            <a:xfrm rot="18865226">
              <a:off x="1362924" y="3392673"/>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7" name="Oval 306"/>
            <p:cNvSpPr/>
            <p:nvPr/>
          </p:nvSpPr>
          <p:spPr>
            <a:xfrm rot="18865226">
              <a:off x="1542213" y="3390859"/>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8" name="Oval 307"/>
            <p:cNvSpPr/>
            <p:nvPr/>
          </p:nvSpPr>
          <p:spPr>
            <a:xfrm rot="18865226">
              <a:off x="1721502" y="3389045"/>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9" name="Oval 308"/>
            <p:cNvSpPr/>
            <p:nvPr/>
          </p:nvSpPr>
          <p:spPr>
            <a:xfrm rot="18865226">
              <a:off x="1900791" y="3387231"/>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0" name="Oval 309"/>
            <p:cNvSpPr/>
            <p:nvPr/>
          </p:nvSpPr>
          <p:spPr>
            <a:xfrm rot="18865226">
              <a:off x="2080080" y="3385417"/>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1" name="Oval 310"/>
            <p:cNvSpPr/>
            <p:nvPr/>
          </p:nvSpPr>
          <p:spPr>
            <a:xfrm rot="18865226">
              <a:off x="2259369" y="3383603"/>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2" name="Oval 311"/>
            <p:cNvSpPr/>
            <p:nvPr/>
          </p:nvSpPr>
          <p:spPr>
            <a:xfrm rot="18865226">
              <a:off x="2438658" y="3381789"/>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3" name="Oval 312"/>
            <p:cNvSpPr/>
            <p:nvPr/>
          </p:nvSpPr>
          <p:spPr>
            <a:xfrm rot="18865226">
              <a:off x="993276" y="3069487"/>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4" name="Oval 313"/>
            <p:cNvSpPr/>
            <p:nvPr/>
          </p:nvSpPr>
          <p:spPr>
            <a:xfrm rot="18865226">
              <a:off x="1172564" y="3067673"/>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5" name="Oval 314"/>
            <p:cNvSpPr/>
            <p:nvPr/>
          </p:nvSpPr>
          <p:spPr>
            <a:xfrm rot="18865226">
              <a:off x="1351853" y="3065859"/>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6" name="Oval 315"/>
            <p:cNvSpPr/>
            <p:nvPr/>
          </p:nvSpPr>
          <p:spPr>
            <a:xfrm rot="18865226">
              <a:off x="1531143" y="3064045"/>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7" name="Oval 316"/>
            <p:cNvSpPr/>
            <p:nvPr/>
          </p:nvSpPr>
          <p:spPr>
            <a:xfrm rot="18865226">
              <a:off x="1710432" y="3062231"/>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8" name="Oval 317"/>
            <p:cNvSpPr/>
            <p:nvPr/>
          </p:nvSpPr>
          <p:spPr>
            <a:xfrm rot="18865226">
              <a:off x="1889721" y="3060417"/>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9" name="Oval 318"/>
            <p:cNvSpPr/>
            <p:nvPr/>
          </p:nvSpPr>
          <p:spPr>
            <a:xfrm rot="18865226">
              <a:off x="2069010" y="3058603"/>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0" name="Oval 319"/>
            <p:cNvSpPr/>
            <p:nvPr/>
          </p:nvSpPr>
          <p:spPr>
            <a:xfrm rot="18865226">
              <a:off x="2248299" y="3056789"/>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2" name="Oval 321"/>
            <p:cNvSpPr/>
            <p:nvPr/>
          </p:nvSpPr>
          <p:spPr>
            <a:xfrm rot="18865226">
              <a:off x="647817" y="4056232"/>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23" name="Oval 322"/>
            <p:cNvSpPr/>
            <p:nvPr/>
          </p:nvSpPr>
          <p:spPr>
            <a:xfrm rot="18865226">
              <a:off x="827106" y="4054418"/>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24" name="Oval 323"/>
            <p:cNvSpPr/>
            <p:nvPr/>
          </p:nvSpPr>
          <p:spPr>
            <a:xfrm rot="18865226">
              <a:off x="1006395" y="4052604"/>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25" name="Oval 324"/>
            <p:cNvSpPr/>
            <p:nvPr/>
          </p:nvSpPr>
          <p:spPr>
            <a:xfrm rot="18865226">
              <a:off x="1185684" y="4050790"/>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26" name="Oval 325"/>
            <p:cNvSpPr/>
            <p:nvPr/>
          </p:nvSpPr>
          <p:spPr>
            <a:xfrm rot="18865226">
              <a:off x="1364973" y="4048976"/>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27" name="Oval 326"/>
            <p:cNvSpPr/>
            <p:nvPr/>
          </p:nvSpPr>
          <p:spPr>
            <a:xfrm rot="18865226">
              <a:off x="1544262" y="4047162"/>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28" name="Oval 327"/>
            <p:cNvSpPr/>
            <p:nvPr/>
          </p:nvSpPr>
          <p:spPr>
            <a:xfrm rot="18865226">
              <a:off x="1723551" y="4045347"/>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29" name="Oval 328"/>
            <p:cNvSpPr/>
            <p:nvPr/>
          </p:nvSpPr>
          <p:spPr>
            <a:xfrm rot="18865226">
              <a:off x="1902840" y="4043533"/>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30" name="Oval 329"/>
            <p:cNvSpPr/>
            <p:nvPr/>
          </p:nvSpPr>
          <p:spPr>
            <a:xfrm rot="18865226">
              <a:off x="2082129" y="4041719"/>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31" name="Oval 330"/>
            <p:cNvSpPr/>
            <p:nvPr/>
          </p:nvSpPr>
          <p:spPr>
            <a:xfrm rot="18865226">
              <a:off x="2261418" y="4039905"/>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33" name="Oval 332"/>
            <p:cNvSpPr/>
            <p:nvPr/>
          </p:nvSpPr>
          <p:spPr>
            <a:xfrm rot="18865226">
              <a:off x="728537" y="4201959"/>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34" name="Oval 333"/>
            <p:cNvSpPr/>
            <p:nvPr/>
          </p:nvSpPr>
          <p:spPr>
            <a:xfrm rot="18865226">
              <a:off x="740497" y="4390340"/>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35" name="Oval 334"/>
            <p:cNvSpPr/>
            <p:nvPr/>
          </p:nvSpPr>
          <p:spPr>
            <a:xfrm rot="18865226">
              <a:off x="919786" y="4388526"/>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36" name="Oval 335"/>
            <p:cNvSpPr/>
            <p:nvPr/>
          </p:nvSpPr>
          <p:spPr>
            <a:xfrm rot="18865226">
              <a:off x="1099074" y="4386712"/>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37" name="Oval 336"/>
            <p:cNvSpPr/>
            <p:nvPr/>
          </p:nvSpPr>
          <p:spPr>
            <a:xfrm rot="18865226">
              <a:off x="1278363" y="4384898"/>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38" name="Oval 337"/>
            <p:cNvSpPr/>
            <p:nvPr/>
          </p:nvSpPr>
          <p:spPr>
            <a:xfrm rot="18865226">
              <a:off x="1457652" y="4383084"/>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39" name="Oval 338"/>
            <p:cNvSpPr/>
            <p:nvPr/>
          </p:nvSpPr>
          <p:spPr>
            <a:xfrm rot="18865226">
              <a:off x="1636941" y="4381270"/>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40" name="Oval 339"/>
            <p:cNvSpPr/>
            <p:nvPr/>
          </p:nvSpPr>
          <p:spPr>
            <a:xfrm rot="18865226">
              <a:off x="1816231" y="4379456"/>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41" name="Oval 340"/>
            <p:cNvSpPr/>
            <p:nvPr/>
          </p:nvSpPr>
          <p:spPr>
            <a:xfrm rot="18865226">
              <a:off x="1995520" y="4377642"/>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42" name="Oval 341"/>
            <p:cNvSpPr/>
            <p:nvPr/>
          </p:nvSpPr>
          <p:spPr>
            <a:xfrm rot="18865226">
              <a:off x="2174809" y="4375828"/>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43" name="Oval 342"/>
            <p:cNvSpPr/>
            <p:nvPr/>
          </p:nvSpPr>
          <p:spPr>
            <a:xfrm rot="18865226">
              <a:off x="2354097" y="4374013"/>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44" name="Oval 343"/>
            <p:cNvSpPr/>
            <p:nvPr/>
          </p:nvSpPr>
          <p:spPr>
            <a:xfrm rot="18865226">
              <a:off x="989977" y="2743301"/>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5" name="Oval 344"/>
            <p:cNvSpPr/>
            <p:nvPr/>
          </p:nvSpPr>
          <p:spPr>
            <a:xfrm rot="18865226">
              <a:off x="1169266" y="2741486"/>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6" name="Oval 345"/>
            <p:cNvSpPr/>
            <p:nvPr/>
          </p:nvSpPr>
          <p:spPr>
            <a:xfrm rot="18865226">
              <a:off x="1348555" y="2739672"/>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7" name="Oval 346"/>
            <p:cNvSpPr/>
            <p:nvPr/>
          </p:nvSpPr>
          <p:spPr>
            <a:xfrm rot="18865226">
              <a:off x="1527844" y="2737858"/>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8" name="Oval 347"/>
            <p:cNvSpPr/>
            <p:nvPr/>
          </p:nvSpPr>
          <p:spPr>
            <a:xfrm rot="18865226">
              <a:off x="1707133" y="2736044"/>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9" name="Oval 348"/>
            <p:cNvSpPr/>
            <p:nvPr/>
          </p:nvSpPr>
          <p:spPr>
            <a:xfrm rot="18865226">
              <a:off x="1886421" y="2734230"/>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51" name="Oval 350"/>
            <p:cNvSpPr/>
            <p:nvPr/>
          </p:nvSpPr>
          <p:spPr>
            <a:xfrm rot="18865226">
              <a:off x="2240311" y="2884377"/>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52" name="Oval 351"/>
            <p:cNvSpPr/>
            <p:nvPr/>
          </p:nvSpPr>
          <p:spPr>
            <a:xfrm rot="18865226">
              <a:off x="2508923" y="3065212"/>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53" name="Oval 352"/>
            <p:cNvSpPr/>
            <p:nvPr/>
          </p:nvSpPr>
          <p:spPr>
            <a:xfrm rot="18865226">
              <a:off x="1165639" y="2382823"/>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rot="18865226">
              <a:off x="801602" y="3070962"/>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8" name="Oval 367"/>
            <p:cNvSpPr/>
            <p:nvPr/>
          </p:nvSpPr>
          <p:spPr>
            <a:xfrm rot="18865226">
              <a:off x="980892" y="2385475"/>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rot="18865226">
              <a:off x="763843" y="2385476"/>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rot="18865226">
              <a:off x="735412" y="2737860"/>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77" name="Cross 376"/>
            <p:cNvSpPr/>
            <p:nvPr/>
          </p:nvSpPr>
          <p:spPr>
            <a:xfrm>
              <a:off x="1920697" y="1403568"/>
              <a:ext cx="188203" cy="164801"/>
            </a:xfrm>
            <a:prstGeom prst="plus">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18865226">
              <a:off x="1155009" y="1532503"/>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18865226">
              <a:off x="1334298" y="1530689"/>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rot="18865226">
              <a:off x="1513586" y="1528875"/>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rot="18865226">
              <a:off x="1379901" y="1357136"/>
              <a:ext cx="126813" cy="126783"/>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rot="18865226">
              <a:off x="1637441" y="1273016"/>
              <a:ext cx="126813" cy="126783"/>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rot="18865226">
              <a:off x="1708214" y="1066815"/>
              <a:ext cx="126813" cy="126783"/>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rot="18865226">
              <a:off x="1264585" y="1156452"/>
              <a:ext cx="126813" cy="126783"/>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rot="18865226">
              <a:off x="911506" y="1533053"/>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rot="18865226">
              <a:off x="1494057" y="1181603"/>
              <a:ext cx="126813" cy="126783"/>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rot="18865226">
              <a:off x="1676478" y="1500524"/>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371" name="Oval 370"/>
            <p:cNvSpPr/>
            <p:nvPr/>
          </p:nvSpPr>
          <p:spPr>
            <a:xfrm rot="18865226">
              <a:off x="685785" y="1543739"/>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Cross 375"/>
            <p:cNvSpPr/>
            <p:nvPr/>
          </p:nvSpPr>
          <p:spPr>
            <a:xfrm>
              <a:off x="1001399" y="1164351"/>
              <a:ext cx="188203" cy="164801"/>
            </a:xfrm>
            <a:prstGeom prst="plus">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Cross 377"/>
            <p:cNvSpPr/>
            <p:nvPr/>
          </p:nvSpPr>
          <p:spPr>
            <a:xfrm>
              <a:off x="807719" y="1287322"/>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Cross 378"/>
            <p:cNvSpPr/>
            <p:nvPr/>
          </p:nvSpPr>
          <p:spPr>
            <a:xfrm>
              <a:off x="1107485" y="1293666"/>
              <a:ext cx="188203" cy="164801"/>
            </a:xfrm>
            <a:prstGeom prst="plus">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Cross 379"/>
            <p:cNvSpPr/>
            <p:nvPr/>
          </p:nvSpPr>
          <p:spPr>
            <a:xfrm>
              <a:off x="1805719" y="1242136"/>
              <a:ext cx="188203" cy="164801"/>
            </a:xfrm>
            <a:prstGeom prst="plus">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Cross 380"/>
            <p:cNvSpPr/>
            <p:nvPr/>
          </p:nvSpPr>
          <p:spPr>
            <a:xfrm>
              <a:off x="1066800" y="1981200"/>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Cross 381"/>
            <p:cNvSpPr/>
            <p:nvPr/>
          </p:nvSpPr>
          <p:spPr>
            <a:xfrm>
              <a:off x="762000" y="2133600"/>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Cross 382"/>
            <p:cNvSpPr/>
            <p:nvPr/>
          </p:nvSpPr>
          <p:spPr>
            <a:xfrm>
              <a:off x="1396635" y="1680134"/>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Cross 383"/>
            <p:cNvSpPr/>
            <p:nvPr/>
          </p:nvSpPr>
          <p:spPr>
            <a:xfrm>
              <a:off x="1524000" y="1981200"/>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Cross 384"/>
            <p:cNvSpPr/>
            <p:nvPr/>
          </p:nvSpPr>
          <p:spPr>
            <a:xfrm>
              <a:off x="814195" y="2506856"/>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Cross 385"/>
            <p:cNvSpPr/>
            <p:nvPr/>
          </p:nvSpPr>
          <p:spPr>
            <a:xfrm>
              <a:off x="1113961" y="2513201"/>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18865226">
              <a:off x="1897403" y="2312967"/>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54" name="Oval 353"/>
            <p:cNvSpPr/>
            <p:nvPr/>
          </p:nvSpPr>
          <p:spPr>
            <a:xfrm rot="18865226">
              <a:off x="1295385" y="2137243"/>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18865226">
              <a:off x="1474674" y="2135429"/>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18865226">
              <a:off x="1653962" y="2133615"/>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ross 386"/>
            <p:cNvSpPr/>
            <p:nvPr/>
          </p:nvSpPr>
          <p:spPr>
            <a:xfrm>
              <a:off x="1374579" y="2269435"/>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Cross 387"/>
            <p:cNvSpPr/>
            <p:nvPr/>
          </p:nvSpPr>
          <p:spPr>
            <a:xfrm>
              <a:off x="1645517" y="2276234"/>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Cross 388"/>
            <p:cNvSpPr/>
            <p:nvPr/>
          </p:nvSpPr>
          <p:spPr>
            <a:xfrm>
              <a:off x="916896" y="2875212"/>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0" name="Cross 389"/>
            <p:cNvSpPr/>
            <p:nvPr/>
          </p:nvSpPr>
          <p:spPr>
            <a:xfrm>
              <a:off x="1216662" y="2881557"/>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1" name="Cross 390"/>
            <p:cNvSpPr/>
            <p:nvPr/>
          </p:nvSpPr>
          <p:spPr>
            <a:xfrm>
              <a:off x="1950814" y="2889090"/>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2" name="Cross 391"/>
            <p:cNvSpPr/>
            <p:nvPr/>
          </p:nvSpPr>
          <p:spPr>
            <a:xfrm>
              <a:off x="1700347" y="2880794"/>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3" name="Cross 392"/>
            <p:cNvSpPr/>
            <p:nvPr/>
          </p:nvSpPr>
          <p:spPr>
            <a:xfrm>
              <a:off x="1479221" y="2883971"/>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4" name="Cross 393"/>
            <p:cNvSpPr/>
            <p:nvPr/>
          </p:nvSpPr>
          <p:spPr>
            <a:xfrm>
              <a:off x="672991" y="2868201"/>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5" name="Cross 394"/>
            <p:cNvSpPr/>
            <p:nvPr/>
          </p:nvSpPr>
          <p:spPr>
            <a:xfrm>
              <a:off x="1096213" y="3195334"/>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6" name="Cross 395"/>
            <p:cNvSpPr/>
            <p:nvPr/>
          </p:nvSpPr>
          <p:spPr>
            <a:xfrm>
              <a:off x="1395979" y="3201679"/>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7" name="Cross 396"/>
            <p:cNvSpPr/>
            <p:nvPr/>
          </p:nvSpPr>
          <p:spPr>
            <a:xfrm>
              <a:off x="1706140" y="3201679"/>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8" name="Cross 397"/>
            <p:cNvSpPr/>
            <p:nvPr/>
          </p:nvSpPr>
          <p:spPr>
            <a:xfrm>
              <a:off x="1991443" y="3209302"/>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9" name="Cross 398"/>
            <p:cNvSpPr/>
            <p:nvPr/>
          </p:nvSpPr>
          <p:spPr>
            <a:xfrm>
              <a:off x="2288453" y="3182070"/>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0" name="Cross 399"/>
            <p:cNvSpPr/>
            <p:nvPr/>
          </p:nvSpPr>
          <p:spPr>
            <a:xfrm>
              <a:off x="845020" y="3522501"/>
              <a:ext cx="188203" cy="13285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1" name="Cross 400"/>
            <p:cNvSpPr/>
            <p:nvPr/>
          </p:nvSpPr>
          <p:spPr>
            <a:xfrm>
              <a:off x="1144786" y="3528846"/>
              <a:ext cx="188203" cy="13285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2" name="Cross 401"/>
            <p:cNvSpPr/>
            <p:nvPr/>
          </p:nvSpPr>
          <p:spPr>
            <a:xfrm>
              <a:off x="1454947" y="3528846"/>
              <a:ext cx="188203" cy="13285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3" name="Cross 402"/>
            <p:cNvSpPr/>
            <p:nvPr/>
          </p:nvSpPr>
          <p:spPr>
            <a:xfrm>
              <a:off x="1754713" y="3535190"/>
              <a:ext cx="188203" cy="13285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4" name="Cross 403"/>
            <p:cNvSpPr/>
            <p:nvPr/>
          </p:nvSpPr>
          <p:spPr>
            <a:xfrm>
              <a:off x="2064893" y="3516463"/>
              <a:ext cx="188203" cy="13285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5" name="Cross 404"/>
            <p:cNvSpPr/>
            <p:nvPr/>
          </p:nvSpPr>
          <p:spPr>
            <a:xfrm>
              <a:off x="2364659" y="3522808"/>
              <a:ext cx="188203" cy="13285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6" name="Cross 405"/>
            <p:cNvSpPr/>
            <p:nvPr/>
          </p:nvSpPr>
          <p:spPr>
            <a:xfrm>
              <a:off x="893547" y="3841574"/>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7" name="Cross 406"/>
            <p:cNvSpPr/>
            <p:nvPr/>
          </p:nvSpPr>
          <p:spPr>
            <a:xfrm>
              <a:off x="1193312" y="3847918"/>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8" name="Cross 407"/>
            <p:cNvSpPr/>
            <p:nvPr/>
          </p:nvSpPr>
          <p:spPr>
            <a:xfrm>
              <a:off x="1503474" y="3847918"/>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9" name="Cross 408"/>
            <p:cNvSpPr/>
            <p:nvPr/>
          </p:nvSpPr>
          <p:spPr>
            <a:xfrm>
              <a:off x="1803240" y="3854263"/>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0" name="Cross 409"/>
            <p:cNvSpPr/>
            <p:nvPr/>
          </p:nvSpPr>
          <p:spPr>
            <a:xfrm>
              <a:off x="2113420" y="3835536"/>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2" name="Cross 411"/>
            <p:cNvSpPr/>
            <p:nvPr/>
          </p:nvSpPr>
          <p:spPr>
            <a:xfrm>
              <a:off x="954654" y="4167566"/>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3" name="Cross 412"/>
            <p:cNvSpPr/>
            <p:nvPr/>
          </p:nvSpPr>
          <p:spPr>
            <a:xfrm>
              <a:off x="1254420" y="4173911"/>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4" name="Cross 413"/>
            <p:cNvSpPr/>
            <p:nvPr/>
          </p:nvSpPr>
          <p:spPr>
            <a:xfrm>
              <a:off x="1564581" y="4173911"/>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5" name="Cross 414"/>
            <p:cNvSpPr/>
            <p:nvPr/>
          </p:nvSpPr>
          <p:spPr>
            <a:xfrm>
              <a:off x="1864347" y="4180256"/>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6" name="Cross 415"/>
            <p:cNvSpPr/>
            <p:nvPr/>
          </p:nvSpPr>
          <p:spPr>
            <a:xfrm>
              <a:off x="2174527" y="4161529"/>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7" name="Cross 416"/>
            <p:cNvSpPr/>
            <p:nvPr/>
          </p:nvSpPr>
          <p:spPr>
            <a:xfrm>
              <a:off x="791943" y="3202900"/>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8" name="Cross 417"/>
            <p:cNvSpPr/>
            <p:nvPr/>
          </p:nvSpPr>
          <p:spPr>
            <a:xfrm>
              <a:off x="868479" y="4529811"/>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9" name="Cross 418"/>
            <p:cNvSpPr/>
            <p:nvPr/>
          </p:nvSpPr>
          <p:spPr>
            <a:xfrm>
              <a:off x="1168245" y="4536155"/>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20" name="Cross 419"/>
            <p:cNvSpPr/>
            <p:nvPr/>
          </p:nvSpPr>
          <p:spPr>
            <a:xfrm>
              <a:off x="1478407" y="4536155"/>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22" name="Cross 421"/>
            <p:cNvSpPr/>
            <p:nvPr/>
          </p:nvSpPr>
          <p:spPr>
            <a:xfrm>
              <a:off x="2088353" y="4523773"/>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23" name="Cross 422"/>
            <p:cNvSpPr/>
            <p:nvPr/>
          </p:nvSpPr>
          <p:spPr>
            <a:xfrm>
              <a:off x="625992" y="4543387"/>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427" name="TextBox 426"/>
          <p:cNvSpPr txBox="1"/>
          <p:nvPr/>
        </p:nvSpPr>
        <p:spPr>
          <a:xfrm>
            <a:off x="2590800" y="762000"/>
            <a:ext cx="740635" cy="1446550"/>
          </a:xfrm>
          <a:prstGeom prst="rect">
            <a:avLst/>
          </a:prstGeom>
          <a:solidFill>
            <a:schemeClr val="bg1">
              <a:alpha val="50000"/>
            </a:schemeClr>
          </a:solidFill>
        </p:spPr>
        <p:txBody>
          <a:bodyPr wrap="square" rtlCol="0">
            <a:spAutoFit/>
          </a:bodyPr>
          <a:lstStyle/>
          <a:p>
            <a:r>
              <a:rPr lang="en-US" sz="8800" dirty="0" smtClean="0"/>
              <a:t>?</a:t>
            </a:r>
            <a:endParaRPr lang="en-US" sz="8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6781800" cy="1219200"/>
          </a:xfrm>
        </p:spPr>
        <p:txBody>
          <a:bodyPr/>
          <a:lstStyle/>
          <a:p>
            <a:r>
              <a:rPr lang="en-US" dirty="0" smtClean="0"/>
              <a:t>Movements draw from people in different network locations</a:t>
            </a:r>
            <a:endParaRPr lang="en-US" dirty="0"/>
          </a:p>
        </p:txBody>
      </p:sp>
      <p:sp>
        <p:nvSpPr>
          <p:cNvPr id="4" name="Oval 3"/>
          <p:cNvSpPr/>
          <p:nvPr/>
        </p:nvSpPr>
        <p:spPr>
          <a:xfrm rot="18865226">
            <a:off x="2851599" y="3751858"/>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Oval 4"/>
          <p:cNvSpPr/>
          <p:nvPr/>
        </p:nvSpPr>
        <p:spPr>
          <a:xfrm rot="18865226">
            <a:off x="3031568" y="3749894"/>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Oval 5"/>
          <p:cNvSpPr/>
          <p:nvPr/>
        </p:nvSpPr>
        <p:spPr>
          <a:xfrm rot="18865226">
            <a:off x="3211537" y="3747930"/>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Oval 6"/>
          <p:cNvSpPr/>
          <p:nvPr/>
        </p:nvSpPr>
        <p:spPr>
          <a:xfrm rot="18865226">
            <a:off x="3391506" y="3745966"/>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p:cNvSpPr/>
          <p:nvPr/>
        </p:nvSpPr>
        <p:spPr>
          <a:xfrm rot="18865226">
            <a:off x="3571475" y="3744002"/>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Oval 8"/>
          <p:cNvSpPr/>
          <p:nvPr/>
        </p:nvSpPr>
        <p:spPr>
          <a:xfrm rot="18865226">
            <a:off x="3751444" y="3742038"/>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Oval 9"/>
          <p:cNvSpPr/>
          <p:nvPr/>
        </p:nvSpPr>
        <p:spPr>
          <a:xfrm rot="18865226">
            <a:off x="3931414" y="3740073"/>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Oval 10"/>
          <p:cNvSpPr/>
          <p:nvPr/>
        </p:nvSpPr>
        <p:spPr>
          <a:xfrm rot="18865226">
            <a:off x="4111383" y="3738109"/>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Oval 11"/>
          <p:cNvSpPr/>
          <p:nvPr/>
        </p:nvSpPr>
        <p:spPr>
          <a:xfrm rot="18865226">
            <a:off x="4291352" y="3736144"/>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Oval 12"/>
          <p:cNvSpPr/>
          <p:nvPr/>
        </p:nvSpPr>
        <p:spPr>
          <a:xfrm rot="18865226">
            <a:off x="4471321" y="3734180"/>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Oval 13"/>
          <p:cNvSpPr/>
          <p:nvPr/>
        </p:nvSpPr>
        <p:spPr>
          <a:xfrm rot="18865226">
            <a:off x="4651290" y="3732216"/>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Oval 14"/>
          <p:cNvSpPr/>
          <p:nvPr/>
        </p:nvSpPr>
        <p:spPr>
          <a:xfrm rot="18865226">
            <a:off x="4831259" y="3730252"/>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Oval 15"/>
          <p:cNvSpPr/>
          <p:nvPr/>
        </p:nvSpPr>
        <p:spPr>
          <a:xfrm rot="18865226">
            <a:off x="5011229" y="3728288"/>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Oval 16"/>
          <p:cNvSpPr/>
          <p:nvPr/>
        </p:nvSpPr>
        <p:spPr>
          <a:xfrm rot="18865226">
            <a:off x="5191198" y="3726324"/>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Oval 17"/>
          <p:cNvSpPr/>
          <p:nvPr/>
        </p:nvSpPr>
        <p:spPr>
          <a:xfrm rot="18865226">
            <a:off x="5371168" y="3724360"/>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Oval 18"/>
          <p:cNvSpPr/>
          <p:nvPr/>
        </p:nvSpPr>
        <p:spPr>
          <a:xfrm rot="18865226">
            <a:off x="5551137" y="3722396"/>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Oval 19"/>
          <p:cNvSpPr/>
          <p:nvPr/>
        </p:nvSpPr>
        <p:spPr>
          <a:xfrm rot="18865226">
            <a:off x="5731106" y="3720431"/>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Oval 20"/>
          <p:cNvSpPr/>
          <p:nvPr/>
        </p:nvSpPr>
        <p:spPr>
          <a:xfrm rot="18865226">
            <a:off x="5911075" y="3718467"/>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Oval 21"/>
          <p:cNvSpPr/>
          <p:nvPr/>
        </p:nvSpPr>
        <p:spPr>
          <a:xfrm rot="18865226">
            <a:off x="4442781" y="3373245"/>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Oval 22"/>
          <p:cNvSpPr/>
          <p:nvPr/>
        </p:nvSpPr>
        <p:spPr>
          <a:xfrm rot="18865226">
            <a:off x="4622750" y="3371281"/>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Oval 23"/>
          <p:cNvSpPr/>
          <p:nvPr/>
        </p:nvSpPr>
        <p:spPr>
          <a:xfrm rot="18865226">
            <a:off x="4802720" y="3369317"/>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p:cNvSpPr/>
          <p:nvPr/>
        </p:nvSpPr>
        <p:spPr>
          <a:xfrm rot="18865226">
            <a:off x="4982689" y="3367353"/>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rot="18865226">
            <a:off x="5162658" y="3365389"/>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rot="18865226">
            <a:off x="5342628" y="3363424"/>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Oval 27"/>
          <p:cNvSpPr/>
          <p:nvPr/>
        </p:nvSpPr>
        <p:spPr>
          <a:xfrm rot="18865226">
            <a:off x="5522597" y="3361459"/>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rot="18865226">
            <a:off x="5702566" y="3359495"/>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Oval 29"/>
          <p:cNvSpPr/>
          <p:nvPr/>
        </p:nvSpPr>
        <p:spPr>
          <a:xfrm rot="18865226">
            <a:off x="5882535" y="3357531"/>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rot="18865226">
            <a:off x="4611638" y="3017419"/>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rot="18865226">
            <a:off x="4791607" y="3015454"/>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rot="18865226">
            <a:off x="4971576" y="3013490"/>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rot="18865226">
            <a:off x="5151545" y="3011526"/>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rot="18865226">
            <a:off x="5331515" y="3009561"/>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Oval 35"/>
          <p:cNvSpPr/>
          <p:nvPr/>
        </p:nvSpPr>
        <p:spPr>
          <a:xfrm rot="18865226">
            <a:off x="2825115" y="4101544"/>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rot="18865226">
            <a:off x="3005084" y="4099580"/>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rot="18865226">
            <a:off x="3185054" y="4097616"/>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rot="18865226">
            <a:off x="3365023" y="4095652"/>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rot="18865226">
            <a:off x="3544992" y="4093687"/>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rot="18865226">
            <a:off x="3724962" y="4091723"/>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2" name="Oval 41"/>
          <p:cNvSpPr/>
          <p:nvPr/>
        </p:nvSpPr>
        <p:spPr>
          <a:xfrm rot="18865226">
            <a:off x="3904931" y="4089758"/>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 name="Oval 42"/>
          <p:cNvSpPr/>
          <p:nvPr/>
        </p:nvSpPr>
        <p:spPr>
          <a:xfrm rot="18865226">
            <a:off x="4084900" y="4087794"/>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Oval 43"/>
          <p:cNvSpPr/>
          <p:nvPr/>
        </p:nvSpPr>
        <p:spPr>
          <a:xfrm rot="18865226">
            <a:off x="4264869" y="4085830"/>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 name="Oval 44"/>
          <p:cNvSpPr/>
          <p:nvPr/>
        </p:nvSpPr>
        <p:spPr>
          <a:xfrm rot="18865226">
            <a:off x="4444838" y="4083866"/>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Oval 45"/>
          <p:cNvSpPr/>
          <p:nvPr/>
        </p:nvSpPr>
        <p:spPr>
          <a:xfrm rot="18865226">
            <a:off x="4624807" y="4081902"/>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7" name="Oval 46"/>
          <p:cNvSpPr/>
          <p:nvPr/>
        </p:nvSpPr>
        <p:spPr>
          <a:xfrm rot="18865226">
            <a:off x="4804776" y="4079938"/>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Oval 47"/>
          <p:cNvSpPr/>
          <p:nvPr/>
        </p:nvSpPr>
        <p:spPr>
          <a:xfrm rot="18865226">
            <a:off x="4984745" y="4077973"/>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 name="Oval 48"/>
          <p:cNvSpPr/>
          <p:nvPr/>
        </p:nvSpPr>
        <p:spPr>
          <a:xfrm rot="18865226">
            <a:off x="5164715" y="4076009"/>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Oval 49"/>
          <p:cNvSpPr/>
          <p:nvPr/>
        </p:nvSpPr>
        <p:spPr>
          <a:xfrm rot="18865226">
            <a:off x="5344684" y="4074045"/>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 name="Oval 50"/>
          <p:cNvSpPr/>
          <p:nvPr/>
        </p:nvSpPr>
        <p:spPr>
          <a:xfrm rot="18865226">
            <a:off x="5524653" y="4072081"/>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Oval 51"/>
          <p:cNvSpPr/>
          <p:nvPr/>
        </p:nvSpPr>
        <p:spPr>
          <a:xfrm rot="18865226">
            <a:off x="5704623" y="4070117"/>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Oval 52"/>
          <p:cNvSpPr/>
          <p:nvPr/>
        </p:nvSpPr>
        <p:spPr>
          <a:xfrm rot="18865226">
            <a:off x="5884592" y="4068153"/>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Oval 53"/>
          <p:cNvSpPr/>
          <p:nvPr/>
        </p:nvSpPr>
        <p:spPr>
          <a:xfrm rot="18865226">
            <a:off x="2738178" y="4465268"/>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 name="Oval 54"/>
          <p:cNvSpPr/>
          <p:nvPr/>
        </p:nvSpPr>
        <p:spPr>
          <a:xfrm rot="18865226">
            <a:off x="2918147" y="4463304"/>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 name="Oval 55"/>
          <p:cNvSpPr/>
          <p:nvPr/>
        </p:nvSpPr>
        <p:spPr>
          <a:xfrm rot="18865226">
            <a:off x="3098116" y="4461340"/>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7" name="Oval 56"/>
          <p:cNvSpPr/>
          <p:nvPr/>
        </p:nvSpPr>
        <p:spPr>
          <a:xfrm rot="18865226">
            <a:off x="3278085" y="4459376"/>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8" name="Oval 57"/>
          <p:cNvSpPr/>
          <p:nvPr/>
        </p:nvSpPr>
        <p:spPr>
          <a:xfrm rot="18865226">
            <a:off x="3458054" y="4457412"/>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9" name="Oval 58"/>
          <p:cNvSpPr/>
          <p:nvPr/>
        </p:nvSpPr>
        <p:spPr>
          <a:xfrm rot="18865226">
            <a:off x="3638023" y="4455448"/>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0" name="Oval 59"/>
          <p:cNvSpPr/>
          <p:nvPr/>
        </p:nvSpPr>
        <p:spPr>
          <a:xfrm rot="18865226">
            <a:off x="3817992" y="4453484"/>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1" name="Oval 60"/>
          <p:cNvSpPr/>
          <p:nvPr/>
        </p:nvSpPr>
        <p:spPr>
          <a:xfrm rot="18865226">
            <a:off x="3997962" y="4451520"/>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2" name="Oval 61"/>
          <p:cNvSpPr/>
          <p:nvPr/>
        </p:nvSpPr>
        <p:spPr>
          <a:xfrm rot="18865226">
            <a:off x="4177931" y="4449555"/>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3" name="Oval 62"/>
          <p:cNvSpPr/>
          <p:nvPr/>
        </p:nvSpPr>
        <p:spPr>
          <a:xfrm rot="18865226">
            <a:off x="4357900" y="4447591"/>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4" name="Oval 63"/>
          <p:cNvSpPr/>
          <p:nvPr/>
        </p:nvSpPr>
        <p:spPr>
          <a:xfrm rot="18865226">
            <a:off x="4537869" y="4445626"/>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5" name="Oval 64"/>
          <p:cNvSpPr/>
          <p:nvPr/>
        </p:nvSpPr>
        <p:spPr>
          <a:xfrm rot="18865226">
            <a:off x="4717838" y="4443662"/>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6" name="Oval 65"/>
          <p:cNvSpPr/>
          <p:nvPr/>
        </p:nvSpPr>
        <p:spPr>
          <a:xfrm rot="18865226">
            <a:off x="4897807" y="4441698"/>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7" name="Oval 66"/>
          <p:cNvSpPr/>
          <p:nvPr/>
        </p:nvSpPr>
        <p:spPr>
          <a:xfrm rot="18865226">
            <a:off x="5077777" y="4439734"/>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8" name="Oval 67"/>
          <p:cNvSpPr/>
          <p:nvPr/>
        </p:nvSpPr>
        <p:spPr>
          <a:xfrm rot="18865226">
            <a:off x="5257746" y="4437770"/>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p:cNvSpPr/>
          <p:nvPr/>
        </p:nvSpPr>
        <p:spPr>
          <a:xfrm rot="18865226">
            <a:off x="5437716" y="4435806"/>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0" name="Oval 69"/>
          <p:cNvSpPr/>
          <p:nvPr/>
        </p:nvSpPr>
        <p:spPr>
          <a:xfrm rot="18865226">
            <a:off x="5617685" y="4433841"/>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1" name="Oval 70"/>
          <p:cNvSpPr/>
          <p:nvPr/>
        </p:nvSpPr>
        <p:spPr>
          <a:xfrm rot="18865226">
            <a:off x="5797654" y="4431877"/>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Oval 71"/>
          <p:cNvSpPr/>
          <p:nvPr/>
        </p:nvSpPr>
        <p:spPr>
          <a:xfrm rot="18865226">
            <a:off x="5977623" y="4429913"/>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3" name="Oval 72"/>
          <p:cNvSpPr/>
          <p:nvPr/>
        </p:nvSpPr>
        <p:spPr>
          <a:xfrm rot="18865226">
            <a:off x="7472220" y="1144849"/>
            <a:ext cx="137309" cy="127264"/>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4" name="Oval 73"/>
          <p:cNvSpPr/>
          <p:nvPr/>
        </p:nvSpPr>
        <p:spPr>
          <a:xfrm rot="18865226">
            <a:off x="7652189" y="1142885"/>
            <a:ext cx="137309" cy="127264"/>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5" name="Oval 74"/>
          <p:cNvSpPr/>
          <p:nvPr/>
        </p:nvSpPr>
        <p:spPr>
          <a:xfrm rot="18865226">
            <a:off x="7832158" y="1140921"/>
            <a:ext cx="137309" cy="127264"/>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6" name="Oval 75"/>
          <p:cNvSpPr/>
          <p:nvPr/>
        </p:nvSpPr>
        <p:spPr>
          <a:xfrm rot="18865226">
            <a:off x="8012128" y="1138957"/>
            <a:ext cx="137309" cy="127264"/>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7" name="Oval 76"/>
          <p:cNvSpPr/>
          <p:nvPr/>
        </p:nvSpPr>
        <p:spPr>
          <a:xfrm rot="18865226">
            <a:off x="7251189" y="1144849"/>
            <a:ext cx="137309" cy="127264"/>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8" name="Oval 77"/>
          <p:cNvSpPr/>
          <p:nvPr/>
        </p:nvSpPr>
        <p:spPr>
          <a:xfrm rot="18865226">
            <a:off x="7021214" y="1138957"/>
            <a:ext cx="137309" cy="127264"/>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9" name="Oval 78"/>
          <p:cNvSpPr/>
          <p:nvPr/>
        </p:nvSpPr>
        <p:spPr>
          <a:xfrm rot="18865226">
            <a:off x="6796182" y="1144850"/>
            <a:ext cx="137309" cy="127264"/>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0" name="Oval 79"/>
          <p:cNvSpPr/>
          <p:nvPr/>
        </p:nvSpPr>
        <p:spPr>
          <a:xfrm rot="18865226">
            <a:off x="6531444" y="1145445"/>
            <a:ext cx="137309" cy="127264"/>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1" name="Cross 80"/>
          <p:cNvSpPr/>
          <p:nvPr/>
        </p:nvSpPr>
        <p:spPr>
          <a:xfrm>
            <a:off x="6615754" y="1256463"/>
            <a:ext cx="188917" cy="178440"/>
          </a:xfrm>
          <a:prstGeom prst="plus">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2" name="Cross 81"/>
          <p:cNvSpPr/>
          <p:nvPr/>
        </p:nvSpPr>
        <p:spPr>
          <a:xfrm>
            <a:off x="6916658" y="1263333"/>
            <a:ext cx="188917" cy="178440"/>
          </a:xfrm>
          <a:prstGeom prst="plus">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3" name="Cross 82"/>
          <p:cNvSpPr/>
          <p:nvPr/>
        </p:nvSpPr>
        <p:spPr>
          <a:xfrm>
            <a:off x="7227996" y="1263333"/>
            <a:ext cx="188917" cy="178440"/>
          </a:xfrm>
          <a:prstGeom prst="plus">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4" name="Cross 83"/>
          <p:cNvSpPr/>
          <p:nvPr/>
        </p:nvSpPr>
        <p:spPr>
          <a:xfrm>
            <a:off x="7528899" y="1270203"/>
            <a:ext cx="188917" cy="178440"/>
          </a:xfrm>
          <a:prstGeom prst="plus">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5" name="Cross 84"/>
          <p:cNvSpPr/>
          <p:nvPr/>
        </p:nvSpPr>
        <p:spPr>
          <a:xfrm>
            <a:off x="7840256" y="1249926"/>
            <a:ext cx="188917" cy="178440"/>
          </a:xfrm>
          <a:prstGeom prst="plus">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86" name="Group 519"/>
          <p:cNvGrpSpPr/>
          <p:nvPr/>
        </p:nvGrpSpPr>
        <p:grpSpPr>
          <a:xfrm>
            <a:off x="6918258" y="641568"/>
            <a:ext cx="1105118" cy="513261"/>
            <a:chOff x="7255637" y="1295400"/>
            <a:chExt cx="1323391" cy="569671"/>
          </a:xfrm>
        </p:grpSpPr>
        <p:sp>
          <p:nvSpPr>
            <p:cNvPr id="413" name="Oval 412"/>
            <p:cNvSpPr/>
            <p:nvPr/>
          </p:nvSpPr>
          <p:spPr>
            <a:xfrm rot="18865226">
              <a:off x="7322650" y="1306300"/>
              <a:ext cx="152400" cy="152400"/>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14" name="Oval 413"/>
            <p:cNvSpPr/>
            <p:nvPr/>
          </p:nvSpPr>
          <p:spPr>
            <a:xfrm rot="18865226">
              <a:off x="7538165" y="1304120"/>
              <a:ext cx="152400" cy="152400"/>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15" name="Oval 414"/>
            <p:cNvSpPr/>
            <p:nvPr/>
          </p:nvSpPr>
          <p:spPr>
            <a:xfrm rot="18865226">
              <a:off x="7753680" y="1301940"/>
              <a:ext cx="152400" cy="152400"/>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16" name="Oval 415"/>
            <p:cNvSpPr/>
            <p:nvPr/>
          </p:nvSpPr>
          <p:spPr>
            <a:xfrm rot="18865226">
              <a:off x="7969195" y="1299760"/>
              <a:ext cx="152400" cy="152400"/>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17" name="Oval 416"/>
            <p:cNvSpPr/>
            <p:nvPr/>
          </p:nvSpPr>
          <p:spPr>
            <a:xfrm rot="18865226">
              <a:off x="8184711" y="1297580"/>
              <a:ext cx="152400" cy="152400"/>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18" name="Oval 417"/>
            <p:cNvSpPr/>
            <p:nvPr/>
          </p:nvSpPr>
          <p:spPr>
            <a:xfrm rot="18865226">
              <a:off x="8400226" y="1295400"/>
              <a:ext cx="152400" cy="152400"/>
            </a:xfrm>
            <a:prstGeom prst="ellipse">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19" name="Cross 418"/>
            <p:cNvSpPr/>
            <p:nvPr/>
          </p:nvSpPr>
          <p:spPr>
            <a:xfrm>
              <a:off x="7255637" y="1444845"/>
              <a:ext cx="226230" cy="198052"/>
            </a:xfrm>
            <a:prstGeom prst="plus">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20" name="Cross 419"/>
            <p:cNvSpPr/>
            <p:nvPr/>
          </p:nvSpPr>
          <p:spPr>
            <a:xfrm>
              <a:off x="7737940" y="1558752"/>
              <a:ext cx="226230" cy="198052"/>
            </a:xfrm>
            <a:prstGeom prst="plus">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21" name="Cross 420"/>
            <p:cNvSpPr/>
            <p:nvPr/>
          </p:nvSpPr>
          <p:spPr>
            <a:xfrm>
              <a:off x="8186366" y="1667019"/>
              <a:ext cx="226230" cy="198052"/>
            </a:xfrm>
            <a:prstGeom prst="plus">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22" name="Cross 421"/>
            <p:cNvSpPr/>
            <p:nvPr/>
          </p:nvSpPr>
          <p:spPr>
            <a:xfrm>
              <a:off x="8352798" y="1429963"/>
              <a:ext cx="226230" cy="198052"/>
            </a:xfrm>
            <a:prstGeom prst="plus">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87" name="Cross 86"/>
          <p:cNvSpPr/>
          <p:nvPr/>
        </p:nvSpPr>
        <p:spPr>
          <a:xfrm>
            <a:off x="4504721" y="3157851"/>
            <a:ext cx="188917" cy="178440"/>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8" name="Cross 87"/>
          <p:cNvSpPr/>
          <p:nvPr/>
        </p:nvSpPr>
        <p:spPr>
          <a:xfrm>
            <a:off x="4805624" y="3164721"/>
            <a:ext cx="188917" cy="178440"/>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9" name="Cross 88"/>
          <p:cNvSpPr/>
          <p:nvPr/>
        </p:nvSpPr>
        <p:spPr>
          <a:xfrm>
            <a:off x="5116962" y="3164721"/>
            <a:ext cx="188917" cy="178440"/>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0" name="Cross 89"/>
          <p:cNvSpPr/>
          <p:nvPr/>
        </p:nvSpPr>
        <p:spPr>
          <a:xfrm>
            <a:off x="5417866" y="3171591"/>
            <a:ext cx="188917" cy="178440"/>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1" name="Cross 90"/>
          <p:cNvSpPr/>
          <p:nvPr/>
        </p:nvSpPr>
        <p:spPr>
          <a:xfrm>
            <a:off x="5721825" y="3151312"/>
            <a:ext cx="188917" cy="178440"/>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92" name="Group 518"/>
          <p:cNvGrpSpPr/>
          <p:nvPr/>
        </p:nvGrpSpPr>
        <p:grpSpPr>
          <a:xfrm>
            <a:off x="3609396" y="1328113"/>
            <a:ext cx="4073242" cy="1728836"/>
            <a:chOff x="3153559" y="1430648"/>
            <a:chExt cx="4877753" cy="1918845"/>
          </a:xfrm>
          <a:solidFill>
            <a:srgbClr val="D8A8A0"/>
          </a:solidFill>
        </p:grpSpPr>
        <p:sp>
          <p:nvSpPr>
            <p:cNvPr id="294" name="Oval 293"/>
            <p:cNvSpPr/>
            <p:nvPr/>
          </p:nvSpPr>
          <p:spPr>
            <a:xfrm>
              <a:off x="7542717" y="2081174"/>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rot="18865226">
              <a:off x="5136388" y="3048344"/>
              <a:ext cx="152400" cy="152400"/>
            </a:xfrm>
            <a:prstGeom prst="ellipse">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6" name="Oval 295"/>
            <p:cNvSpPr/>
            <p:nvPr/>
          </p:nvSpPr>
          <p:spPr>
            <a:xfrm rot="18865226">
              <a:off x="4169108" y="3001395"/>
              <a:ext cx="152400" cy="152400"/>
            </a:xfrm>
            <a:prstGeom prst="ellipse">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7" name="Oval 296"/>
            <p:cNvSpPr/>
            <p:nvPr/>
          </p:nvSpPr>
          <p:spPr>
            <a:xfrm rot="18865226">
              <a:off x="4874290" y="3070843"/>
              <a:ext cx="152400" cy="152400"/>
            </a:xfrm>
            <a:prstGeom prst="ellipse">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8" name="Oval 297"/>
            <p:cNvSpPr/>
            <p:nvPr/>
          </p:nvSpPr>
          <p:spPr>
            <a:xfrm rot="18865226">
              <a:off x="4595074" y="3073798"/>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rot="18865226">
              <a:off x="5200588" y="3197093"/>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rot="18865226">
              <a:off x="4098792" y="2798962"/>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rot="18865226">
              <a:off x="6263773" y="296869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rot="18865226">
              <a:off x="6479288" y="2966514"/>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rot="18865226">
              <a:off x="6694803" y="2964334"/>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rot="18865226">
              <a:off x="6910318" y="2962154"/>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rot="18865226">
              <a:off x="3242201" y="2568186"/>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rot="18865226">
              <a:off x="3457716" y="256600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18865226">
              <a:off x="3673231" y="256382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rot="18865226">
              <a:off x="3888746" y="256164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18865226">
              <a:off x="4104261" y="255946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18865226">
              <a:off x="4319776" y="255728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18865226">
              <a:off x="4535291" y="255510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rot="18865226">
              <a:off x="4750807" y="255292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rot="18865226">
              <a:off x="4966322" y="255074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rot="18865226">
              <a:off x="5181837" y="254856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rot="18865226">
              <a:off x="5397352" y="254638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18865226">
              <a:off x="5612867" y="254420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rot="18865226">
              <a:off x="5828382" y="2542024"/>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18865226">
              <a:off x="6043897" y="2539844"/>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8865226">
              <a:off x="6259412" y="2537664"/>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18865226">
              <a:off x="6474928" y="2535484"/>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18865226">
              <a:off x="6690443" y="2533304"/>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8865226">
              <a:off x="6905958" y="2531124"/>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18865226">
              <a:off x="7121473" y="2528944"/>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18865226">
              <a:off x="3159686" y="2128612"/>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18865226">
              <a:off x="3375201" y="212643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18865226">
              <a:off x="3590716" y="212425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rot="18865226">
              <a:off x="3806231" y="212207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rot="18865226">
              <a:off x="4021746" y="211989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rot="18865226">
              <a:off x="4237261" y="211771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rot="18865226">
              <a:off x="4452776" y="211553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rot="18865226">
              <a:off x="4668291" y="211335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rot="18865226">
              <a:off x="4883807" y="211117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rot="18865226">
              <a:off x="5099322" y="210899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rot="18865226">
              <a:off x="5314837" y="210681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rot="18865226">
              <a:off x="5530352" y="210463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rot="18865226">
              <a:off x="5745867" y="2102451"/>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18865226">
              <a:off x="5961382" y="2100270"/>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rot="18865226">
              <a:off x="6176897" y="2098090"/>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rot="18865226">
              <a:off x="6392412" y="2095910"/>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rot="18865226">
              <a:off x="6607927" y="2093730"/>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rot="18865226">
              <a:off x="6823443" y="2091550"/>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rot="18865226">
              <a:off x="7038958" y="2089370"/>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rot="18865226">
              <a:off x="7254473" y="2087190"/>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18865226">
              <a:off x="3153559" y="1648806"/>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rot="18865226">
              <a:off x="3369074" y="1646626"/>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rot="18865226">
              <a:off x="3584589" y="1644446"/>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rot="18865226">
              <a:off x="3784157" y="1430648"/>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18865226">
              <a:off x="4015620" y="1640086"/>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18865226">
              <a:off x="4231135" y="1637906"/>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18865226">
              <a:off x="4446650" y="1635726"/>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rot="18865226">
              <a:off x="4662165" y="1633546"/>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rot="18865226">
              <a:off x="4877680" y="1631366"/>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rot="18865226">
              <a:off x="5093195" y="1629186"/>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rot="18865226">
              <a:off x="5308710" y="162700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18865226">
              <a:off x="5524225" y="162482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18865226">
              <a:off x="5739741" y="162264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rot="18865226">
              <a:off x="5955256" y="162046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18865226">
              <a:off x="6170771" y="161828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18865226">
              <a:off x="6386286" y="161610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rot="18865226">
              <a:off x="6601801" y="161392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rot="18865226">
              <a:off x="6817316" y="161174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rot="18865226">
              <a:off x="7032831" y="160956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rot="18865226">
              <a:off x="7248346" y="160738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rot="18865226">
              <a:off x="7463862" y="160520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rot="18865226">
              <a:off x="7679377" y="1603025"/>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rot="18865226">
              <a:off x="7387784" y="2523267"/>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rot="18865226">
              <a:off x="7667900" y="2523923"/>
              <a:ext cx="12595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68" name="Oval 367"/>
            <p:cNvSpPr/>
            <p:nvPr/>
          </p:nvSpPr>
          <p:spPr>
            <a:xfrm>
              <a:off x="7878912" y="2081843"/>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7469034" y="2925196"/>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7802875" y="2895818"/>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7878912" y="2522077"/>
              <a:ext cx="15240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Cross 371"/>
            <p:cNvSpPr/>
            <p:nvPr/>
          </p:nvSpPr>
          <p:spPr>
            <a:xfrm>
              <a:off x="3433121" y="1849608"/>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Cross 372"/>
            <p:cNvSpPr/>
            <p:nvPr/>
          </p:nvSpPr>
          <p:spPr>
            <a:xfrm>
              <a:off x="3793456" y="1857233"/>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Cross 373"/>
            <p:cNvSpPr/>
            <p:nvPr/>
          </p:nvSpPr>
          <p:spPr>
            <a:xfrm>
              <a:off x="4157451" y="1834726"/>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Cross 374"/>
            <p:cNvSpPr/>
            <p:nvPr/>
          </p:nvSpPr>
          <p:spPr>
            <a:xfrm>
              <a:off x="4517786" y="1842351"/>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Cross 375"/>
            <p:cNvSpPr/>
            <p:nvPr/>
          </p:nvSpPr>
          <p:spPr>
            <a:xfrm>
              <a:off x="4890617" y="1842351"/>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Cross 376"/>
            <p:cNvSpPr/>
            <p:nvPr/>
          </p:nvSpPr>
          <p:spPr>
            <a:xfrm>
              <a:off x="5250952" y="1849976"/>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Cross 377"/>
            <p:cNvSpPr/>
            <p:nvPr/>
          </p:nvSpPr>
          <p:spPr>
            <a:xfrm>
              <a:off x="5623805" y="1827470"/>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Cross 378"/>
            <p:cNvSpPr/>
            <p:nvPr/>
          </p:nvSpPr>
          <p:spPr>
            <a:xfrm>
              <a:off x="5984140" y="1835095"/>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Cross 379"/>
            <p:cNvSpPr/>
            <p:nvPr/>
          </p:nvSpPr>
          <p:spPr>
            <a:xfrm>
              <a:off x="6356971" y="1835095"/>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Cross 380"/>
            <p:cNvSpPr/>
            <p:nvPr/>
          </p:nvSpPr>
          <p:spPr>
            <a:xfrm>
              <a:off x="6717306" y="1842720"/>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Cross 381"/>
            <p:cNvSpPr/>
            <p:nvPr/>
          </p:nvSpPr>
          <p:spPr>
            <a:xfrm>
              <a:off x="6996847" y="1827840"/>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Cross 382"/>
            <p:cNvSpPr/>
            <p:nvPr/>
          </p:nvSpPr>
          <p:spPr>
            <a:xfrm>
              <a:off x="7369678" y="1827840"/>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Cross 383"/>
            <p:cNvSpPr/>
            <p:nvPr/>
          </p:nvSpPr>
          <p:spPr>
            <a:xfrm>
              <a:off x="7730013" y="1835465"/>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Cross 384"/>
            <p:cNvSpPr/>
            <p:nvPr/>
          </p:nvSpPr>
          <p:spPr>
            <a:xfrm>
              <a:off x="3407864" y="2314052"/>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Cross 385"/>
            <p:cNvSpPr/>
            <p:nvPr/>
          </p:nvSpPr>
          <p:spPr>
            <a:xfrm>
              <a:off x="3768199" y="2321677"/>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ross 386"/>
            <p:cNvSpPr/>
            <p:nvPr/>
          </p:nvSpPr>
          <p:spPr>
            <a:xfrm>
              <a:off x="4132194" y="2299170"/>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Cross 387"/>
            <p:cNvSpPr/>
            <p:nvPr/>
          </p:nvSpPr>
          <p:spPr>
            <a:xfrm>
              <a:off x="4492529" y="2306795"/>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Cross 388"/>
            <p:cNvSpPr/>
            <p:nvPr/>
          </p:nvSpPr>
          <p:spPr>
            <a:xfrm>
              <a:off x="4865360" y="2306795"/>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Cross 389"/>
            <p:cNvSpPr/>
            <p:nvPr/>
          </p:nvSpPr>
          <p:spPr>
            <a:xfrm>
              <a:off x="5225695" y="2314420"/>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Cross 390"/>
            <p:cNvSpPr/>
            <p:nvPr/>
          </p:nvSpPr>
          <p:spPr>
            <a:xfrm>
              <a:off x="5598548" y="2291914"/>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Cross 391"/>
            <p:cNvSpPr/>
            <p:nvPr/>
          </p:nvSpPr>
          <p:spPr>
            <a:xfrm>
              <a:off x="5958883" y="2299539"/>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Cross 392"/>
            <p:cNvSpPr/>
            <p:nvPr/>
          </p:nvSpPr>
          <p:spPr>
            <a:xfrm>
              <a:off x="6331714" y="2299539"/>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Cross 393"/>
            <p:cNvSpPr/>
            <p:nvPr/>
          </p:nvSpPr>
          <p:spPr>
            <a:xfrm>
              <a:off x="6692049" y="2307164"/>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Cross 394"/>
            <p:cNvSpPr/>
            <p:nvPr/>
          </p:nvSpPr>
          <p:spPr>
            <a:xfrm>
              <a:off x="6971590" y="2292284"/>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Cross 395"/>
            <p:cNvSpPr/>
            <p:nvPr/>
          </p:nvSpPr>
          <p:spPr>
            <a:xfrm>
              <a:off x="7344421" y="2292284"/>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Cross 396"/>
            <p:cNvSpPr/>
            <p:nvPr/>
          </p:nvSpPr>
          <p:spPr>
            <a:xfrm>
              <a:off x="7704756" y="2299909"/>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Cross 397"/>
            <p:cNvSpPr/>
            <p:nvPr/>
          </p:nvSpPr>
          <p:spPr>
            <a:xfrm>
              <a:off x="3295127" y="2735072"/>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Cross 398"/>
            <p:cNvSpPr/>
            <p:nvPr/>
          </p:nvSpPr>
          <p:spPr>
            <a:xfrm>
              <a:off x="3655462" y="2742697"/>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Cross 399"/>
            <p:cNvSpPr/>
            <p:nvPr/>
          </p:nvSpPr>
          <p:spPr>
            <a:xfrm>
              <a:off x="4312314" y="3034405"/>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Cross 400"/>
            <p:cNvSpPr/>
            <p:nvPr/>
          </p:nvSpPr>
          <p:spPr>
            <a:xfrm>
              <a:off x="4379792" y="2727815"/>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Cross 401"/>
            <p:cNvSpPr/>
            <p:nvPr/>
          </p:nvSpPr>
          <p:spPr>
            <a:xfrm>
              <a:off x="4752623" y="2727815"/>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Cross 402"/>
            <p:cNvSpPr/>
            <p:nvPr/>
          </p:nvSpPr>
          <p:spPr>
            <a:xfrm>
              <a:off x="5112958" y="2735440"/>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Cross 403"/>
            <p:cNvSpPr/>
            <p:nvPr/>
          </p:nvSpPr>
          <p:spPr>
            <a:xfrm>
              <a:off x="5485811" y="2712934"/>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Cross 404"/>
            <p:cNvSpPr/>
            <p:nvPr/>
          </p:nvSpPr>
          <p:spPr>
            <a:xfrm>
              <a:off x="5846146" y="2720559"/>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Cross 405"/>
            <p:cNvSpPr/>
            <p:nvPr/>
          </p:nvSpPr>
          <p:spPr>
            <a:xfrm>
              <a:off x="6218977" y="2720559"/>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Cross 406"/>
            <p:cNvSpPr/>
            <p:nvPr/>
          </p:nvSpPr>
          <p:spPr>
            <a:xfrm>
              <a:off x="6579312" y="2728184"/>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Cross 407"/>
            <p:cNvSpPr/>
            <p:nvPr/>
          </p:nvSpPr>
          <p:spPr>
            <a:xfrm>
              <a:off x="6858853" y="2713304"/>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Cross 408"/>
            <p:cNvSpPr/>
            <p:nvPr/>
          </p:nvSpPr>
          <p:spPr>
            <a:xfrm>
              <a:off x="7231684" y="2713304"/>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Cross 409"/>
            <p:cNvSpPr/>
            <p:nvPr/>
          </p:nvSpPr>
          <p:spPr>
            <a:xfrm>
              <a:off x="7592019" y="2720929"/>
              <a:ext cx="226230" cy="198052"/>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Cross 410"/>
            <p:cNvSpPr/>
            <p:nvPr/>
          </p:nvSpPr>
          <p:spPr>
            <a:xfrm>
              <a:off x="5468081" y="3124544"/>
              <a:ext cx="226230" cy="198052"/>
            </a:xfrm>
            <a:prstGeom prst="plus">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2" name="Cross 411"/>
            <p:cNvSpPr/>
            <p:nvPr/>
          </p:nvSpPr>
          <p:spPr>
            <a:xfrm>
              <a:off x="5921612" y="3001396"/>
              <a:ext cx="226230" cy="198052"/>
            </a:xfrm>
            <a:prstGeom prst="plus">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93" name="Cross 92"/>
          <p:cNvSpPr/>
          <p:nvPr/>
        </p:nvSpPr>
        <p:spPr>
          <a:xfrm>
            <a:off x="4553478" y="3518965"/>
            <a:ext cx="188917" cy="143846"/>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4" name="Cross 93"/>
          <p:cNvSpPr/>
          <p:nvPr/>
        </p:nvSpPr>
        <p:spPr>
          <a:xfrm>
            <a:off x="4864816" y="3518965"/>
            <a:ext cx="188917" cy="143846"/>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5" name="Cross 94"/>
          <p:cNvSpPr/>
          <p:nvPr/>
        </p:nvSpPr>
        <p:spPr>
          <a:xfrm>
            <a:off x="5165719" y="3525835"/>
            <a:ext cx="188917" cy="143846"/>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6" name="Cross 95"/>
          <p:cNvSpPr/>
          <p:nvPr/>
        </p:nvSpPr>
        <p:spPr>
          <a:xfrm>
            <a:off x="5469679" y="3505557"/>
            <a:ext cx="188917" cy="143846"/>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7" name="Cross 96"/>
          <p:cNvSpPr/>
          <p:nvPr/>
        </p:nvSpPr>
        <p:spPr>
          <a:xfrm>
            <a:off x="5770582" y="3512427"/>
            <a:ext cx="188917" cy="143846"/>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8" name="Cross 97"/>
          <p:cNvSpPr/>
          <p:nvPr/>
        </p:nvSpPr>
        <p:spPr>
          <a:xfrm>
            <a:off x="3076784" y="3864113"/>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9" name="Cross 98"/>
          <p:cNvSpPr/>
          <p:nvPr/>
        </p:nvSpPr>
        <p:spPr>
          <a:xfrm>
            <a:off x="3377688" y="3870983"/>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0" name="Cross 99"/>
          <p:cNvSpPr/>
          <p:nvPr/>
        </p:nvSpPr>
        <p:spPr>
          <a:xfrm>
            <a:off x="3689026" y="3870983"/>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1" name="Cross 100"/>
          <p:cNvSpPr/>
          <p:nvPr/>
        </p:nvSpPr>
        <p:spPr>
          <a:xfrm>
            <a:off x="3989929" y="3877853"/>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2" name="Cross 101"/>
          <p:cNvSpPr/>
          <p:nvPr/>
        </p:nvSpPr>
        <p:spPr>
          <a:xfrm>
            <a:off x="4301286" y="3857576"/>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3" name="Cross 102"/>
          <p:cNvSpPr/>
          <p:nvPr/>
        </p:nvSpPr>
        <p:spPr>
          <a:xfrm>
            <a:off x="4602189" y="3864446"/>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4" name="Cross 103"/>
          <p:cNvSpPr/>
          <p:nvPr/>
        </p:nvSpPr>
        <p:spPr>
          <a:xfrm>
            <a:off x="4913527" y="3864446"/>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5" name="Cross 104"/>
          <p:cNvSpPr/>
          <p:nvPr/>
        </p:nvSpPr>
        <p:spPr>
          <a:xfrm>
            <a:off x="5214430" y="3871316"/>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6" name="Cross 105"/>
          <p:cNvSpPr/>
          <p:nvPr/>
        </p:nvSpPr>
        <p:spPr>
          <a:xfrm>
            <a:off x="5518390" y="3851038"/>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7" name="Cross 106"/>
          <p:cNvSpPr/>
          <p:nvPr/>
        </p:nvSpPr>
        <p:spPr>
          <a:xfrm>
            <a:off x="5819293" y="3857907"/>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8" name="Cross 107"/>
          <p:cNvSpPr/>
          <p:nvPr/>
        </p:nvSpPr>
        <p:spPr>
          <a:xfrm>
            <a:off x="3138123" y="4217087"/>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9" name="Cross 108"/>
          <p:cNvSpPr/>
          <p:nvPr/>
        </p:nvSpPr>
        <p:spPr>
          <a:xfrm>
            <a:off x="3439027" y="4223957"/>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0" name="Cross 109"/>
          <p:cNvSpPr/>
          <p:nvPr/>
        </p:nvSpPr>
        <p:spPr>
          <a:xfrm>
            <a:off x="3750365" y="4223957"/>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1" name="Cross 110"/>
          <p:cNvSpPr/>
          <p:nvPr/>
        </p:nvSpPr>
        <p:spPr>
          <a:xfrm>
            <a:off x="4051268" y="4230826"/>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2" name="Cross 111"/>
          <p:cNvSpPr/>
          <p:nvPr/>
        </p:nvSpPr>
        <p:spPr>
          <a:xfrm>
            <a:off x="4362625" y="4210549"/>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3" name="Cross 112"/>
          <p:cNvSpPr/>
          <p:nvPr/>
        </p:nvSpPr>
        <p:spPr>
          <a:xfrm>
            <a:off x="4663528" y="4217419"/>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4" name="Cross 113"/>
          <p:cNvSpPr/>
          <p:nvPr/>
        </p:nvSpPr>
        <p:spPr>
          <a:xfrm>
            <a:off x="4974866" y="4217419"/>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5" name="Cross 114"/>
          <p:cNvSpPr/>
          <p:nvPr/>
        </p:nvSpPr>
        <p:spPr>
          <a:xfrm>
            <a:off x="5275769" y="4224289"/>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6" name="Cross 115"/>
          <p:cNvSpPr/>
          <p:nvPr/>
        </p:nvSpPr>
        <p:spPr>
          <a:xfrm>
            <a:off x="5579729" y="4204011"/>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7" name="Cross 116"/>
          <p:cNvSpPr/>
          <p:nvPr/>
        </p:nvSpPr>
        <p:spPr>
          <a:xfrm>
            <a:off x="5880632" y="4210881"/>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8" name="Cross 117"/>
          <p:cNvSpPr/>
          <p:nvPr/>
        </p:nvSpPr>
        <p:spPr>
          <a:xfrm>
            <a:off x="3051622" y="4609312"/>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9" name="Cross 118"/>
          <p:cNvSpPr/>
          <p:nvPr/>
        </p:nvSpPr>
        <p:spPr>
          <a:xfrm>
            <a:off x="3352525" y="4616182"/>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0" name="Cross 119"/>
          <p:cNvSpPr/>
          <p:nvPr/>
        </p:nvSpPr>
        <p:spPr>
          <a:xfrm>
            <a:off x="3663864" y="4616182"/>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1" name="Cross 120"/>
          <p:cNvSpPr/>
          <p:nvPr/>
        </p:nvSpPr>
        <p:spPr>
          <a:xfrm>
            <a:off x="3964767" y="4623052"/>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2" name="Cross 121"/>
          <p:cNvSpPr/>
          <p:nvPr/>
        </p:nvSpPr>
        <p:spPr>
          <a:xfrm>
            <a:off x="4276124" y="4602774"/>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3" name="Cross 122"/>
          <p:cNvSpPr/>
          <p:nvPr/>
        </p:nvSpPr>
        <p:spPr>
          <a:xfrm>
            <a:off x="4577027" y="4609644"/>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4" name="Cross 123"/>
          <p:cNvSpPr/>
          <p:nvPr/>
        </p:nvSpPr>
        <p:spPr>
          <a:xfrm>
            <a:off x="4888365" y="4609644"/>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5" name="Cross 124"/>
          <p:cNvSpPr/>
          <p:nvPr/>
        </p:nvSpPr>
        <p:spPr>
          <a:xfrm>
            <a:off x="5189268" y="4616514"/>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6" name="Cross 125"/>
          <p:cNvSpPr/>
          <p:nvPr/>
        </p:nvSpPr>
        <p:spPr>
          <a:xfrm>
            <a:off x="5493228" y="4596236"/>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7" name="Cross 126"/>
          <p:cNvSpPr/>
          <p:nvPr/>
        </p:nvSpPr>
        <p:spPr>
          <a:xfrm>
            <a:off x="5794131" y="4603106"/>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8" name="Cross 127"/>
          <p:cNvSpPr/>
          <p:nvPr/>
        </p:nvSpPr>
        <p:spPr>
          <a:xfrm>
            <a:off x="6105469" y="4603106"/>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9" name="Cross 128"/>
          <p:cNvSpPr/>
          <p:nvPr/>
        </p:nvSpPr>
        <p:spPr>
          <a:xfrm>
            <a:off x="6406373" y="4609976"/>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0" name="Oval 129"/>
          <p:cNvSpPr/>
          <p:nvPr/>
        </p:nvSpPr>
        <p:spPr>
          <a:xfrm rot="18865226">
            <a:off x="6119517" y="3271379"/>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1" name="Oval 130"/>
          <p:cNvSpPr/>
          <p:nvPr/>
        </p:nvSpPr>
        <p:spPr>
          <a:xfrm rot="18865226">
            <a:off x="6299486" y="3269415"/>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2" name="Oval 131"/>
          <p:cNvSpPr/>
          <p:nvPr/>
        </p:nvSpPr>
        <p:spPr>
          <a:xfrm rot="18865226">
            <a:off x="6479455" y="3267451"/>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3" name="Oval 132"/>
          <p:cNvSpPr/>
          <p:nvPr/>
        </p:nvSpPr>
        <p:spPr>
          <a:xfrm rot="18865226">
            <a:off x="6659424" y="3265487"/>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4" name="Oval 133"/>
          <p:cNvSpPr/>
          <p:nvPr/>
        </p:nvSpPr>
        <p:spPr>
          <a:xfrm rot="18865226">
            <a:off x="6839394" y="3263523"/>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5" name="Oval 134"/>
          <p:cNvSpPr/>
          <p:nvPr/>
        </p:nvSpPr>
        <p:spPr>
          <a:xfrm rot="18865226">
            <a:off x="6090977" y="2910444"/>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6" name="Oval 135"/>
          <p:cNvSpPr/>
          <p:nvPr/>
        </p:nvSpPr>
        <p:spPr>
          <a:xfrm rot="18865226">
            <a:off x="6270946" y="2908480"/>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7" name="Oval 136"/>
          <p:cNvSpPr/>
          <p:nvPr/>
        </p:nvSpPr>
        <p:spPr>
          <a:xfrm rot="18865226">
            <a:off x="6450916" y="2906516"/>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8" name="Oval 137"/>
          <p:cNvSpPr/>
          <p:nvPr/>
        </p:nvSpPr>
        <p:spPr>
          <a:xfrm rot="18865226">
            <a:off x="6630885" y="2904552"/>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9" name="Oval 138"/>
          <p:cNvSpPr/>
          <p:nvPr/>
        </p:nvSpPr>
        <p:spPr>
          <a:xfrm rot="18865226">
            <a:off x="6810854" y="2902588"/>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0" name="Oval 139"/>
          <p:cNvSpPr/>
          <p:nvPr/>
        </p:nvSpPr>
        <p:spPr>
          <a:xfrm rot="18865226">
            <a:off x="6990823" y="2900623"/>
            <a:ext cx="137309" cy="127264"/>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1" name="Oval 140"/>
          <p:cNvSpPr/>
          <p:nvPr/>
        </p:nvSpPr>
        <p:spPr>
          <a:xfrm rot="18865226">
            <a:off x="6093034" y="3621065"/>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2" name="Oval 141"/>
          <p:cNvSpPr/>
          <p:nvPr/>
        </p:nvSpPr>
        <p:spPr>
          <a:xfrm rot="18865226">
            <a:off x="6273003" y="3619101"/>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3" name="Oval 142"/>
          <p:cNvSpPr/>
          <p:nvPr/>
        </p:nvSpPr>
        <p:spPr>
          <a:xfrm rot="18865226">
            <a:off x="6452972" y="3617136"/>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4" name="Oval 143"/>
          <p:cNvSpPr/>
          <p:nvPr/>
        </p:nvSpPr>
        <p:spPr>
          <a:xfrm rot="18865226">
            <a:off x="6632941" y="3615172"/>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5" name="Oval 144"/>
          <p:cNvSpPr/>
          <p:nvPr/>
        </p:nvSpPr>
        <p:spPr>
          <a:xfrm rot="18865226">
            <a:off x="6812911" y="3613208"/>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6" name="Oval 145"/>
          <p:cNvSpPr/>
          <p:nvPr/>
        </p:nvSpPr>
        <p:spPr>
          <a:xfrm rot="18865226">
            <a:off x="6992880" y="3611244"/>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7" name="Oval 89"/>
          <p:cNvSpPr/>
          <p:nvPr/>
        </p:nvSpPr>
        <p:spPr>
          <a:xfrm rot="18865226">
            <a:off x="6186065" y="3982826"/>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8" name="Oval 90"/>
          <p:cNvSpPr/>
          <p:nvPr/>
        </p:nvSpPr>
        <p:spPr>
          <a:xfrm rot="18865226">
            <a:off x="6366034" y="3980862"/>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9" name="Oval 148"/>
          <p:cNvSpPr/>
          <p:nvPr/>
        </p:nvSpPr>
        <p:spPr>
          <a:xfrm rot="18865226">
            <a:off x="6546003" y="3978898"/>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0" name="Oval 149"/>
          <p:cNvSpPr/>
          <p:nvPr/>
        </p:nvSpPr>
        <p:spPr>
          <a:xfrm rot="18865226">
            <a:off x="6725972" y="3976933"/>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1" name="Oval 150"/>
          <p:cNvSpPr/>
          <p:nvPr/>
        </p:nvSpPr>
        <p:spPr>
          <a:xfrm rot="18865226">
            <a:off x="6905942" y="3974969"/>
            <a:ext cx="137309" cy="127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2" name="Cross 151"/>
          <p:cNvSpPr/>
          <p:nvPr/>
        </p:nvSpPr>
        <p:spPr>
          <a:xfrm>
            <a:off x="6110393" y="3067304"/>
            <a:ext cx="188917" cy="143846"/>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3" name="Cross 152"/>
          <p:cNvSpPr/>
          <p:nvPr/>
        </p:nvSpPr>
        <p:spPr>
          <a:xfrm>
            <a:off x="6411297" y="3074174"/>
            <a:ext cx="188917" cy="143846"/>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4" name="Cross 153"/>
          <p:cNvSpPr/>
          <p:nvPr/>
        </p:nvSpPr>
        <p:spPr>
          <a:xfrm>
            <a:off x="6722653" y="3053896"/>
            <a:ext cx="188917" cy="143846"/>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5" name="Cross 154"/>
          <p:cNvSpPr/>
          <p:nvPr/>
        </p:nvSpPr>
        <p:spPr>
          <a:xfrm>
            <a:off x="6159105" y="3412784"/>
            <a:ext cx="188917" cy="178440"/>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6" name="Cross 155"/>
          <p:cNvSpPr/>
          <p:nvPr/>
        </p:nvSpPr>
        <p:spPr>
          <a:xfrm>
            <a:off x="6460008" y="3419654"/>
            <a:ext cx="188917" cy="178440"/>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7" name="Cross 156"/>
          <p:cNvSpPr/>
          <p:nvPr/>
        </p:nvSpPr>
        <p:spPr>
          <a:xfrm>
            <a:off x="6771364" y="3399377"/>
            <a:ext cx="188917" cy="178440"/>
          </a:xfrm>
          <a:prstGeom prst="plus">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8" name="Cross 157"/>
          <p:cNvSpPr/>
          <p:nvPr/>
        </p:nvSpPr>
        <p:spPr>
          <a:xfrm>
            <a:off x="6220443" y="3765758"/>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9" name="Cross 158"/>
          <p:cNvSpPr/>
          <p:nvPr/>
        </p:nvSpPr>
        <p:spPr>
          <a:xfrm>
            <a:off x="6521347" y="3772628"/>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0" name="Cross 159"/>
          <p:cNvSpPr/>
          <p:nvPr/>
        </p:nvSpPr>
        <p:spPr>
          <a:xfrm>
            <a:off x="6832703" y="3752350"/>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1" name="Cross 160"/>
          <p:cNvSpPr/>
          <p:nvPr/>
        </p:nvSpPr>
        <p:spPr>
          <a:xfrm>
            <a:off x="6746202" y="4144575"/>
            <a:ext cx="188917" cy="178440"/>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2" name="Oval 161"/>
          <p:cNvSpPr/>
          <p:nvPr/>
        </p:nvSpPr>
        <p:spPr>
          <a:xfrm rot="18865226">
            <a:off x="2707430" y="3243298"/>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3" name="Oval 162"/>
          <p:cNvSpPr/>
          <p:nvPr/>
        </p:nvSpPr>
        <p:spPr>
          <a:xfrm rot="18865226">
            <a:off x="2535187" y="3226640"/>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4" name="Oval 163"/>
          <p:cNvSpPr/>
          <p:nvPr/>
        </p:nvSpPr>
        <p:spPr>
          <a:xfrm rot="18865226">
            <a:off x="609585" y="3080157"/>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5" name="Oval 164"/>
          <p:cNvSpPr/>
          <p:nvPr/>
        </p:nvSpPr>
        <p:spPr>
          <a:xfrm rot="18865226">
            <a:off x="2966602" y="3225687"/>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6" name="Oval 165"/>
          <p:cNvSpPr/>
          <p:nvPr/>
        </p:nvSpPr>
        <p:spPr>
          <a:xfrm rot="18865226">
            <a:off x="3146322" y="323238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8865226">
            <a:off x="3176315" y="338588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971800" y="3392342"/>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3109945" y="3565545"/>
            <a:ext cx="126783" cy="126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Cross 169"/>
          <p:cNvSpPr/>
          <p:nvPr/>
        </p:nvSpPr>
        <p:spPr>
          <a:xfrm>
            <a:off x="2697141" y="3410915"/>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1" name="Cross 170"/>
          <p:cNvSpPr/>
          <p:nvPr/>
        </p:nvSpPr>
        <p:spPr>
          <a:xfrm>
            <a:off x="1778173" y="4542500"/>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2" name="Oval 171"/>
          <p:cNvSpPr/>
          <p:nvPr/>
        </p:nvSpPr>
        <p:spPr>
          <a:xfrm rot="18865226">
            <a:off x="853489" y="3731462"/>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3" name="Oval 172"/>
          <p:cNvSpPr/>
          <p:nvPr/>
        </p:nvSpPr>
        <p:spPr>
          <a:xfrm rot="18865226">
            <a:off x="1032778" y="3729648"/>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4" name="Oval 173"/>
          <p:cNvSpPr/>
          <p:nvPr/>
        </p:nvSpPr>
        <p:spPr>
          <a:xfrm rot="18865226">
            <a:off x="1212067" y="3727834"/>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5" name="Oval 174"/>
          <p:cNvSpPr/>
          <p:nvPr/>
        </p:nvSpPr>
        <p:spPr>
          <a:xfrm rot="18865226">
            <a:off x="1391356" y="3726020"/>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6" name="Oval 175"/>
          <p:cNvSpPr/>
          <p:nvPr/>
        </p:nvSpPr>
        <p:spPr>
          <a:xfrm rot="18865226">
            <a:off x="1570645" y="3724206"/>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7" name="Oval 176"/>
          <p:cNvSpPr/>
          <p:nvPr/>
        </p:nvSpPr>
        <p:spPr>
          <a:xfrm rot="18865226">
            <a:off x="1749934" y="3722391"/>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8" name="Oval 177"/>
          <p:cNvSpPr/>
          <p:nvPr/>
        </p:nvSpPr>
        <p:spPr>
          <a:xfrm rot="18865226">
            <a:off x="1929223" y="3720577"/>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9" name="Oval 178"/>
          <p:cNvSpPr/>
          <p:nvPr/>
        </p:nvSpPr>
        <p:spPr>
          <a:xfrm rot="18865226">
            <a:off x="2108512" y="3718763"/>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0" name="Oval 179"/>
          <p:cNvSpPr/>
          <p:nvPr/>
        </p:nvSpPr>
        <p:spPr>
          <a:xfrm rot="18865226">
            <a:off x="638883" y="3378577"/>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1" name="Oval 180"/>
          <p:cNvSpPr/>
          <p:nvPr/>
        </p:nvSpPr>
        <p:spPr>
          <a:xfrm rot="18865226">
            <a:off x="825057" y="3398116"/>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2" name="Oval 181"/>
          <p:cNvSpPr/>
          <p:nvPr/>
        </p:nvSpPr>
        <p:spPr>
          <a:xfrm rot="18865226">
            <a:off x="1004346" y="3396301"/>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3" name="Oval 182"/>
          <p:cNvSpPr/>
          <p:nvPr/>
        </p:nvSpPr>
        <p:spPr>
          <a:xfrm rot="18865226">
            <a:off x="1183635" y="3394487"/>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4" name="Oval 183"/>
          <p:cNvSpPr/>
          <p:nvPr/>
        </p:nvSpPr>
        <p:spPr>
          <a:xfrm rot="18865226">
            <a:off x="1362924" y="3392673"/>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5" name="Oval 184"/>
          <p:cNvSpPr/>
          <p:nvPr/>
        </p:nvSpPr>
        <p:spPr>
          <a:xfrm rot="18865226">
            <a:off x="1542213" y="3390859"/>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6" name="Oval 185"/>
          <p:cNvSpPr/>
          <p:nvPr/>
        </p:nvSpPr>
        <p:spPr>
          <a:xfrm rot="18865226">
            <a:off x="1721502" y="3389045"/>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7" name="Oval 186"/>
          <p:cNvSpPr/>
          <p:nvPr/>
        </p:nvSpPr>
        <p:spPr>
          <a:xfrm rot="18865226">
            <a:off x="1900791" y="3387231"/>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8" name="Oval 187"/>
          <p:cNvSpPr/>
          <p:nvPr/>
        </p:nvSpPr>
        <p:spPr>
          <a:xfrm rot="18865226">
            <a:off x="2080080" y="3385417"/>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9" name="Oval 188"/>
          <p:cNvSpPr/>
          <p:nvPr/>
        </p:nvSpPr>
        <p:spPr>
          <a:xfrm rot="18865226">
            <a:off x="2259369" y="3383603"/>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0" name="Oval 189"/>
          <p:cNvSpPr/>
          <p:nvPr/>
        </p:nvSpPr>
        <p:spPr>
          <a:xfrm rot="18865226">
            <a:off x="2438658" y="3381789"/>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1" name="Oval 190"/>
          <p:cNvSpPr/>
          <p:nvPr/>
        </p:nvSpPr>
        <p:spPr>
          <a:xfrm rot="18865226">
            <a:off x="993276" y="3069487"/>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2" name="Oval 191"/>
          <p:cNvSpPr/>
          <p:nvPr/>
        </p:nvSpPr>
        <p:spPr>
          <a:xfrm rot="18865226">
            <a:off x="1172564" y="3067673"/>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3" name="Oval 192"/>
          <p:cNvSpPr/>
          <p:nvPr/>
        </p:nvSpPr>
        <p:spPr>
          <a:xfrm rot="18865226">
            <a:off x="1351853" y="3065859"/>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4" name="Oval 193"/>
          <p:cNvSpPr/>
          <p:nvPr/>
        </p:nvSpPr>
        <p:spPr>
          <a:xfrm rot="18865226">
            <a:off x="1531143" y="3064045"/>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5" name="Oval 194"/>
          <p:cNvSpPr/>
          <p:nvPr/>
        </p:nvSpPr>
        <p:spPr>
          <a:xfrm rot="18865226">
            <a:off x="1710432" y="3062231"/>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6" name="Oval 195"/>
          <p:cNvSpPr/>
          <p:nvPr/>
        </p:nvSpPr>
        <p:spPr>
          <a:xfrm rot="18865226">
            <a:off x="1889721" y="3060417"/>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7" name="Oval 196"/>
          <p:cNvSpPr/>
          <p:nvPr/>
        </p:nvSpPr>
        <p:spPr>
          <a:xfrm rot="18865226">
            <a:off x="2069010" y="3058603"/>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8" name="Oval 197"/>
          <p:cNvSpPr/>
          <p:nvPr/>
        </p:nvSpPr>
        <p:spPr>
          <a:xfrm rot="18865226">
            <a:off x="2248299" y="3056789"/>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9" name="Oval 198"/>
          <p:cNvSpPr/>
          <p:nvPr/>
        </p:nvSpPr>
        <p:spPr>
          <a:xfrm rot="18865226">
            <a:off x="647817" y="4056232"/>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0" name="Oval 199"/>
          <p:cNvSpPr/>
          <p:nvPr/>
        </p:nvSpPr>
        <p:spPr>
          <a:xfrm rot="18865226">
            <a:off x="827106" y="4054418"/>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1" name="Oval 200"/>
          <p:cNvSpPr/>
          <p:nvPr/>
        </p:nvSpPr>
        <p:spPr>
          <a:xfrm rot="18865226">
            <a:off x="1006395" y="4052604"/>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2" name="Oval 201"/>
          <p:cNvSpPr/>
          <p:nvPr/>
        </p:nvSpPr>
        <p:spPr>
          <a:xfrm rot="18865226">
            <a:off x="1185684" y="4050790"/>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3" name="Oval 202"/>
          <p:cNvSpPr/>
          <p:nvPr/>
        </p:nvSpPr>
        <p:spPr>
          <a:xfrm rot="18865226">
            <a:off x="1364973" y="4048976"/>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4" name="Oval 203"/>
          <p:cNvSpPr/>
          <p:nvPr/>
        </p:nvSpPr>
        <p:spPr>
          <a:xfrm rot="18865226">
            <a:off x="1544262" y="4047162"/>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5" name="Oval 204"/>
          <p:cNvSpPr/>
          <p:nvPr/>
        </p:nvSpPr>
        <p:spPr>
          <a:xfrm rot="18865226">
            <a:off x="1723551" y="4045347"/>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6" name="Oval 205"/>
          <p:cNvSpPr/>
          <p:nvPr/>
        </p:nvSpPr>
        <p:spPr>
          <a:xfrm rot="18865226">
            <a:off x="1902840" y="4043533"/>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7" name="Oval 206"/>
          <p:cNvSpPr/>
          <p:nvPr/>
        </p:nvSpPr>
        <p:spPr>
          <a:xfrm rot="18865226">
            <a:off x="2082129" y="4041719"/>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8" name="Oval 207"/>
          <p:cNvSpPr/>
          <p:nvPr/>
        </p:nvSpPr>
        <p:spPr>
          <a:xfrm rot="18865226">
            <a:off x="2261418" y="4039905"/>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9" name="Oval 208"/>
          <p:cNvSpPr/>
          <p:nvPr/>
        </p:nvSpPr>
        <p:spPr>
          <a:xfrm rot="18865226">
            <a:off x="728537" y="4201959"/>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0" name="Oval 209"/>
          <p:cNvSpPr/>
          <p:nvPr/>
        </p:nvSpPr>
        <p:spPr>
          <a:xfrm rot="18865226">
            <a:off x="740497" y="4390340"/>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1" name="Oval 210"/>
          <p:cNvSpPr/>
          <p:nvPr/>
        </p:nvSpPr>
        <p:spPr>
          <a:xfrm rot="18865226">
            <a:off x="919786" y="4388526"/>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2" name="Oval 211"/>
          <p:cNvSpPr/>
          <p:nvPr/>
        </p:nvSpPr>
        <p:spPr>
          <a:xfrm rot="18865226">
            <a:off x="1099074" y="4386712"/>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3" name="Oval 212"/>
          <p:cNvSpPr/>
          <p:nvPr/>
        </p:nvSpPr>
        <p:spPr>
          <a:xfrm rot="18865226">
            <a:off x="1278363" y="4384898"/>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4" name="Oval 213"/>
          <p:cNvSpPr/>
          <p:nvPr/>
        </p:nvSpPr>
        <p:spPr>
          <a:xfrm rot="18865226">
            <a:off x="1457652" y="4383084"/>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5" name="Oval 214"/>
          <p:cNvSpPr/>
          <p:nvPr/>
        </p:nvSpPr>
        <p:spPr>
          <a:xfrm rot="18865226">
            <a:off x="1636941" y="4381270"/>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6" name="Oval 215"/>
          <p:cNvSpPr/>
          <p:nvPr/>
        </p:nvSpPr>
        <p:spPr>
          <a:xfrm rot="18865226">
            <a:off x="1816231" y="4379456"/>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7" name="Oval 216"/>
          <p:cNvSpPr/>
          <p:nvPr/>
        </p:nvSpPr>
        <p:spPr>
          <a:xfrm rot="18865226">
            <a:off x="1995520" y="4377642"/>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8" name="Oval 217"/>
          <p:cNvSpPr/>
          <p:nvPr/>
        </p:nvSpPr>
        <p:spPr>
          <a:xfrm rot="18865226">
            <a:off x="2174809" y="4375828"/>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9" name="Oval 218"/>
          <p:cNvSpPr/>
          <p:nvPr/>
        </p:nvSpPr>
        <p:spPr>
          <a:xfrm rot="18865226">
            <a:off x="2354097" y="4374013"/>
            <a:ext cx="126813" cy="1267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0" name="Oval 219"/>
          <p:cNvSpPr/>
          <p:nvPr/>
        </p:nvSpPr>
        <p:spPr>
          <a:xfrm rot="18865226">
            <a:off x="989977" y="2743301"/>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1" name="Oval 220"/>
          <p:cNvSpPr/>
          <p:nvPr/>
        </p:nvSpPr>
        <p:spPr>
          <a:xfrm rot="18865226">
            <a:off x="1169266" y="2741486"/>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2" name="Oval 221"/>
          <p:cNvSpPr/>
          <p:nvPr/>
        </p:nvSpPr>
        <p:spPr>
          <a:xfrm rot="18865226">
            <a:off x="1348555" y="2739672"/>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3" name="Oval 222"/>
          <p:cNvSpPr/>
          <p:nvPr/>
        </p:nvSpPr>
        <p:spPr>
          <a:xfrm rot="18865226">
            <a:off x="1527844" y="2737858"/>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4" name="Oval 223"/>
          <p:cNvSpPr/>
          <p:nvPr/>
        </p:nvSpPr>
        <p:spPr>
          <a:xfrm rot="18865226">
            <a:off x="1707133" y="2736044"/>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5" name="Oval 224"/>
          <p:cNvSpPr/>
          <p:nvPr/>
        </p:nvSpPr>
        <p:spPr>
          <a:xfrm rot="18865226">
            <a:off x="1886421" y="2734230"/>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6" name="Oval 225"/>
          <p:cNvSpPr/>
          <p:nvPr/>
        </p:nvSpPr>
        <p:spPr>
          <a:xfrm rot="18865226">
            <a:off x="2240311" y="2884377"/>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7" name="Oval 226"/>
          <p:cNvSpPr/>
          <p:nvPr/>
        </p:nvSpPr>
        <p:spPr>
          <a:xfrm rot="18865226">
            <a:off x="2508923" y="3065212"/>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8" name="Oval 227"/>
          <p:cNvSpPr/>
          <p:nvPr/>
        </p:nvSpPr>
        <p:spPr>
          <a:xfrm rot="18865226">
            <a:off x="1165639" y="2382823"/>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18865226">
            <a:off x="801602" y="3070962"/>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0" name="Oval 229"/>
          <p:cNvSpPr/>
          <p:nvPr/>
        </p:nvSpPr>
        <p:spPr>
          <a:xfrm rot="18865226">
            <a:off x="980892" y="2385475"/>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18865226">
            <a:off x="763843" y="2385476"/>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18865226">
            <a:off x="735412" y="2737860"/>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9" name="Cross 248"/>
          <p:cNvSpPr/>
          <p:nvPr/>
        </p:nvSpPr>
        <p:spPr>
          <a:xfrm>
            <a:off x="1066800" y="1981200"/>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Cross 249"/>
          <p:cNvSpPr/>
          <p:nvPr/>
        </p:nvSpPr>
        <p:spPr>
          <a:xfrm>
            <a:off x="762000" y="2133600"/>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7" name="Group 426"/>
          <p:cNvGrpSpPr/>
          <p:nvPr/>
        </p:nvGrpSpPr>
        <p:grpSpPr>
          <a:xfrm>
            <a:off x="1600200" y="1371600"/>
            <a:ext cx="1423100" cy="778135"/>
            <a:chOff x="685800" y="1066800"/>
            <a:chExt cx="1423100" cy="778135"/>
          </a:xfrm>
        </p:grpSpPr>
        <p:sp>
          <p:nvSpPr>
            <p:cNvPr id="233" name="Cross 232"/>
            <p:cNvSpPr/>
            <p:nvPr/>
          </p:nvSpPr>
          <p:spPr>
            <a:xfrm>
              <a:off x="1920697" y="1403568"/>
              <a:ext cx="188203" cy="164801"/>
            </a:xfrm>
            <a:prstGeom prst="plus">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8865226">
              <a:off x="1155009" y="1532503"/>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18865226">
              <a:off x="1334298" y="1530689"/>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18865226">
              <a:off x="1513586" y="1528875"/>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18865226">
              <a:off x="1379901" y="1357136"/>
              <a:ext cx="126813" cy="126783"/>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18865226">
              <a:off x="1637441" y="1273016"/>
              <a:ext cx="126813" cy="126783"/>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18865226">
              <a:off x="1708214" y="1066815"/>
              <a:ext cx="126813" cy="126783"/>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8865226">
              <a:off x="1264585" y="1156452"/>
              <a:ext cx="126813" cy="126783"/>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18865226">
              <a:off x="911506" y="1533053"/>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18865226">
              <a:off x="1494057" y="1181603"/>
              <a:ext cx="126813" cy="126783"/>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18865226">
              <a:off x="1676478" y="1500524"/>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244" name="Oval 243"/>
            <p:cNvSpPr/>
            <p:nvPr/>
          </p:nvSpPr>
          <p:spPr>
            <a:xfrm rot="18865226">
              <a:off x="685785" y="1543739"/>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Cross 244"/>
            <p:cNvSpPr/>
            <p:nvPr/>
          </p:nvSpPr>
          <p:spPr>
            <a:xfrm>
              <a:off x="1001399" y="1164351"/>
              <a:ext cx="188203" cy="164801"/>
            </a:xfrm>
            <a:prstGeom prst="plus">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Cross 245"/>
            <p:cNvSpPr/>
            <p:nvPr/>
          </p:nvSpPr>
          <p:spPr>
            <a:xfrm>
              <a:off x="807719" y="1287322"/>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Cross 246"/>
            <p:cNvSpPr/>
            <p:nvPr/>
          </p:nvSpPr>
          <p:spPr>
            <a:xfrm>
              <a:off x="1107485" y="1293666"/>
              <a:ext cx="188203" cy="164801"/>
            </a:xfrm>
            <a:prstGeom prst="plus">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Cross 247"/>
            <p:cNvSpPr/>
            <p:nvPr/>
          </p:nvSpPr>
          <p:spPr>
            <a:xfrm>
              <a:off x="1805719" y="1242136"/>
              <a:ext cx="188203" cy="164801"/>
            </a:xfrm>
            <a:prstGeom prst="plus">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Cross 250"/>
            <p:cNvSpPr/>
            <p:nvPr/>
          </p:nvSpPr>
          <p:spPr>
            <a:xfrm>
              <a:off x="1396635" y="1680134"/>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2" name="Cross 251"/>
          <p:cNvSpPr/>
          <p:nvPr/>
        </p:nvSpPr>
        <p:spPr>
          <a:xfrm>
            <a:off x="1524000" y="1981200"/>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Cross 252"/>
          <p:cNvSpPr/>
          <p:nvPr/>
        </p:nvSpPr>
        <p:spPr>
          <a:xfrm>
            <a:off x="814195" y="2506856"/>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Cross 253"/>
          <p:cNvSpPr/>
          <p:nvPr/>
        </p:nvSpPr>
        <p:spPr>
          <a:xfrm>
            <a:off x="1113961" y="2513201"/>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18865226">
            <a:off x="1897403" y="2312967"/>
            <a:ext cx="126813" cy="1267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56" name="Oval 255"/>
          <p:cNvSpPr/>
          <p:nvPr/>
        </p:nvSpPr>
        <p:spPr>
          <a:xfrm rot="18865226">
            <a:off x="1295385" y="2137243"/>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18865226">
            <a:off x="1474674" y="2135429"/>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18865226">
            <a:off x="1653962" y="2133615"/>
            <a:ext cx="126813" cy="126783"/>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Cross 258"/>
          <p:cNvSpPr/>
          <p:nvPr/>
        </p:nvSpPr>
        <p:spPr>
          <a:xfrm>
            <a:off x="1374579" y="2269435"/>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Cross 259"/>
          <p:cNvSpPr/>
          <p:nvPr/>
        </p:nvSpPr>
        <p:spPr>
          <a:xfrm>
            <a:off x="1645517" y="2276234"/>
            <a:ext cx="188203" cy="164801"/>
          </a:xfrm>
          <a:prstGeom prst="plus">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Cross 260"/>
          <p:cNvSpPr/>
          <p:nvPr/>
        </p:nvSpPr>
        <p:spPr>
          <a:xfrm>
            <a:off x="916896" y="2875212"/>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2" name="Cross 261"/>
          <p:cNvSpPr/>
          <p:nvPr/>
        </p:nvSpPr>
        <p:spPr>
          <a:xfrm>
            <a:off x="1216662" y="2881557"/>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3" name="Cross 262"/>
          <p:cNvSpPr/>
          <p:nvPr/>
        </p:nvSpPr>
        <p:spPr>
          <a:xfrm>
            <a:off x="1950814" y="2889090"/>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4" name="Cross 263"/>
          <p:cNvSpPr/>
          <p:nvPr/>
        </p:nvSpPr>
        <p:spPr>
          <a:xfrm>
            <a:off x="1700347" y="2880794"/>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5" name="Cross 264"/>
          <p:cNvSpPr/>
          <p:nvPr/>
        </p:nvSpPr>
        <p:spPr>
          <a:xfrm>
            <a:off x="1479221" y="2883971"/>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6" name="Cross 265"/>
          <p:cNvSpPr/>
          <p:nvPr/>
        </p:nvSpPr>
        <p:spPr>
          <a:xfrm>
            <a:off x="672991" y="2868201"/>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7" name="Cross 266"/>
          <p:cNvSpPr/>
          <p:nvPr/>
        </p:nvSpPr>
        <p:spPr>
          <a:xfrm>
            <a:off x="1096213" y="3195334"/>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8" name="Cross 267"/>
          <p:cNvSpPr/>
          <p:nvPr/>
        </p:nvSpPr>
        <p:spPr>
          <a:xfrm>
            <a:off x="1395979" y="3201679"/>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9" name="Cross 268"/>
          <p:cNvSpPr/>
          <p:nvPr/>
        </p:nvSpPr>
        <p:spPr>
          <a:xfrm>
            <a:off x="1706140" y="3201679"/>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0" name="Cross 269"/>
          <p:cNvSpPr/>
          <p:nvPr/>
        </p:nvSpPr>
        <p:spPr>
          <a:xfrm>
            <a:off x="1991443" y="3209302"/>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1" name="Cross 270"/>
          <p:cNvSpPr/>
          <p:nvPr/>
        </p:nvSpPr>
        <p:spPr>
          <a:xfrm>
            <a:off x="2288453" y="3182070"/>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2" name="Cross 271"/>
          <p:cNvSpPr/>
          <p:nvPr/>
        </p:nvSpPr>
        <p:spPr>
          <a:xfrm>
            <a:off x="845020" y="3522501"/>
            <a:ext cx="188203" cy="13285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3" name="Cross 272"/>
          <p:cNvSpPr/>
          <p:nvPr/>
        </p:nvSpPr>
        <p:spPr>
          <a:xfrm>
            <a:off x="1144786" y="3528846"/>
            <a:ext cx="188203" cy="13285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4" name="Cross 273"/>
          <p:cNvSpPr/>
          <p:nvPr/>
        </p:nvSpPr>
        <p:spPr>
          <a:xfrm>
            <a:off x="1454947" y="3528846"/>
            <a:ext cx="188203" cy="13285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5" name="Cross 274"/>
          <p:cNvSpPr/>
          <p:nvPr/>
        </p:nvSpPr>
        <p:spPr>
          <a:xfrm>
            <a:off x="1754713" y="3535190"/>
            <a:ext cx="188203" cy="13285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6" name="Cross 275"/>
          <p:cNvSpPr/>
          <p:nvPr/>
        </p:nvSpPr>
        <p:spPr>
          <a:xfrm>
            <a:off x="2064893" y="3516463"/>
            <a:ext cx="188203" cy="13285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7" name="Cross 276"/>
          <p:cNvSpPr/>
          <p:nvPr/>
        </p:nvSpPr>
        <p:spPr>
          <a:xfrm>
            <a:off x="2364659" y="3522808"/>
            <a:ext cx="188203" cy="13285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8" name="Cross 277"/>
          <p:cNvSpPr/>
          <p:nvPr/>
        </p:nvSpPr>
        <p:spPr>
          <a:xfrm>
            <a:off x="893547" y="3841574"/>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9" name="Cross 278"/>
          <p:cNvSpPr/>
          <p:nvPr/>
        </p:nvSpPr>
        <p:spPr>
          <a:xfrm>
            <a:off x="1193312" y="3847918"/>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0" name="Cross 279"/>
          <p:cNvSpPr/>
          <p:nvPr/>
        </p:nvSpPr>
        <p:spPr>
          <a:xfrm>
            <a:off x="1503474" y="3847918"/>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1" name="Cross 280"/>
          <p:cNvSpPr/>
          <p:nvPr/>
        </p:nvSpPr>
        <p:spPr>
          <a:xfrm>
            <a:off x="1803240" y="3854263"/>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2" name="Cross 281"/>
          <p:cNvSpPr/>
          <p:nvPr/>
        </p:nvSpPr>
        <p:spPr>
          <a:xfrm>
            <a:off x="2113420" y="3835536"/>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3" name="Cross 282"/>
          <p:cNvSpPr/>
          <p:nvPr/>
        </p:nvSpPr>
        <p:spPr>
          <a:xfrm>
            <a:off x="954654" y="4167566"/>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4" name="Cross 283"/>
          <p:cNvSpPr/>
          <p:nvPr/>
        </p:nvSpPr>
        <p:spPr>
          <a:xfrm>
            <a:off x="1254420" y="4173911"/>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5" name="Cross 284"/>
          <p:cNvSpPr/>
          <p:nvPr/>
        </p:nvSpPr>
        <p:spPr>
          <a:xfrm>
            <a:off x="1564581" y="4173911"/>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6" name="Cross 285"/>
          <p:cNvSpPr/>
          <p:nvPr/>
        </p:nvSpPr>
        <p:spPr>
          <a:xfrm>
            <a:off x="1864347" y="4180256"/>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7" name="Cross 286"/>
          <p:cNvSpPr/>
          <p:nvPr/>
        </p:nvSpPr>
        <p:spPr>
          <a:xfrm>
            <a:off x="2174527" y="4161529"/>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8" name="Cross 287"/>
          <p:cNvSpPr/>
          <p:nvPr/>
        </p:nvSpPr>
        <p:spPr>
          <a:xfrm>
            <a:off x="791943" y="3202900"/>
            <a:ext cx="188203" cy="164801"/>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9" name="Cross 288"/>
          <p:cNvSpPr/>
          <p:nvPr/>
        </p:nvSpPr>
        <p:spPr>
          <a:xfrm>
            <a:off x="868479" y="4529811"/>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0" name="Cross 289"/>
          <p:cNvSpPr/>
          <p:nvPr/>
        </p:nvSpPr>
        <p:spPr>
          <a:xfrm>
            <a:off x="1168245" y="4536155"/>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1" name="Cross 290"/>
          <p:cNvSpPr/>
          <p:nvPr/>
        </p:nvSpPr>
        <p:spPr>
          <a:xfrm>
            <a:off x="1478407" y="4536155"/>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2" name="Cross 291"/>
          <p:cNvSpPr/>
          <p:nvPr/>
        </p:nvSpPr>
        <p:spPr>
          <a:xfrm>
            <a:off x="2088353" y="4523773"/>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3" name="Cross 292"/>
          <p:cNvSpPr/>
          <p:nvPr/>
        </p:nvSpPr>
        <p:spPr>
          <a:xfrm>
            <a:off x="625992" y="4543387"/>
            <a:ext cx="188203" cy="164801"/>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23" name="Oval 422"/>
          <p:cNvSpPr/>
          <p:nvPr/>
        </p:nvSpPr>
        <p:spPr>
          <a:xfrm>
            <a:off x="914400" y="4114800"/>
            <a:ext cx="990600" cy="685800"/>
          </a:xfrm>
          <a:prstGeom prst="ellipse">
            <a:avLst/>
          </a:pr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4495800" y="1981200"/>
            <a:ext cx="2514600" cy="1143000"/>
          </a:xfrm>
          <a:prstGeom prst="ellipse">
            <a:avLst/>
          </a:pr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a:off x="2514600" y="2895600"/>
            <a:ext cx="1295400" cy="1143000"/>
          </a:xfrm>
          <a:prstGeom prst="ellipse">
            <a:avLst/>
          </a:pr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3810000" y="3733800"/>
            <a:ext cx="1295400" cy="1143000"/>
          </a:xfrm>
          <a:prstGeom prst="ellipse">
            <a:avLst/>
          </a:pr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eeform 427"/>
          <p:cNvSpPr/>
          <p:nvPr/>
        </p:nvSpPr>
        <p:spPr>
          <a:xfrm>
            <a:off x="538316" y="1302774"/>
            <a:ext cx="4230329" cy="1900084"/>
          </a:xfrm>
          <a:custGeom>
            <a:avLst/>
            <a:gdLst>
              <a:gd name="connsiteX0" fmla="*/ 1143000 w 4230329"/>
              <a:gd name="connsiteY0" fmla="*/ 1366684 h 1900084"/>
              <a:gd name="connsiteX1" fmla="*/ 3370007 w 4230329"/>
              <a:gd name="connsiteY1" fmla="*/ 9832 h 1900084"/>
              <a:gd name="connsiteX2" fmla="*/ 3738716 w 4230329"/>
              <a:gd name="connsiteY2" fmla="*/ 1307691 h 1900084"/>
              <a:gd name="connsiteX3" fmla="*/ 420329 w 4230329"/>
              <a:gd name="connsiteY3" fmla="*/ 1897626 h 1900084"/>
              <a:gd name="connsiteX4" fmla="*/ 1216742 w 4230329"/>
              <a:gd name="connsiteY4" fmla="*/ 1322439 h 1900084"/>
              <a:gd name="connsiteX5" fmla="*/ 1216742 w 4230329"/>
              <a:gd name="connsiteY5" fmla="*/ 1322439 h 1900084"/>
              <a:gd name="connsiteX6" fmla="*/ 1290484 w 4230329"/>
              <a:gd name="connsiteY6" fmla="*/ 1278194 h 1900084"/>
              <a:gd name="connsiteX7" fmla="*/ 1246239 w 4230329"/>
              <a:gd name="connsiteY7" fmla="*/ 1292942 h 190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0329" h="1900084">
                <a:moveTo>
                  <a:pt x="1143000" y="1366684"/>
                </a:moveTo>
                <a:cubicBezTo>
                  <a:pt x="2040194" y="693174"/>
                  <a:pt x="2937388" y="19664"/>
                  <a:pt x="3370007" y="9832"/>
                </a:cubicBezTo>
                <a:cubicBezTo>
                  <a:pt x="3802626" y="0"/>
                  <a:pt x="4230329" y="993059"/>
                  <a:pt x="3738716" y="1307691"/>
                </a:cubicBezTo>
                <a:cubicBezTo>
                  <a:pt x="3247103" y="1622323"/>
                  <a:pt x="840658" y="1895168"/>
                  <a:pt x="420329" y="1897626"/>
                </a:cubicBezTo>
                <a:cubicBezTo>
                  <a:pt x="0" y="1900084"/>
                  <a:pt x="1216742" y="1322439"/>
                  <a:pt x="1216742" y="1322439"/>
                </a:cubicBezTo>
                <a:lnTo>
                  <a:pt x="1216742" y="1322439"/>
                </a:lnTo>
                <a:cubicBezTo>
                  <a:pt x="1229032" y="1315065"/>
                  <a:pt x="1285568" y="1283110"/>
                  <a:pt x="1290484" y="1278194"/>
                </a:cubicBezTo>
                <a:cubicBezTo>
                  <a:pt x="1295400" y="1273278"/>
                  <a:pt x="1270819" y="1283110"/>
                  <a:pt x="1246239" y="1292942"/>
                </a:cubicBezTo>
              </a:path>
            </a:pathLst>
          </a:cu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953000"/>
            <a:ext cx="7620000" cy="1219200"/>
          </a:xfrm>
        </p:spPr>
        <p:txBody>
          <a:bodyPr>
            <a:normAutofit fontScale="90000"/>
          </a:bodyPr>
          <a:lstStyle/>
          <a:p>
            <a:r>
              <a:rPr lang="en-US" dirty="0" smtClean="0"/>
              <a:t>Summing up the “ethnic dimension” of networks</a:t>
            </a:r>
            <a:endParaRPr lang="en-US" dirty="0"/>
          </a:p>
        </p:txBody>
      </p:sp>
      <p:sp>
        <p:nvSpPr>
          <p:cNvPr id="4" name="Content Placeholder 3"/>
          <p:cNvSpPr>
            <a:spLocks noGrp="1"/>
          </p:cNvSpPr>
          <p:nvPr>
            <p:ph idx="1"/>
          </p:nvPr>
        </p:nvSpPr>
        <p:spPr>
          <a:xfrm>
            <a:off x="762000" y="685800"/>
            <a:ext cx="7543800" cy="4419600"/>
          </a:xfrm>
        </p:spPr>
        <p:txBody>
          <a:bodyPr>
            <a:normAutofit fontScale="92500" lnSpcReduction="10000"/>
          </a:bodyPr>
          <a:lstStyle/>
          <a:p>
            <a:r>
              <a:rPr lang="en-US" dirty="0" smtClean="0"/>
              <a:t>The horizontal dimension is about who is connected with whom </a:t>
            </a:r>
          </a:p>
          <a:p>
            <a:r>
              <a:rPr lang="en-US" dirty="0" smtClean="0"/>
              <a:t>Ethnicity matters if/when if is a network clique that </a:t>
            </a:r>
          </a:p>
          <a:p>
            <a:pPr lvl="1"/>
            <a:r>
              <a:rPr lang="en-US" dirty="0" smtClean="0"/>
              <a:t>Generates both shared fate within a group and lack of common interests between groups</a:t>
            </a:r>
          </a:p>
          <a:p>
            <a:pPr lvl="1"/>
            <a:r>
              <a:rPr lang="en-US" dirty="0" smtClean="0"/>
              <a:t>Generates conflicts of interest between groups</a:t>
            </a:r>
          </a:p>
          <a:p>
            <a:pPr lvl="1"/>
            <a:r>
              <a:rPr lang="en-US" dirty="0" smtClean="0"/>
              <a:t>Generates common identities within groups and contrasting identities between them</a:t>
            </a:r>
          </a:p>
          <a:p>
            <a:pPr lvl="1"/>
            <a:r>
              <a:rPr lang="en-US" dirty="0" smtClean="0"/>
              <a:t>Generates common understandings of reality and common </a:t>
            </a:r>
            <a:r>
              <a:rPr lang="en-US" dirty="0" smtClean="0">
                <a:sym typeface="Wingdings" pitchFamily="2" charset="2"/>
              </a:rPr>
              <a:t>frames within them and different understandings and frames between them</a:t>
            </a:r>
          </a:p>
          <a:p>
            <a:r>
              <a:rPr lang="en-US" dirty="0" smtClean="0">
                <a:sym typeface="Wingdings" pitchFamily="2" charset="2"/>
              </a:rPr>
              <a:t>This horizontal dimension of network connection is different from the vertical dimension of dominance and hierarchy</a:t>
            </a:r>
          </a:p>
          <a:p>
            <a:pPr lvl="1"/>
            <a:endParaRPr lang="en-US" dirty="0"/>
          </a:p>
        </p:txBody>
      </p:sp>
    </p:spTree>
    <p:extLst>
      <p:ext uri="{BB962C8B-B14F-4D97-AF65-F5344CB8AC3E}">
        <p14:creationId xmlns:p14="http://schemas.microsoft.com/office/powerpoint/2010/main" val="14787443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An Ethnic Typology of Movements</a:t>
            </a:r>
            <a:endParaRPr lang="en-US" dirty="0"/>
          </a:p>
        </p:txBody>
      </p:sp>
      <p:sp>
        <p:nvSpPr>
          <p:cNvPr id="4" name="Text Placeholder 3"/>
          <p:cNvSpPr>
            <a:spLocks noGrp="1"/>
          </p:cNvSpPr>
          <p:nvPr>
            <p:ph type="body" idx="1"/>
          </p:nvPr>
        </p:nvSpPr>
        <p:spPr/>
        <p:txBody>
          <a:bodyPr/>
          <a:lstStyle/>
          <a:p>
            <a:endParaRPr lang="en-US"/>
          </a:p>
        </p:txBody>
      </p:sp>
      <p:sp>
        <p:nvSpPr>
          <p:cNvPr id="5" name="TextBox 4"/>
          <p:cNvSpPr txBox="1"/>
          <p:nvPr/>
        </p:nvSpPr>
        <p:spPr>
          <a:xfrm>
            <a:off x="7696200" y="6324600"/>
            <a:ext cx="418704" cy="369332"/>
          </a:xfrm>
          <a:prstGeom prst="rect">
            <a:avLst/>
          </a:prstGeom>
          <a:noFill/>
        </p:spPr>
        <p:txBody>
          <a:bodyPr wrap="none" rtlCol="0">
            <a:spAutoFit/>
          </a:bodyPr>
          <a:lstStyle/>
          <a:p>
            <a:r>
              <a:rPr lang="en-US" dirty="0" smtClean="0"/>
              <a:t>25</a:t>
            </a:r>
            <a:endParaRPr lang="en-US" dirty="0"/>
          </a:p>
        </p:txBody>
      </p:sp>
    </p:spTree>
    <p:extLst>
      <p:ext uri="{BB962C8B-B14F-4D97-AF65-F5344CB8AC3E}">
        <p14:creationId xmlns:p14="http://schemas.microsoft.com/office/powerpoint/2010/main" val="4166127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All movements have ethnic dimensions</a:t>
            </a:r>
            <a:endParaRPr lang="en-US" dirty="0"/>
          </a:p>
        </p:txBody>
      </p:sp>
      <p:sp>
        <p:nvSpPr>
          <p:cNvPr id="3" name="Content Placeholder 2"/>
          <p:cNvSpPr>
            <a:spLocks noGrp="1"/>
          </p:cNvSpPr>
          <p:nvPr>
            <p:ph idx="1"/>
          </p:nvPr>
        </p:nvSpPr>
        <p:spPr/>
        <p:txBody>
          <a:bodyPr/>
          <a:lstStyle/>
          <a:p>
            <a:r>
              <a:rPr lang="en-US" dirty="0" smtClean="0"/>
              <a:t>They are internally homogenous or they are not</a:t>
            </a:r>
          </a:p>
          <a:p>
            <a:r>
              <a:rPr lang="en-US" dirty="0" smtClean="0"/>
              <a:t>They are carried by a dominant </a:t>
            </a:r>
            <a:r>
              <a:rPr lang="en-US" dirty="0" err="1" smtClean="0"/>
              <a:t>ethnie</a:t>
            </a:r>
            <a:r>
              <a:rPr lang="en-US" dirty="0" smtClean="0"/>
              <a:t> or a minority or subordinate </a:t>
            </a:r>
            <a:r>
              <a:rPr lang="en-US" dirty="0" err="1" smtClean="0"/>
              <a:t>ethnie</a:t>
            </a:r>
            <a:r>
              <a:rPr lang="en-US" dirty="0" smtClean="0"/>
              <a:t> or are multi-ethnic</a:t>
            </a:r>
          </a:p>
          <a:p>
            <a:r>
              <a:rPr lang="en-US" dirty="0" smtClean="0"/>
              <a:t>They have extensive network ties to the broader society or their networks are highly cliqued and they are isolated</a:t>
            </a:r>
          </a:p>
          <a:p>
            <a:r>
              <a:rPr lang="en-US" dirty="0" smtClean="0"/>
              <a:t>They are relatively central or relatively peripheral to mainstream discourses</a:t>
            </a:r>
          </a:p>
          <a:p>
            <a:r>
              <a:rPr lang="en-US" dirty="0" smtClean="0"/>
              <a:t>They identify with the dominant social groups or they do not</a:t>
            </a:r>
            <a:endParaRPr lang="en-US" dirty="0"/>
          </a:p>
        </p:txBody>
      </p:sp>
    </p:spTree>
    <p:extLst>
      <p:ext uri="{BB962C8B-B14F-4D97-AF65-F5344CB8AC3E}">
        <p14:creationId xmlns:p14="http://schemas.microsoft.com/office/powerpoint/2010/main" val="5608571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normAutofit/>
          </a:bodyPr>
          <a:lstStyle/>
          <a:p>
            <a:r>
              <a:rPr lang="en-US" dirty="0"/>
              <a:t>Ethnic </a:t>
            </a:r>
            <a:r>
              <a:rPr lang="en-US" dirty="0" smtClean="0"/>
              <a:t>Regime Types</a:t>
            </a:r>
            <a:endParaRPr lang="en-US" dirty="0"/>
          </a:p>
        </p:txBody>
      </p:sp>
      <p:sp>
        <p:nvSpPr>
          <p:cNvPr id="3" name="Content Placeholder 2"/>
          <p:cNvSpPr>
            <a:spLocks noGrp="1"/>
          </p:cNvSpPr>
          <p:nvPr>
            <p:ph idx="1"/>
          </p:nvPr>
        </p:nvSpPr>
        <p:spPr>
          <a:xfrm>
            <a:off x="685800" y="1143000"/>
            <a:ext cx="7924800" cy="4267200"/>
          </a:xfrm>
          <a:noFill/>
        </p:spPr>
        <p:txBody>
          <a:bodyPr>
            <a:normAutofit/>
          </a:bodyPr>
          <a:lstStyle/>
          <a:p>
            <a:pPr marL="342900" indent="-342900"/>
            <a:r>
              <a:rPr lang="en-US" sz="3100" b="1" dirty="0" smtClean="0"/>
              <a:t>Majority </a:t>
            </a:r>
            <a:r>
              <a:rPr lang="en-US" sz="3100" b="1" dirty="0"/>
              <a:t>rule </a:t>
            </a:r>
            <a:r>
              <a:rPr lang="en-US" sz="3100" b="1" dirty="0" smtClean="0"/>
              <a:t>(democratic)</a:t>
            </a:r>
          </a:p>
          <a:p>
            <a:pPr marL="662940" lvl="1" indent="-342900"/>
            <a:r>
              <a:rPr lang="en-US" b="1" dirty="0" smtClean="0">
                <a:solidFill>
                  <a:schemeClr val="tx2">
                    <a:lumMod val="50000"/>
                    <a:lumOff val="50000"/>
                  </a:schemeClr>
                </a:solidFill>
              </a:rPr>
              <a:t>Homogeneous</a:t>
            </a:r>
            <a:r>
              <a:rPr lang="en-US" b="1" dirty="0">
                <a:solidFill>
                  <a:schemeClr val="tx2">
                    <a:lumMod val="50000"/>
                    <a:lumOff val="50000"/>
                  </a:schemeClr>
                </a:solidFill>
              </a:rPr>
              <a:t> </a:t>
            </a:r>
          </a:p>
          <a:p>
            <a:pPr marL="662940" lvl="1" indent="-342900"/>
            <a:r>
              <a:rPr lang="en-US" b="1" dirty="0" smtClean="0"/>
              <a:t>Dominant </a:t>
            </a:r>
            <a:r>
              <a:rPr lang="en-US" b="1" dirty="0" err="1"/>
              <a:t>ethnie</a:t>
            </a:r>
            <a:r>
              <a:rPr lang="en-US" dirty="0"/>
              <a:t> </a:t>
            </a:r>
            <a:r>
              <a:rPr lang="en-US" b="1" dirty="0"/>
              <a:t>= nation, minorities suppressed or </a:t>
            </a:r>
            <a:r>
              <a:rPr lang="en-US" b="1" dirty="0" smtClean="0"/>
              <a:t>assimilated</a:t>
            </a:r>
          </a:p>
          <a:p>
            <a:pPr marL="662940" lvl="1" indent="-342900"/>
            <a:r>
              <a:rPr lang="en-US" b="1" dirty="0" smtClean="0"/>
              <a:t>Multiethnic image of the nation</a:t>
            </a:r>
            <a:endParaRPr lang="en-US" dirty="0" smtClean="0"/>
          </a:p>
          <a:p>
            <a:pPr marL="662940" lvl="1" indent="-342900"/>
            <a:r>
              <a:rPr lang="en-US" b="1" dirty="0" smtClean="0">
                <a:solidFill>
                  <a:schemeClr val="tx2">
                    <a:lumMod val="50000"/>
                    <a:lumOff val="50000"/>
                  </a:schemeClr>
                </a:solidFill>
              </a:rPr>
              <a:t>Ethnic majority rule with an economically advantaged minority </a:t>
            </a:r>
            <a:r>
              <a:rPr lang="en-US" sz="2000" dirty="0" smtClean="0">
                <a:solidFill>
                  <a:schemeClr val="tx2">
                    <a:lumMod val="50000"/>
                    <a:lumOff val="50000"/>
                  </a:schemeClr>
                </a:solidFill>
              </a:rPr>
              <a:t>(not </a:t>
            </a:r>
            <a:r>
              <a:rPr lang="en-US" sz="2000" dirty="0">
                <a:solidFill>
                  <a:schemeClr val="tx2">
                    <a:lumMod val="50000"/>
                    <a:lumOff val="50000"/>
                  </a:schemeClr>
                </a:solidFill>
              </a:rPr>
              <a:t>considered here)</a:t>
            </a:r>
            <a:endParaRPr lang="en-US" dirty="0" smtClean="0">
              <a:solidFill>
                <a:schemeClr val="tx2">
                  <a:lumMod val="50000"/>
                  <a:lumOff val="50000"/>
                </a:schemeClr>
              </a:solidFill>
            </a:endParaRPr>
          </a:p>
          <a:p>
            <a:pPr marL="342900" indent="-342900"/>
            <a:r>
              <a:rPr lang="en-US" sz="3400" b="1" dirty="0" smtClean="0">
                <a:solidFill>
                  <a:schemeClr val="tx2">
                    <a:lumMod val="50000"/>
                    <a:lumOff val="50000"/>
                  </a:schemeClr>
                </a:solidFill>
              </a:rPr>
              <a:t>Minority rule</a:t>
            </a:r>
            <a:r>
              <a:rPr lang="en-US" sz="2300" dirty="0" smtClean="0">
                <a:solidFill>
                  <a:schemeClr val="tx2">
                    <a:lumMod val="50000"/>
                    <a:lumOff val="50000"/>
                  </a:schemeClr>
                </a:solidFill>
              </a:rPr>
              <a:t>. Non-democratic (not considered here)</a:t>
            </a:r>
            <a:endParaRPr lang="en-US" sz="2300" dirty="0">
              <a:solidFill>
                <a:schemeClr val="tx2">
                  <a:lumMod val="50000"/>
                  <a:lumOff val="50000"/>
                </a:schemeClr>
              </a:solidFill>
            </a:endParaRPr>
          </a:p>
        </p:txBody>
      </p:sp>
      <p:sp>
        <p:nvSpPr>
          <p:cNvPr id="7" name="TextBox 6"/>
          <p:cNvSpPr txBox="1"/>
          <p:nvPr/>
        </p:nvSpPr>
        <p:spPr>
          <a:xfrm>
            <a:off x="457200" y="762000"/>
            <a:ext cx="51816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smtClean="0"/>
              <a:t>My focus</a:t>
            </a:r>
            <a:endParaRPr lang="en-US" sz="2400" dirty="0"/>
          </a:p>
        </p:txBody>
      </p:sp>
      <p:sp>
        <p:nvSpPr>
          <p:cNvPr id="12" name="Rounded Rectangle 11"/>
          <p:cNvSpPr/>
          <p:nvPr/>
        </p:nvSpPr>
        <p:spPr>
          <a:xfrm>
            <a:off x="914400" y="2514600"/>
            <a:ext cx="6858000" cy="12192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7312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normAutofit/>
          </a:bodyPr>
          <a:lstStyle/>
          <a:p>
            <a:r>
              <a:rPr lang="en-US" sz="3200" dirty="0"/>
              <a:t>Ethnic </a:t>
            </a:r>
            <a:r>
              <a:rPr lang="en-US" sz="3200" dirty="0" smtClean="0"/>
              <a:t>Regime Types</a:t>
            </a:r>
            <a:endParaRPr lang="en-US" sz="3200" dirty="0"/>
          </a:p>
        </p:txBody>
      </p:sp>
      <p:sp>
        <p:nvSpPr>
          <p:cNvPr id="3" name="Content Placeholder 2"/>
          <p:cNvSpPr>
            <a:spLocks noGrp="1"/>
          </p:cNvSpPr>
          <p:nvPr>
            <p:ph idx="1"/>
          </p:nvPr>
        </p:nvSpPr>
        <p:spPr>
          <a:xfrm>
            <a:off x="2057400" y="1143000"/>
            <a:ext cx="6553200" cy="4267200"/>
          </a:xfrm>
        </p:spPr>
        <p:txBody>
          <a:bodyPr>
            <a:normAutofit/>
          </a:bodyPr>
          <a:lstStyle/>
          <a:p>
            <a:pPr marL="342900" indent="-342900"/>
            <a:r>
              <a:rPr lang="en-US" sz="3100" b="1" dirty="0" smtClean="0"/>
              <a:t>Majority </a:t>
            </a:r>
            <a:r>
              <a:rPr lang="en-US" sz="3100" b="1" dirty="0"/>
              <a:t>rule </a:t>
            </a:r>
            <a:r>
              <a:rPr lang="en-US" sz="3100" b="1" dirty="0" smtClean="0"/>
              <a:t>(democratic)</a:t>
            </a:r>
          </a:p>
          <a:p>
            <a:pPr marL="662940" lvl="1" indent="-342900"/>
            <a:r>
              <a:rPr lang="en-US" b="1" dirty="0" smtClean="0"/>
              <a:t>Homogeneous</a:t>
            </a:r>
            <a:r>
              <a:rPr lang="en-US" b="1" dirty="0"/>
              <a:t> </a:t>
            </a:r>
          </a:p>
          <a:p>
            <a:pPr marL="662940" lvl="1" indent="-342900"/>
            <a:r>
              <a:rPr lang="en-US" b="1" dirty="0" smtClean="0"/>
              <a:t>Dominant </a:t>
            </a:r>
            <a:r>
              <a:rPr lang="en-US" b="1" dirty="0" err="1"/>
              <a:t>ethnie</a:t>
            </a:r>
            <a:r>
              <a:rPr lang="en-US" dirty="0"/>
              <a:t> </a:t>
            </a:r>
            <a:r>
              <a:rPr lang="en-US" b="1" dirty="0"/>
              <a:t>= nation, minorities suppressed or </a:t>
            </a:r>
            <a:r>
              <a:rPr lang="en-US" b="1" dirty="0" smtClean="0"/>
              <a:t>assimilated</a:t>
            </a:r>
          </a:p>
          <a:p>
            <a:pPr marL="662940" lvl="1" indent="-342900"/>
            <a:r>
              <a:rPr lang="en-US" b="1" dirty="0" smtClean="0"/>
              <a:t>Multiethnic image of the nation</a:t>
            </a:r>
            <a:endParaRPr lang="en-US" dirty="0" smtClean="0"/>
          </a:p>
          <a:p>
            <a:pPr marL="662940" lvl="1" indent="-342900"/>
            <a:r>
              <a:rPr lang="en-US" b="1" dirty="0" smtClean="0"/>
              <a:t>Ethnic majority rule with an economically advantaged minority </a:t>
            </a:r>
            <a:r>
              <a:rPr lang="en-US" sz="2000" dirty="0" smtClean="0"/>
              <a:t>(not </a:t>
            </a:r>
            <a:r>
              <a:rPr lang="en-US" sz="2000" dirty="0"/>
              <a:t>considered here)</a:t>
            </a:r>
            <a:endParaRPr lang="en-US" dirty="0" smtClean="0"/>
          </a:p>
          <a:p>
            <a:pPr marL="342900" indent="-342900"/>
            <a:r>
              <a:rPr lang="en-US" sz="3400" b="1" dirty="0" smtClean="0"/>
              <a:t>Minority rule</a:t>
            </a:r>
            <a:r>
              <a:rPr lang="en-US" sz="2300" dirty="0" smtClean="0"/>
              <a:t>. Non-democratic (not considered here)</a:t>
            </a:r>
            <a:endParaRPr lang="en-US" sz="2300" dirty="0"/>
          </a:p>
        </p:txBody>
      </p:sp>
      <p:sp>
        <p:nvSpPr>
          <p:cNvPr id="4" name="Curved Left Arrow 3"/>
          <p:cNvSpPr/>
          <p:nvPr/>
        </p:nvSpPr>
        <p:spPr>
          <a:xfrm rot="11176561">
            <a:off x="1273270" y="3469972"/>
            <a:ext cx="806260" cy="1033423"/>
          </a:xfrm>
          <a:prstGeom prst="curvedLeftArrow">
            <a:avLst>
              <a:gd name="adj1" fmla="val 10681"/>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Right Arrow 4"/>
          <p:cNvSpPr/>
          <p:nvPr/>
        </p:nvSpPr>
        <p:spPr>
          <a:xfrm>
            <a:off x="1143000" y="2460407"/>
            <a:ext cx="1295400" cy="1017999"/>
          </a:xfrm>
          <a:prstGeom prst="curvedRightArrow">
            <a:avLst>
              <a:gd name="adj1" fmla="val 12143"/>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Right Arrow 5"/>
          <p:cNvSpPr/>
          <p:nvPr/>
        </p:nvSpPr>
        <p:spPr>
          <a:xfrm>
            <a:off x="1295400" y="2133600"/>
            <a:ext cx="1143000" cy="533400"/>
          </a:xfrm>
          <a:prstGeom prst="curvedRightArrow">
            <a:avLst>
              <a:gd name="adj1" fmla="val 10665"/>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457200" y="762000"/>
            <a:ext cx="51816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smtClean="0"/>
              <a:t>Ethnic Structures Change Over Time</a:t>
            </a:r>
            <a:endParaRPr lang="en-US" sz="2400" dirty="0"/>
          </a:p>
        </p:txBody>
      </p:sp>
      <p:sp>
        <p:nvSpPr>
          <p:cNvPr id="8" name="TextBox 7"/>
          <p:cNvSpPr txBox="1"/>
          <p:nvPr/>
        </p:nvSpPr>
        <p:spPr>
          <a:xfrm>
            <a:off x="533400" y="1752600"/>
            <a:ext cx="1491114" cy="400110"/>
          </a:xfrm>
          <a:prstGeom prst="rect">
            <a:avLst/>
          </a:prstGeom>
          <a:noFill/>
        </p:spPr>
        <p:txBody>
          <a:bodyPr wrap="none" rtlCol="0">
            <a:spAutoFit/>
          </a:bodyPr>
          <a:lstStyle/>
          <a:p>
            <a:r>
              <a:rPr lang="en-US" sz="2000" b="1" dirty="0" smtClean="0">
                <a:solidFill>
                  <a:schemeClr val="accent1"/>
                </a:solidFill>
                <a:latin typeface="Calibri" pitchFamily="34" charset="0"/>
                <a:cs typeface="Aharoni" pitchFamily="2" charset="-79"/>
              </a:rPr>
              <a:t>Immigration</a:t>
            </a:r>
            <a:endParaRPr lang="en-US" sz="2000" b="1" dirty="0">
              <a:solidFill>
                <a:schemeClr val="accent1"/>
              </a:solidFill>
              <a:latin typeface="Calibri" pitchFamily="34" charset="0"/>
              <a:cs typeface="Aharoni" pitchFamily="2" charset="-79"/>
            </a:endParaRPr>
          </a:p>
        </p:txBody>
      </p:sp>
      <p:sp>
        <p:nvSpPr>
          <p:cNvPr id="9" name="TextBox 8"/>
          <p:cNvSpPr txBox="1"/>
          <p:nvPr/>
        </p:nvSpPr>
        <p:spPr>
          <a:xfrm>
            <a:off x="244340" y="3100110"/>
            <a:ext cx="1658852" cy="400110"/>
          </a:xfrm>
          <a:prstGeom prst="rect">
            <a:avLst/>
          </a:prstGeom>
          <a:noFill/>
        </p:spPr>
        <p:txBody>
          <a:bodyPr wrap="none" rtlCol="0">
            <a:spAutoFit/>
          </a:bodyPr>
          <a:lstStyle/>
          <a:p>
            <a:r>
              <a:rPr lang="en-US" sz="2000" b="1" dirty="0" smtClean="0">
                <a:solidFill>
                  <a:schemeClr val="accent1"/>
                </a:solidFill>
                <a:latin typeface="Calibri" pitchFamily="34" charset="0"/>
                <a:cs typeface="Aharoni" pitchFamily="2" charset="-79"/>
              </a:rPr>
              <a:t>Ethnic politics</a:t>
            </a:r>
            <a:endParaRPr lang="en-US" sz="2000" b="1" dirty="0">
              <a:solidFill>
                <a:schemeClr val="accent1"/>
              </a:solidFill>
              <a:latin typeface="Calibri" pitchFamily="34" charset="0"/>
              <a:cs typeface="Aharoni" pitchFamily="2" charset="-79"/>
            </a:endParaRPr>
          </a:p>
        </p:txBody>
      </p:sp>
      <p:sp>
        <p:nvSpPr>
          <p:cNvPr id="10" name="TextBox 9"/>
          <p:cNvSpPr txBox="1"/>
          <p:nvPr/>
        </p:nvSpPr>
        <p:spPr>
          <a:xfrm>
            <a:off x="114300" y="4454952"/>
            <a:ext cx="2179636" cy="400110"/>
          </a:xfrm>
          <a:prstGeom prst="rect">
            <a:avLst/>
          </a:prstGeom>
          <a:noFill/>
        </p:spPr>
        <p:txBody>
          <a:bodyPr wrap="none" rtlCol="0">
            <a:spAutoFit/>
          </a:bodyPr>
          <a:lstStyle/>
          <a:p>
            <a:r>
              <a:rPr lang="en-US" sz="2000" b="1" dirty="0" smtClean="0">
                <a:solidFill>
                  <a:schemeClr val="accent1"/>
                </a:solidFill>
                <a:latin typeface="Calibri" pitchFamily="34" charset="0"/>
                <a:cs typeface="Aharoni" pitchFamily="2" charset="-79"/>
              </a:rPr>
              <a:t>National liberation</a:t>
            </a:r>
            <a:endParaRPr lang="en-US" sz="2000" b="1" dirty="0">
              <a:solidFill>
                <a:schemeClr val="accent1"/>
              </a:solidFill>
              <a:latin typeface="Calibri" pitchFamily="34" charset="0"/>
              <a:cs typeface="Aharoni" pitchFamily="2" charset="-79"/>
            </a:endParaRPr>
          </a:p>
        </p:txBody>
      </p:sp>
    </p:spTree>
    <p:extLst>
      <p:ext uri="{BB962C8B-B14F-4D97-AF65-F5344CB8AC3E}">
        <p14:creationId xmlns:p14="http://schemas.microsoft.com/office/powerpoint/2010/main" val="10141140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Ethnic Movement Types</a:t>
            </a:r>
            <a:endParaRPr lang="en-US" dirty="0"/>
          </a:p>
        </p:txBody>
      </p:sp>
      <p:sp>
        <p:nvSpPr>
          <p:cNvPr id="3" name="Content Placeholder 2"/>
          <p:cNvSpPr>
            <a:spLocks noGrp="1"/>
          </p:cNvSpPr>
          <p:nvPr>
            <p:ph idx="1"/>
          </p:nvPr>
        </p:nvSpPr>
        <p:spPr/>
        <p:txBody>
          <a:bodyPr>
            <a:normAutofit lnSpcReduction="10000"/>
          </a:bodyPr>
          <a:lstStyle/>
          <a:p>
            <a:r>
              <a:rPr lang="en-US" sz="4400" dirty="0" smtClean="0"/>
              <a:t>Ethnic Majority</a:t>
            </a:r>
          </a:p>
          <a:p>
            <a:r>
              <a:rPr lang="en-US" sz="4400" dirty="0" smtClean="0"/>
              <a:t>Ethnic Minority</a:t>
            </a:r>
          </a:p>
          <a:p>
            <a:r>
              <a:rPr lang="en-US" sz="4400" dirty="0" smtClean="0"/>
              <a:t>Cross-Ethnic</a:t>
            </a:r>
          </a:p>
          <a:p>
            <a:pPr lvl="1"/>
            <a:r>
              <a:rPr lang="en-US" sz="4200" dirty="0" smtClean="0"/>
              <a:t>Majority with minority</a:t>
            </a:r>
          </a:p>
          <a:p>
            <a:pPr lvl="1"/>
            <a:r>
              <a:rPr lang="en-US" sz="4200" dirty="0" smtClean="0"/>
              <a:t>Multi-minority</a:t>
            </a:r>
            <a:endParaRPr lang="en-US" sz="4200" dirty="0"/>
          </a:p>
        </p:txBody>
      </p:sp>
    </p:spTree>
    <p:extLst>
      <p:ext uri="{BB962C8B-B14F-4D97-AF65-F5344CB8AC3E}">
        <p14:creationId xmlns:p14="http://schemas.microsoft.com/office/powerpoint/2010/main" val="2424011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8803562"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8425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5562600"/>
            <a:ext cx="7620000" cy="609600"/>
          </a:xfrm>
        </p:spPr>
        <p:txBody>
          <a:bodyPr>
            <a:noAutofit/>
          </a:bodyPr>
          <a:lstStyle/>
          <a:p>
            <a:r>
              <a:rPr lang="en-US" sz="4000" dirty="0" smtClean="0"/>
              <a:t>Ethnic </a:t>
            </a:r>
            <a:r>
              <a:rPr lang="en-US" sz="4000" b="1" dirty="0" smtClean="0"/>
              <a:t>Majority</a:t>
            </a:r>
            <a:r>
              <a:rPr lang="en-US" sz="4000" dirty="0" smtClean="0"/>
              <a:t> Movement Types</a:t>
            </a:r>
            <a:endParaRPr lang="en-US" sz="4000" dirty="0"/>
          </a:p>
        </p:txBody>
      </p:sp>
      <p:sp>
        <p:nvSpPr>
          <p:cNvPr id="5" name="Content Placeholder 4"/>
          <p:cNvSpPr>
            <a:spLocks noGrp="1"/>
          </p:cNvSpPr>
          <p:nvPr>
            <p:ph idx="1"/>
          </p:nvPr>
        </p:nvSpPr>
        <p:spPr>
          <a:xfrm>
            <a:off x="3505200" y="685800"/>
            <a:ext cx="4800600" cy="4648200"/>
          </a:xfrm>
        </p:spPr>
        <p:txBody>
          <a:bodyPr>
            <a:normAutofit fontScale="92500"/>
          </a:bodyPr>
          <a:lstStyle/>
          <a:p>
            <a:r>
              <a:rPr lang="en-US" dirty="0" smtClean="0"/>
              <a:t>Addressing maintaining domination over or reacting to threats from other ethnic groups (nativism, anti-immigrant, White supremacist)</a:t>
            </a:r>
          </a:p>
          <a:p>
            <a:r>
              <a:rPr lang="en-US" dirty="0" smtClean="0"/>
              <a:t>Addressing axis of domination within the majority</a:t>
            </a:r>
          </a:p>
          <a:p>
            <a:r>
              <a:rPr lang="en-US" dirty="0" smtClean="0"/>
              <a:t>Addressing general social issues (“social responsibility” movements)</a:t>
            </a:r>
          </a:p>
          <a:p>
            <a:r>
              <a:rPr lang="en-US" dirty="0" smtClean="0"/>
              <a:t>Addressing particular local issues</a:t>
            </a:r>
          </a:p>
          <a:p>
            <a:r>
              <a:rPr lang="en-US" dirty="0" smtClean="0"/>
              <a:t>Ally movements supporting other ethnic groups or the less privileged groups within the majority</a:t>
            </a:r>
            <a:endParaRPr lang="en-US" dirty="0"/>
          </a:p>
        </p:txBody>
      </p:sp>
      <p:sp>
        <p:nvSpPr>
          <p:cNvPr id="2" name="Left Brace 1"/>
          <p:cNvSpPr/>
          <p:nvPr/>
        </p:nvSpPr>
        <p:spPr>
          <a:xfrm>
            <a:off x="2933262" y="2289766"/>
            <a:ext cx="533400" cy="182503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304800" y="2209800"/>
            <a:ext cx="2209800" cy="1938992"/>
          </a:xfrm>
          <a:prstGeom prst="rect">
            <a:avLst/>
          </a:prstGeom>
          <a:noFill/>
          <a:ln>
            <a:solidFill>
              <a:schemeClr val="accent1"/>
            </a:solidFill>
          </a:ln>
        </p:spPr>
        <p:txBody>
          <a:bodyPr wrap="square" rtlCol="0">
            <a:spAutoFit/>
          </a:bodyPr>
          <a:lstStyle/>
          <a:p>
            <a:r>
              <a:rPr lang="en-US" sz="2000" b="1" dirty="0" smtClean="0">
                <a:solidFill>
                  <a:schemeClr val="accent1"/>
                </a:solidFill>
                <a:latin typeface="Calibri" pitchFamily="34" charset="0"/>
                <a:cs typeface="Aharoni" pitchFamily="2" charset="-79"/>
              </a:rPr>
              <a:t>These vary from anti- to pro- to indifferent to minorities but are empirically they are ethnic majority</a:t>
            </a:r>
            <a:endParaRPr lang="en-US" sz="2000" b="1" dirty="0">
              <a:solidFill>
                <a:schemeClr val="accent1"/>
              </a:solidFill>
              <a:latin typeface="Calibri" pitchFamily="34" charset="0"/>
              <a:cs typeface="Aharoni" pitchFamily="2" charset="-79"/>
            </a:endParaRPr>
          </a:p>
        </p:txBody>
      </p:sp>
      <p:sp>
        <p:nvSpPr>
          <p:cNvPr id="6" name="Rectangle 5"/>
          <p:cNvSpPr/>
          <p:nvPr/>
        </p:nvSpPr>
        <p:spPr>
          <a:xfrm>
            <a:off x="3429000" y="2285999"/>
            <a:ext cx="4724400" cy="182880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p:cNvSpPr/>
          <p:nvPr/>
        </p:nvSpPr>
        <p:spPr>
          <a:xfrm>
            <a:off x="2514600" y="2286000"/>
            <a:ext cx="381000" cy="1854645"/>
          </a:xfrm>
          <a:prstGeom prst="rightBrace">
            <a:avLst>
              <a:gd name="adj1" fmla="val 8333"/>
              <a:gd name="adj2" fmla="val 492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62000" y="1066800"/>
            <a:ext cx="1615379" cy="400110"/>
          </a:xfrm>
          <a:prstGeom prst="rect">
            <a:avLst/>
          </a:prstGeom>
          <a:noFill/>
          <a:ln>
            <a:solidFill>
              <a:schemeClr val="accent1"/>
            </a:solidFill>
          </a:ln>
        </p:spPr>
        <p:txBody>
          <a:bodyPr wrap="none" rtlCol="0">
            <a:spAutoFit/>
          </a:bodyPr>
          <a:lstStyle/>
          <a:p>
            <a:r>
              <a:rPr lang="en-US" sz="2000" b="1" dirty="0" smtClean="0">
                <a:solidFill>
                  <a:schemeClr val="accent1"/>
                </a:solidFill>
                <a:latin typeface="Calibri" pitchFamily="34" charset="0"/>
                <a:cs typeface="Aharoni" pitchFamily="2" charset="-79"/>
              </a:rPr>
              <a:t>Anti-minority</a:t>
            </a:r>
            <a:endParaRPr lang="en-US" sz="2000" b="1" dirty="0">
              <a:solidFill>
                <a:schemeClr val="accent1"/>
              </a:solidFill>
              <a:latin typeface="Calibri" pitchFamily="34" charset="0"/>
              <a:cs typeface="Aharoni" pitchFamily="2" charset="-79"/>
            </a:endParaRPr>
          </a:p>
        </p:txBody>
      </p:sp>
      <p:sp>
        <p:nvSpPr>
          <p:cNvPr id="11" name="TextBox 10"/>
          <p:cNvSpPr txBox="1"/>
          <p:nvPr/>
        </p:nvSpPr>
        <p:spPr>
          <a:xfrm>
            <a:off x="685800" y="4572000"/>
            <a:ext cx="1928916" cy="400110"/>
          </a:xfrm>
          <a:prstGeom prst="rect">
            <a:avLst/>
          </a:prstGeom>
          <a:noFill/>
          <a:ln>
            <a:solidFill>
              <a:schemeClr val="accent1"/>
            </a:solidFill>
          </a:ln>
        </p:spPr>
        <p:txBody>
          <a:bodyPr wrap="square" rtlCol="0">
            <a:spAutoFit/>
          </a:bodyPr>
          <a:lstStyle/>
          <a:p>
            <a:r>
              <a:rPr lang="en-US" sz="2000" b="1" dirty="0" smtClean="0">
                <a:solidFill>
                  <a:schemeClr val="accent1"/>
                </a:solidFill>
                <a:latin typeface="Calibri" pitchFamily="34" charset="0"/>
                <a:cs typeface="Aharoni" pitchFamily="2" charset="-79"/>
              </a:rPr>
              <a:t>Pro-minority</a:t>
            </a:r>
            <a:endParaRPr lang="en-US" sz="2000" b="1" dirty="0">
              <a:solidFill>
                <a:schemeClr val="accent1"/>
              </a:solidFill>
              <a:latin typeface="Calibri" pitchFamily="34" charset="0"/>
              <a:cs typeface="Aharoni" pitchFamily="2" charset="-79"/>
            </a:endParaRPr>
          </a:p>
        </p:txBody>
      </p:sp>
      <p:sp>
        <p:nvSpPr>
          <p:cNvPr id="12" name="Left Brace 11"/>
          <p:cNvSpPr/>
          <p:nvPr/>
        </p:nvSpPr>
        <p:spPr>
          <a:xfrm>
            <a:off x="3078259" y="4340828"/>
            <a:ext cx="309233" cy="8407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a:off x="2598519" y="4343400"/>
            <a:ext cx="220881" cy="854414"/>
          </a:xfrm>
          <a:prstGeom prst="rightBrace">
            <a:avLst>
              <a:gd name="adj1" fmla="val 8333"/>
              <a:gd name="adj2" fmla="val 492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a:off x="3048000" y="870108"/>
            <a:ext cx="368575" cy="11872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p:cNvSpPr/>
          <p:nvPr/>
        </p:nvSpPr>
        <p:spPr>
          <a:xfrm>
            <a:off x="2582245" y="875651"/>
            <a:ext cx="263268" cy="1206557"/>
          </a:xfrm>
          <a:prstGeom prst="rightBrace">
            <a:avLst>
              <a:gd name="adj1" fmla="val 8333"/>
              <a:gd name="adj2" fmla="val 492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678873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fontScale="90000"/>
          </a:bodyPr>
          <a:lstStyle/>
          <a:p>
            <a:r>
              <a:rPr lang="en-US" dirty="0" err="1" smtClean="0"/>
              <a:t>Majorityness</a:t>
            </a:r>
            <a:r>
              <a:rPr lang="en-US" dirty="0" smtClean="0"/>
              <a:t> and the facilitation of mobilization</a:t>
            </a:r>
            <a:endParaRPr lang="en-US" dirty="0"/>
          </a:p>
        </p:txBody>
      </p:sp>
      <p:sp>
        <p:nvSpPr>
          <p:cNvPr id="3" name="Content Placeholder 2"/>
          <p:cNvSpPr>
            <a:spLocks noGrp="1"/>
          </p:cNvSpPr>
          <p:nvPr>
            <p:ph idx="1"/>
          </p:nvPr>
        </p:nvSpPr>
        <p:spPr/>
        <p:txBody>
          <a:bodyPr/>
          <a:lstStyle/>
          <a:p>
            <a:r>
              <a:rPr lang="en-US" dirty="0" smtClean="0"/>
              <a:t>Majorities typically draw on larger pools of potential participants and resources</a:t>
            </a:r>
          </a:p>
          <a:p>
            <a:r>
              <a:rPr lang="en-US" dirty="0" smtClean="0"/>
              <a:t>Majorities have electoral power</a:t>
            </a:r>
          </a:p>
          <a:p>
            <a:r>
              <a:rPr lang="en-US" dirty="0" smtClean="0"/>
              <a:t>Majorities are much less likely to be repressed</a:t>
            </a:r>
          </a:p>
          <a:p>
            <a:r>
              <a:rPr lang="en-US" dirty="0" smtClean="0"/>
              <a:t>Repression of majorities is more likely to generate backlash from other (non-repressed) members of society</a:t>
            </a:r>
          </a:p>
        </p:txBody>
      </p:sp>
    </p:spTree>
    <p:extLst>
      <p:ext uri="{BB962C8B-B14F-4D97-AF65-F5344CB8AC3E}">
        <p14:creationId xmlns:p14="http://schemas.microsoft.com/office/powerpoint/2010/main" val="8169653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a:bodyPr>
          <a:lstStyle/>
          <a:p>
            <a:r>
              <a:rPr lang="en-US" dirty="0" err="1" smtClean="0"/>
              <a:t>Majorityness</a:t>
            </a:r>
            <a:r>
              <a:rPr lang="en-US" dirty="0" smtClean="0"/>
              <a:t> and the problem for minorities</a:t>
            </a:r>
            <a:endParaRPr lang="en-US" dirty="0"/>
          </a:p>
        </p:txBody>
      </p:sp>
      <p:sp>
        <p:nvSpPr>
          <p:cNvPr id="3" name="Content Placeholder 2"/>
          <p:cNvSpPr>
            <a:spLocks noGrp="1"/>
          </p:cNvSpPr>
          <p:nvPr>
            <p:ph idx="1"/>
          </p:nvPr>
        </p:nvSpPr>
        <p:spPr/>
        <p:txBody>
          <a:bodyPr/>
          <a:lstStyle/>
          <a:p>
            <a:r>
              <a:rPr lang="en-US" dirty="0" smtClean="0"/>
              <a:t>Majority movements are often problematic for (from the point of view of) minorities</a:t>
            </a:r>
          </a:p>
          <a:p>
            <a:pPr lvl="1"/>
            <a:r>
              <a:rPr lang="en-US" dirty="0" smtClean="0"/>
              <a:t>Often hostile</a:t>
            </a:r>
          </a:p>
          <a:p>
            <a:pPr lvl="1"/>
            <a:r>
              <a:rPr lang="en-US" dirty="0" smtClean="0"/>
              <a:t>Frequently “clueless”</a:t>
            </a:r>
          </a:p>
          <a:p>
            <a:pPr lvl="1"/>
            <a:r>
              <a:rPr lang="en-US" dirty="0" smtClean="0"/>
              <a:t>Even when trying to be pro-minority, can often mess it up</a:t>
            </a:r>
          </a:p>
          <a:p>
            <a:pPr>
              <a:buNone/>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543800" cy="838200"/>
          </a:xfrm>
        </p:spPr>
        <p:txBody>
          <a:bodyPr>
            <a:normAutofit fontScale="90000"/>
          </a:bodyPr>
          <a:lstStyle/>
          <a:p>
            <a:r>
              <a:rPr lang="en-US" dirty="0" smtClean="0"/>
              <a:t>Ethnic </a:t>
            </a:r>
            <a:r>
              <a:rPr lang="en-US" b="1" dirty="0" smtClean="0"/>
              <a:t>minority</a:t>
            </a:r>
            <a:r>
              <a:rPr lang="en-US" dirty="0" smtClean="0"/>
              <a:t> movement types</a:t>
            </a:r>
            <a:endParaRPr lang="en-US" dirty="0"/>
          </a:p>
        </p:txBody>
      </p:sp>
      <p:sp>
        <p:nvSpPr>
          <p:cNvPr id="3" name="Content Placeholder 2"/>
          <p:cNvSpPr>
            <a:spLocks noGrp="1"/>
          </p:cNvSpPr>
          <p:nvPr>
            <p:ph idx="1"/>
          </p:nvPr>
        </p:nvSpPr>
        <p:spPr>
          <a:xfrm>
            <a:off x="762000" y="685800"/>
            <a:ext cx="7543800" cy="4800600"/>
          </a:xfrm>
        </p:spPr>
        <p:txBody>
          <a:bodyPr>
            <a:normAutofit/>
          </a:bodyPr>
          <a:lstStyle/>
          <a:p>
            <a:r>
              <a:rPr lang="en-US" b="1" dirty="0" smtClean="0"/>
              <a:t>Ethnic minority movements (framed as ethnic)</a:t>
            </a:r>
          </a:p>
          <a:p>
            <a:pPr lvl="1"/>
            <a:r>
              <a:rPr lang="en-US" dirty="0" smtClean="0"/>
              <a:t>Civil rights &amp; group advancement movements</a:t>
            </a:r>
          </a:p>
          <a:p>
            <a:pPr lvl="1"/>
            <a:r>
              <a:rPr lang="en-US" dirty="0" smtClean="0"/>
              <a:t>National liberation or secessionist movements</a:t>
            </a:r>
          </a:p>
          <a:p>
            <a:pPr lvl="1"/>
            <a:r>
              <a:rPr lang="en-US" dirty="0" smtClean="0"/>
              <a:t>“Intersectional” movements  linking social responsibility or gender or class with ethnicity</a:t>
            </a:r>
          </a:p>
          <a:p>
            <a:r>
              <a:rPr lang="en-US" b="1" dirty="0" smtClean="0"/>
              <a:t>Movements of ethnic minorities</a:t>
            </a:r>
          </a:p>
          <a:p>
            <a:pPr lvl="1"/>
            <a:r>
              <a:rPr lang="en-US" dirty="0" smtClean="0"/>
              <a:t>Class movements that are empirically mostly minority</a:t>
            </a:r>
          </a:p>
          <a:p>
            <a:pPr lvl="1"/>
            <a:r>
              <a:rPr lang="en-US" dirty="0" smtClean="0"/>
              <a:t>Place-based community issues</a:t>
            </a:r>
          </a:p>
          <a:p>
            <a:pPr lvl="1"/>
            <a:r>
              <a:rPr lang="en-US" dirty="0" smtClean="0"/>
              <a:t>Oppressed and repressed minorities, e.g. felons, undocumented workers</a:t>
            </a:r>
          </a:p>
        </p:txBody>
      </p:sp>
    </p:spTree>
    <p:extLst>
      <p:ext uri="{BB962C8B-B14F-4D97-AF65-F5344CB8AC3E}">
        <p14:creationId xmlns:p14="http://schemas.microsoft.com/office/powerpoint/2010/main" val="31038870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7467600" cy="1066800"/>
          </a:xfrm>
        </p:spPr>
        <p:txBody>
          <a:bodyPr>
            <a:noAutofit/>
          </a:bodyPr>
          <a:lstStyle/>
          <a:p>
            <a:r>
              <a:rPr lang="en-US" dirty="0" smtClean="0"/>
              <a:t>Minority movements and the hierarchy and network problems</a:t>
            </a:r>
            <a:endParaRPr lang="en-US" dirty="0"/>
          </a:p>
        </p:txBody>
      </p:sp>
      <p:sp>
        <p:nvSpPr>
          <p:cNvPr id="3" name="Content Placeholder 2"/>
          <p:cNvSpPr>
            <a:spLocks noGrp="1"/>
          </p:cNvSpPr>
          <p:nvPr>
            <p:ph idx="1"/>
          </p:nvPr>
        </p:nvSpPr>
        <p:spPr/>
        <p:txBody>
          <a:bodyPr>
            <a:normAutofit/>
          </a:bodyPr>
          <a:lstStyle/>
          <a:p>
            <a:r>
              <a:rPr lang="en-US" dirty="0" smtClean="0"/>
              <a:t>Oppression and repression are common and real issues</a:t>
            </a:r>
          </a:p>
          <a:p>
            <a:pPr lvl="1"/>
            <a:r>
              <a:rPr lang="en-US" dirty="0" smtClean="0"/>
              <a:t>Much evidence of more severe repression of minorities</a:t>
            </a:r>
          </a:p>
          <a:p>
            <a:pPr lvl="1"/>
            <a:r>
              <a:rPr lang="en-US" dirty="0" smtClean="0"/>
              <a:t>Morris: cultures of opposition and cultures of subordination tend to intermingle; the problem of consciousness</a:t>
            </a:r>
          </a:p>
          <a:p>
            <a:r>
              <a:rPr lang="en-US" dirty="0" smtClean="0"/>
              <a:t>Ethnic minorities typically lack sufficient resources and political power to achieve their goals without majority allies</a:t>
            </a:r>
          </a:p>
        </p:txBody>
      </p:sp>
    </p:spTree>
    <p:extLst>
      <p:ext uri="{BB962C8B-B14F-4D97-AF65-F5344CB8AC3E}">
        <p14:creationId xmlns:p14="http://schemas.microsoft.com/office/powerpoint/2010/main" val="28657412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5257800"/>
            <a:ext cx="7696200" cy="914400"/>
          </a:xfrm>
        </p:spPr>
        <p:txBody>
          <a:bodyPr>
            <a:normAutofit fontScale="90000"/>
          </a:bodyPr>
          <a:lstStyle/>
          <a:p>
            <a:r>
              <a:rPr lang="en-US" dirty="0" smtClean="0"/>
              <a:t>Variability among minorities: no general theory of “minority”</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In the US, each racial/ethnic minority (Black, Native, Hispanic, Asian) has a distinctive movement history that is linked to its specific social network position</a:t>
            </a:r>
          </a:p>
          <a:p>
            <a:pPr lvl="1"/>
            <a:r>
              <a:rPr lang="en-US" dirty="0" smtClean="0"/>
              <a:t>Group size</a:t>
            </a:r>
          </a:p>
          <a:p>
            <a:pPr lvl="1"/>
            <a:r>
              <a:rPr lang="en-US" dirty="0" smtClean="0"/>
              <a:t>Created by conquest vs. immigration</a:t>
            </a:r>
          </a:p>
          <a:p>
            <a:pPr lvl="1"/>
            <a:r>
              <a:rPr lang="en-US" dirty="0" smtClean="0"/>
              <a:t>Degree of historic violent suppression</a:t>
            </a:r>
          </a:p>
          <a:p>
            <a:pPr lvl="1"/>
            <a:r>
              <a:rPr lang="en-US" dirty="0" smtClean="0"/>
              <a:t>Degree of disadvantage</a:t>
            </a:r>
          </a:p>
          <a:p>
            <a:pPr lvl="1"/>
            <a:r>
              <a:rPr lang="en-US" dirty="0" smtClean="0"/>
              <a:t>Historic rituals of subordination</a:t>
            </a:r>
          </a:p>
          <a:p>
            <a:pPr lvl="1"/>
            <a:r>
              <a:rPr lang="en-US" dirty="0" smtClean="0"/>
              <a:t>Location in urban vs. rural areas, concentrated vs. dispersed populations</a:t>
            </a:r>
          </a:p>
          <a:p>
            <a:pPr lvl="1"/>
            <a:r>
              <a:rPr lang="en-US" dirty="0" smtClean="0"/>
              <a:t>Language &amp; cultural homogeneity or diversity</a:t>
            </a:r>
          </a:p>
          <a:p>
            <a:pPr lvl="1"/>
            <a:r>
              <a:rPr lang="en-US" dirty="0" smtClean="0"/>
              <a:t>Character of ethnic identity: unified (esp. Black) vs. diverse (all the others)</a:t>
            </a:r>
          </a:p>
          <a:p>
            <a:pPr lvl="1"/>
            <a:r>
              <a:rPr lang="en-US" dirty="0" smtClean="0"/>
              <a:t>Citizenship status</a:t>
            </a:r>
          </a:p>
          <a:p>
            <a:pPr lvl="1"/>
            <a:r>
              <a:rPr lang="en-US" dirty="0" smtClean="0"/>
              <a:t>Cultures of resistance and subordination</a:t>
            </a:r>
          </a:p>
          <a:p>
            <a:pPr lvl="1"/>
            <a:r>
              <a:rPr lang="en-US" dirty="0" smtClean="0"/>
              <a:t>Characteristic strategies and tactics</a:t>
            </a:r>
          </a:p>
          <a:p>
            <a:pPr lvl="1"/>
            <a:r>
              <a:rPr lang="en-US" dirty="0" smtClean="0"/>
              <a:t>Mixture of integrationist and separatist tendencies</a:t>
            </a:r>
          </a:p>
          <a:p>
            <a:r>
              <a:rPr lang="en-US" dirty="0" smtClean="0"/>
              <a:t>Similarly complex to consider other countries</a:t>
            </a:r>
            <a:endParaRPr lang="en-US" dirty="0"/>
          </a:p>
        </p:txBody>
      </p:sp>
    </p:spTree>
    <p:extLst>
      <p:ext uri="{BB962C8B-B14F-4D97-AF65-F5344CB8AC3E}">
        <p14:creationId xmlns:p14="http://schemas.microsoft.com/office/powerpoint/2010/main" val="22921821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5257800"/>
            <a:ext cx="7772400" cy="914400"/>
          </a:xfrm>
        </p:spPr>
        <p:txBody>
          <a:bodyPr>
            <a:normAutofit fontScale="90000"/>
          </a:bodyPr>
          <a:lstStyle/>
          <a:p>
            <a:r>
              <a:rPr lang="en-US" dirty="0" smtClean="0"/>
              <a:t>Strategies of ethnic minorities are in interaction with strategies of the dominant majority</a:t>
            </a:r>
            <a:endParaRPr lang="en-US" dirty="0"/>
          </a:p>
        </p:txBody>
      </p:sp>
      <p:graphicFrame>
        <p:nvGraphicFramePr>
          <p:cNvPr id="5" name="Content Placeholder 4"/>
          <p:cNvGraphicFramePr>
            <a:graphicFrameLocks noGrp="1"/>
          </p:cNvGraphicFramePr>
          <p:nvPr>
            <p:ph idx="1"/>
          </p:nvPr>
        </p:nvGraphicFramePr>
        <p:xfrm>
          <a:off x="381001" y="464580"/>
          <a:ext cx="8153399" cy="4829472"/>
        </p:xfrm>
        <a:graphic>
          <a:graphicData uri="http://schemas.openxmlformats.org/drawingml/2006/table">
            <a:tbl>
              <a:tblPr firstRow="1" bandRow="1">
                <a:tableStyleId>{2D5ABB26-0587-4C30-8999-92F81FD0307C}</a:tableStyleId>
              </a:tblPr>
              <a:tblGrid>
                <a:gridCol w="457199"/>
                <a:gridCol w="1066800"/>
                <a:gridCol w="1676400"/>
                <a:gridCol w="1675653"/>
                <a:gridCol w="1678641"/>
                <a:gridCol w="1598706"/>
              </a:tblGrid>
              <a:tr h="603684">
                <a:tc row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Degree of Challenge</a:t>
                      </a:r>
                    </a:p>
                  </a:txBody>
                  <a:tcPr marR="0" vert="vert270" anchor="b"/>
                </a:tc>
                <a:tc>
                  <a:txBody>
                    <a:bodyPr/>
                    <a:lstStyle/>
                    <a:p>
                      <a:pPr algn="r"/>
                      <a:r>
                        <a:rPr lang="en-US" sz="2400" dirty="0" smtClean="0"/>
                        <a:t>Low</a:t>
                      </a:r>
                      <a:endParaRPr lang="en-US" sz="2400" dirty="0"/>
                    </a:p>
                  </a:txBody>
                  <a:tcPr marL="0" marR="0" marT="0" marB="0">
                    <a:lnR w="12700" cap="flat" cmpd="sng" algn="ctr">
                      <a:solidFill>
                        <a:schemeClr val="tx1"/>
                      </a:solidFill>
                      <a:prstDash val="solid"/>
                      <a:round/>
                      <a:headEnd type="none" w="med" len="med"/>
                      <a:tailEnd type="none" w="med" len="med"/>
                    </a:lnR>
                  </a:tcPr>
                </a:tc>
                <a:tc>
                  <a:txBody>
                    <a:bodyPr/>
                    <a:lstStyle/>
                    <a:p>
                      <a:pPr algn="ctr"/>
                      <a:endParaRPr lang="en-US" sz="2400" dirty="0"/>
                    </a:p>
                  </a:txBody>
                  <a:tcPr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endParaRPr lang="en-US" sz="2400" dirty="0"/>
                    </a:p>
                  </a:txBody>
                  <a:tcPr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endParaRPr lang="en-US" sz="2400" dirty="0"/>
                    </a:p>
                  </a:txBody>
                  <a:tcPr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endParaRPr lang="en-US" sz="2400" dirty="0"/>
                    </a:p>
                  </a:txBody>
                  <a:tcPr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603684">
                <a:tc vMerge="1">
                  <a:txBody>
                    <a:bodyPr/>
                    <a:lstStyle/>
                    <a:p>
                      <a:endParaRPr lang="en-US"/>
                    </a:p>
                  </a:txBody>
                  <a:tcPr/>
                </a:tc>
                <a:tc>
                  <a:txBody>
                    <a:bodyPr/>
                    <a:lstStyle/>
                    <a:p>
                      <a:pPr algn="r"/>
                      <a:endParaRPr lang="en-US" sz="2400" dirty="0"/>
                    </a:p>
                  </a:txBody>
                  <a:tcPr marL="0" marR="0" marT="0" marB="0">
                    <a:lnR w="12700" cap="flat" cmpd="sng" algn="ctr">
                      <a:solidFill>
                        <a:schemeClr val="tx1"/>
                      </a:solidFill>
                      <a:prstDash val="solid"/>
                      <a:round/>
                      <a:headEnd type="none" w="med" len="med"/>
                      <a:tailEnd type="none" w="med" len="med"/>
                    </a:lnR>
                  </a:tcPr>
                </a:tc>
                <a:tc>
                  <a:txBody>
                    <a:bodyPr/>
                    <a:lstStyle/>
                    <a:p>
                      <a:endParaRPr lang="en-US" sz="2400" dirty="0"/>
                    </a:p>
                  </a:txBody>
                  <a:tcPr>
                    <a:lnL w="12700" cap="flat" cmpd="sng" algn="ctr">
                      <a:solidFill>
                        <a:schemeClr val="tx1"/>
                      </a:solidFill>
                      <a:prstDash val="solid"/>
                      <a:round/>
                      <a:headEnd type="none" w="med" len="med"/>
                      <a:tailEnd type="none" w="med" len="med"/>
                    </a:lnL>
                    <a:lnT>
                      <a:noFill/>
                    </a:lnT>
                    <a:lnB>
                      <a:noFill/>
                    </a:lnB>
                  </a:tcPr>
                </a:tc>
                <a:tc>
                  <a:txBody>
                    <a:bodyPr/>
                    <a:lstStyle/>
                    <a:p>
                      <a:endParaRPr lang="en-US" sz="2400" dirty="0"/>
                    </a:p>
                  </a:txBody>
                  <a:tcPr>
                    <a:lnT>
                      <a:noFill/>
                    </a:lnT>
                    <a:lnB>
                      <a:noFill/>
                    </a:lnB>
                  </a:tcPr>
                </a:tc>
                <a:tc>
                  <a:txBody>
                    <a:bodyPr/>
                    <a:lstStyle/>
                    <a:p>
                      <a:endParaRPr lang="en-US" sz="2400"/>
                    </a:p>
                  </a:txBody>
                  <a:tcPr>
                    <a:lnT>
                      <a:noFill/>
                    </a:lnT>
                    <a:lnB>
                      <a:noFill/>
                    </a:lnB>
                  </a:tcPr>
                </a:tc>
                <a:tc>
                  <a:txBody>
                    <a:bodyPr/>
                    <a:lstStyle/>
                    <a:p>
                      <a:endParaRPr lang="en-US" sz="2400" dirty="0"/>
                    </a:p>
                  </a:txBody>
                  <a:tcPr>
                    <a:lnT>
                      <a:noFill/>
                    </a:lnT>
                    <a:lnB>
                      <a:noFill/>
                    </a:lnB>
                  </a:tcPr>
                </a:tc>
              </a:tr>
              <a:tr h="603684">
                <a:tc vMerge="1">
                  <a:txBody>
                    <a:bodyPr/>
                    <a:lstStyle/>
                    <a:p>
                      <a:endParaRPr lang="en-US" dirty="0"/>
                    </a:p>
                  </a:txBody>
                  <a:tcPr/>
                </a:tc>
                <a:tc>
                  <a:txBody>
                    <a:bodyPr/>
                    <a:lstStyle/>
                    <a:p>
                      <a:pPr algn="r"/>
                      <a:endParaRPr lang="en-US" sz="2400" dirty="0"/>
                    </a:p>
                  </a:txBody>
                  <a:tcPr marL="0" marR="0" marT="0" marB="0">
                    <a:lnR w="12700" cap="flat" cmpd="sng" algn="ctr">
                      <a:solidFill>
                        <a:schemeClr val="tx1"/>
                      </a:solidFill>
                      <a:prstDash val="solid"/>
                      <a:round/>
                      <a:headEnd type="none" w="med" len="med"/>
                      <a:tailEnd type="none" w="med" len="med"/>
                    </a:lnR>
                  </a:tcPr>
                </a:tc>
                <a:tc>
                  <a:txBody>
                    <a:bodyPr/>
                    <a:lstStyle/>
                    <a:p>
                      <a:endParaRPr lang="en-US" sz="2400" dirty="0"/>
                    </a:p>
                  </a:txBody>
                  <a:tcPr>
                    <a:lnL w="12700" cap="flat" cmpd="sng" algn="ctr">
                      <a:solidFill>
                        <a:schemeClr val="tx1"/>
                      </a:solidFill>
                      <a:prstDash val="solid"/>
                      <a:round/>
                      <a:headEnd type="none" w="med" len="med"/>
                      <a:tailEnd type="none" w="med" len="med"/>
                    </a:lnL>
                    <a:lnT>
                      <a:noFill/>
                    </a:lnT>
                  </a:tcPr>
                </a:tc>
                <a:tc>
                  <a:txBody>
                    <a:bodyPr/>
                    <a:lstStyle/>
                    <a:p>
                      <a:endParaRPr lang="en-US" sz="2400" dirty="0"/>
                    </a:p>
                  </a:txBody>
                  <a:tcPr>
                    <a:lnT>
                      <a:noFill/>
                    </a:lnT>
                  </a:tcPr>
                </a:tc>
                <a:tc>
                  <a:txBody>
                    <a:bodyPr/>
                    <a:lstStyle/>
                    <a:p>
                      <a:endParaRPr lang="en-US" sz="2400"/>
                    </a:p>
                  </a:txBody>
                  <a:tcPr>
                    <a:lnT>
                      <a:noFill/>
                    </a:lnT>
                  </a:tcPr>
                </a:tc>
                <a:tc>
                  <a:txBody>
                    <a:bodyPr/>
                    <a:lstStyle/>
                    <a:p>
                      <a:endParaRPr lang="en-US" sz="2400"/>
                    </a:p>
                  </a:txBody>
                  <a:tcPr>
                    <a:lnT>
                      <a:noFill/>
                    </a:lnT>
                  </a:tcPr>
                </a:tc>
              </a:tr>
              <a:tr h="603684">
                <a:tc vMerge="1">
                  <a:txBody>
                    <a:bodyPr/>
                    <a:lstStyle/>
                    <a:p>
                      <a:endParaRPr lang="en-US" dirty="0"/>
                    </a:p>
                  </a:txBody>
                  <a:tcPr/>
                </a:tc>
                <a:tc>
                  <a:txBody>
                    <a:bodyPr/>
                    <a:lstStyle/>
                    <a:p>
                      <a:pPr algn="r"/>
                      <a:r>
                        <a:rPr lang="en-US" sz="2400" dirty="0" smtClean="0"/>
                        <a:t>Medium</a:t>
                      </a:r>
                      <a:endParaRPr lang="en-US" sz="2400" dirty="0"/>
                    </a:p>
                  </a:txBody>
                  <a:tcPr marL="0" marR="0" marT="0" marB="0">
                    <a:lnR w="12700" cap="flat" cmpd="sng" algn="ctr">
                      <a:solidFill>
                        <a:schemeClr val="tx1"/>
                      </a:solidFill>
                      <a:prstDash val="solid"/>
                      <a:round/>
                      <a:headEnd type="none" w="med" len="med"/>
                      <a:tailEnd type="none" w="med" len="med"/>
                    </a:lnR>
                  </a:tcPr>
                </a:tc>
                <a:tc>
                  <a:txBody>
                    <a:bodyPr/>
                    <a:lstStyle/>
                    <a:p>
                      <a:endParaRPr lang="en-US" sz="2400"/>
                    </a:p>
                  </a:txBody>
                  <a:tcPr>
                    <a:lnL w="12700" cap="flat" cmpd="sng" algn="ctr">
                      <a:solidFill>
                        <a:schemeClr val="tx1"/>
                      </a:solidFill>
                      <a:prstDash val="solid"/>
                      <a:round/>
                      <a:headEnd type="none" w="med" len="med"/>
                      <a:tailEnd type="none" w="med" len="med"/>
                    </a:lnL>
                  </a:tcPr>
                </a:tc>
                <a:tc>
                  <a:txBody>
                    <a:bodyPr/>
                    <a:lstStyle/>
                    <a:p>
                      <a:endParaRPr lang="en-US" sz="2400"/>
                    </a:p>
                  </a:txBody>
                  <a:tcPr/>
                </a:tc>
                <a:tc>
                  <a:txBody>
                    <a:bodyPr/>
                    <a:lstStyle/>
                    <a:p>
                      <a:endParaRPr lang="en-US" sz="2400"/>
                    </a:p>
                  </a:txBody>
                  <a:tcPr/>
                </a:tc>
                <a:tc>
                  <a:txBody>
                    <a:bodyPr/>
                    <a:lstStyle/>
                    <a:p>
                      <a:endParaRPr lang="en-US" sz="2400"/>
                    </a:p>
                  </a:txBody>
                  <a:tcPr/>
                </a:tc>
              </a:tr>
              <a:tr h="603684">
                <a:tc vMerge="1">
                  <a:txBody>
                    <a:bodyPr/>
                    <a:lstStyle/>
                    <a:p>
                      <a:endParaRPr lang="en-US"/>
                    </a:p>
                  </a:txBody>
                  <a:tcPr/>
                </a:tc>
                <a:tc>
                  <a:txBody>
                    <a:bodyPr/>
                    <a:lstStyle/>
                    <a:p>
                      <a:pPr algn="r"/>
                      <a:endParaRPr lang="en-US" sz="2400" dirty="0"/>
                    </a:p>
                  </a:txBody>
                  <a:tcPr marL="0" marR="0" marT="0" marB="0">
                    <a:lnR w="12700" cap="flat" cmpd="sng" algn="ctr">
                      <a:solidFill>
                        <a:schemeClr val="tx1"/>
                      </a:solidFill>
                      <a:prstDash val="solid"/>
                      <a:round/>
                      <a:headEnd type="none" w="med" len="med"/>
                      <a:tailEnd type="none" w="med" len="med"/>
                    </a:lnR>
                  </a:tcPr>
                </a:tc>
                <a:tc>
                  <a:txBody>
                    <a:bodyPr/>
                    <a:lstStyle/>
                    <a:p>
                      <a:endParaRPr lang="en-US" sz="2400" dirty="0"/>
                    </a:p>
                  </a:txBody>
                  <a:tcPr>
                    <a:lnL w="12700" cap="flat" cmpd="sng" algn="ctr">
                      <a:solidFill>
                        <a:schemeClr val="tx1"/>
                      </a:solidFill>
                      <a:prstDash val="solid"/>
                      <a:round/>
                      <a:headEnd type="none" w="med" len="med"/>
                      <a:tailEnd type="none" w="med" len="med"/>
                    </a:lnL>
                  </a:tcPr>
                </a:tc>
                <a:tc>
                  <a:txBody>
                    <a:bodyPr/>
                    <a:lstStyle/>
                    <a:p>
                      <a:endParaRPr lang="en-US" sz="2400" dirty="0"/>
                    </a:p>
                  </a:txBody>
                  <a:tcPr/>
                </a:tc>
                <a:tc>
                  <a:txBody>
                    <a:bodyPr/>
                    <a:lstStyle/>
                    <a:p>
                      <a:endParaRPr lang="en-US" sz="2400"/>
                    </a:p>
                  </a:txBody>
                  <a:tcPr/>
                </a:tc>
                <a:tc>
                  <a:txBody>
                    <a:bodyPr/>
                    <a:lstStyle/>
                    <a:p>
                      <a:endParaRPr lang="en-US" sz="2400" dirty="0"/>
                    </a:p>
                  </a:txBody>
                  <a:tcPr/>
                </a:tc>
              </a:tr>
              <a:tr h="603684">
                <a:tc vMerge="1">
                  <a:txBody>
                    <a:bodyPr/>
                    <a:lstStyle/>
                    <a:p>
                      <a:endParaRPr lang="en-US" dirty="0"/>
                    </a:p>
                  </a:txBody>
                  <a:tcPr/>
                </a:tc>
                <a:tc>
                  <a:txBody>
                    <a:bodyPr/>
                    <a:lstStyle/>
                    <a:p>
                      <a:pPr algn="r"/>
                      <a:endParaRPr lang="en-US" sz="2400" dirty="0"/>
                    </a:p>
                  </a:txBody>
                  <a:tcPr marL="0" marR="0" marT="0" marB="0">
                    <a:lnR w="12700" cap="flat" cmpd="sng" algn="ctr">
                      <a:solidFill>
                        <a:schemeClr val="tx1"/>
                      </a:solidFill>
                      <a:prstDash val="solid"/>
                      <a:round/>
                      <a:headEnd type="none" w="med" len="med"/>
                      <a:tailEnd type="none" w="med" len="med"/>
                    </a:lnR>
                  </a:tcPr>
                </a:tc>
                <a:tc>
                  <a:txBody>
                    <a:bodyPr/>
                    <a:lstStyle/>
                    <a:p>
                      <a:endParaRPr lang="en-US" sz="2400" dirty="0"/>
                    </a:p>
                  </a:txBody>
                  <a:tcPr>
                    <a:lnL w="12700" cap="flat" cmpd="sng" algn="ctr">
                      <a:solidFill>
                        <a:schemeClr val="tx1"/>
                      </a:solidFill>
                      <a:prstDash val="solid"/>
                      <a:round/>
                      <a:headEnd type="none" w="med" len="med"/>
                      <a:tailEnd type="none" w="med" len="med"/>
                    </a:lnL>
                  </a:tcPr>
                </a:tc>
                <a:tc>
                  <a:txBody>
                    <a:bodyPr/>
                    <a:lstStyle/>
                    <a:p>
                      <a:endParaRPr lang="en-US" sz="2400" dirty="0"/>
                    </a:p>
                  </a:txBody>
                  <a:tcPr/>
                </a:tc>
                <a:tc>
                  <a:txBody>
                    <a:bodyPr/>
                    <a:lstStyle/>
                    <a:p>
                      <a:endParaRPr lang="en-US" sz="2400"/>
                    </a:p>
                  </a:txBody>
                  <a:tcPr/>
                </a:tc>
                <a:tc>
                  <a:txBody>
                    <a:bodyPr/>
                    <a:lstStyle/>
                    <a:p>
                      <a:endParaRPr lang="en-US" sz="2400"/>
                    </a:p>
                  </a:txBody>
                  <a:tcPr/>
                </a:tc>
              </a:tr>
              <a:tr h="603684">
                <a:tc vMerge="1">
                  <a:txBody>
                    <a:bodyPr/>
                    <a:lstStyle/>
                    <a:p>
                      <a:endParaRPr lang="en-US" dirty="0"/>
                    </a:p>
                  </a:txBody>
                  <a:tcPr/>
                </a:tc>
                <a:tc>
                  <a:txBody>
                    <a:bodyPr/>
                    <a:lstStyle/>
                    <a:p>
                      <a:pPr algn="r"/>
                      <a:r>
                        <a:rPr lang="en-US" sz="2400" dirty="0" smtClean="0"/>
                        <a:t>High</a:t>
                      </a:r>
                      <a:endParaRPr lang="en-US" sz="2400" dirty="0"/>
                    </a:p>
                  </a:txBody>
                  <a:tcPr marL="0" marR="0" marT="0" marB="0" anchor="b">
                    <a:lnR w="12700" cap="flat" cmpd="sng" algn="ctr">
                      <a:solidFill>
                        <a:schemeClr val="tx1"/>
                      </a:solidFill>
                      <a:prstDash val="solid"/>
                      <a:round/>
                      <a:headEnd type="none" w="med" len="med"/>
                      <a:tailEnd type="none" w="med" len="med"/>
                    </a:lnR>
                    <a:lnB>
                      <a:noFill/>
                    </a:lnB>
                  </a:tcPr>
                </a:tc>
                <a:tc>
                  <a:txBody>
                    <a:bodyPr/>
                    <a:lstStyle/>
                    <a:p>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sz="2400" dirty="0"/>
                    </a:p>
                  </a:txBody>
                  <a:tcPr>
                    <a:lnB w="12700" cap="flat" cmpd="sng" algn="ctr">
                      <a:solidFill>
                        <a:schemeClr val="tx1"/>
                      </a:solidFill>
                      <a:prstDash val="solid"/>
                      <a:round/>
                      <a:headEnd type="none" w="med" len="med"/>
                      <a:tailEnd type="none" w="med" len="med"/>
                    </a:lnB>
                  </a:tcPr>
                </a:tc>
                <a:tc>
                  <a:txBody>
                    <a:bodyPr/>
                    <a:lstStyle/>
                    <a:p>
                      <a:endParaRPr lang="en-US" sz="2400" dirty="0"/>
                    </a:p>
                  </a:txBody>
                  <a:tcPr>
                    <a:lnB w="12700" cap="flat" cmpd="sng" algn="ctr">
                      <a:solidFill>
                        <a:schemeClr val="tx1"/>
                      </a:solidFill>
                      <a:prstDash val="solid"/>
                      <a:round/>
                      <a:headEnd type="none" w="med" len="med"/>
                      <a:tailEnd type="none" w="med" len="med"/>
                    </a:lnB>
                  </a:tcPr>
                </a:tc>
                <a:tc>
                  <a:txBody>
                    <a:bodyPr/>
                    <a:lstStyle/>
                    <a:p>
                      <a:endParaRPr lang="en-US" sz="2400" dirty="0"/>
                    </a:p>
                  </a:txBody>
                  <a:tcPr>
                    <a:lnB w="12700" cap="flat" cmpd="sng" algn="ctr">
                      <a:solidFill>
                        <a:schemeClr val="tx1"/>
                      </a:solidFill>
                      <a:prstDash val="solid"/>
                      <a:round/>
                      <a:headEnd type="none" w="med" len="med"/>
                      <a:tailEnd type="none" w="med" len="med"/>
                    </a:lnB>
                  </a:tcPr>
                </a:tc>
              </a:tr>
              <a:tr h="60368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400" dirty="0" smtClean="0"/>
                    </a:p>
                  </a:txBody>
                  <a:tcPr marR="0" vert="vert270" anchor="b">
                    <a:lnR>
                      <a:noFill/>
                    </a:lnR>
                  </a:tcPr>
                </a:tc>
                <a:tc>
                  <a:txBody>
                    <a:bodyPr/>
                    <a:lstStyle/>
                    <a:p>
                      <a:pPr algn="r"/>
                      <a:endParaRPr lang="en-US" sz="2400" dirty="0"/>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Assimilate</a:t>
                      </a:r>
                      <a:endParaRPr lang="en-US" sz="2400" dirty="0"/>
                    </a:p>
                  </a:txBody>
                  <a:tcPr marL="0" marR="0" marT="0" marB="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Multicultural</a:t>
                      </a:r>
                      <a:endParaRPr lang="en-US" sz="2400" dirty="0"/>
                    </a:p>
                  </a:txBody>
                  <a:tcPr marL="0" marR="0" marT="0" marB="0">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Separatist</a:t>
                      </a:r>
                      <a:endParaRPr lang="en-US" sz="2400" dirty="0"/>
                    </a:p>
                  </a:txBody>
                  <a:tcPr marL="0" marR="0" marT="0" marB="0">
                    <a:lnT w="12700" cap="flat" cmpd="sng" algn="ctr">
                      <a:solidFill>
                        <a:schemeClr val="tx1"/>
                      </a:solidFill>
                      <a:prstDash val="solid"/>
                      <a:round/>
                      <a:headEnd type="none" w="med" len="med"/>
                      <a:tailEnd type="none" w="med" len="med"/>
                    </a:lnT>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t>Nationalist</a:t>
                      </a:r>
                      <a:endParaRPr lang="en-US" sz="2400" dirty="0"/>
                    </a:p>
                  </a:txBody>
                  <a:tcPr marL="0" marR="0" marT="0" marB="0">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467600" cy="1600200"/>
          </a:xfrm>
        </p:spPr>
        <p:txBody>
          <a:bodyPr>
            <a:normAutofit/>
          </a:bodyPr>
          <a:lstStyle/>
          <a:p>
            <a:r>
              <a:rPr lang="en-US" dirty="0" smtClean="0"/>
              <a:t>Cross-ethnic movements</a:t>
            </a:r>
            <a:endParaRPr lang="en-US" dirty="0"/>
          </a:p>
        </p:txBody>
      </p:sp>
      <p:sp>
        <p:nvSpPr>
          <p:cNvPr id="3" name="Content Placeholder 2"/>
          <p:cNvSpPr>
            <a:spLocks noGrp="1"/>
          </p:cNvSpPr>
          <p:nvPr>
            <p:ph idx="1"/>
          </p:nvPr>
        </p:nvSpPr>
        <p:spPr>
          <a:xfrm>
            <a:off x="762000" y="685800"/>
            <a:ext cx="7543800" cy="4572000"/>
          </a:xfrm>
        </p:spPr>
        <p:txBody>
          <a:bodyPr>
            <a:normAutofit lnSpcReduction="10000"/>
          </a:bodyPr>
          <a:lstStyle/>
          <a:p>
            <a:r>
              <a:rPr lang="en-US" dirty="0" smtClean="0"/>
              <a:t>Majority-majority mixed-ethnic movements</a:t>
            </a:r>
          </a:p>
          <a:p>
            <a:pPr lvl="1"/>
            <a:r>
              <a:rPr lang="en-US" dirty="0" smtClean="0"/>
              <a:t>Movements around non-ethnic issues</a:t>
            </a:r>
          </a:p>
          <a:p>
            <a:pPr lvl="1"/>
            <a:r>
              <a:rPr lang="en-US" dirty="0" smtClean="0"/>
              <a:t>Majority movements that have minority outreach programs e.g. Communists &amp; Socialists in the 1930s US</a:t>
            </a:r>
          </a:p>
          <a:p>
            <a:pPr lvl="1"/>
            <a:r>
              <a:rPr lang="en-US" dirty="0" smtClean="0"/>
              <a:t>Professionalized advocates working with or for disadvantaged oppressed minorities</a:t>
            </a:r>
          </a:p>
          <a:p>
            <a:r>
              <a:rPr lang="en-US" dirty="0" smtClean="0"/>
              <a:t>Majority-minority mixed-ethnic movements</a:t>
            </a:r>
          </a:p>
          <a:p>
            <a:pPr lvl="1"/>
            <a:r>
              <a:rPr lang="en-US" dirty="0" smtClean="0"/>
              <a:t>Groups dominated by one or more minorities that others join</a:t>
            </a:r>
          </a:p>
          <a:p>
            <a:pPr lvl="1"/>
            <a:r>
              <a:rPr lang="en-US" dirty="0" smtClean="0"/>
              <a:t>Coalitions between groups with different ethnic configurations</a:t>
            </a:r>
          </a:p>
          <a:p>
            <a:pPr lvl="1"/>
            <a:r>
              <a:rPr lang="en-US" dirty="0" smtClean="0"/>
              <a:t>Mobilizations from multi-ethnic constituencies</a:t>
            </a:r>
          </a:p>
        </p:txBody>
      </p:sp>
    </p:spTree>
    <p:extLst>
      <p:ext uri="{BB962C8B-B14F-4D97-AF65-F5344CB8AC3E}">
        <p14:creationId xmlns:p14="http://schemas.microsoft.com/office/powerpoint/2010/main" val="42044567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normAutofit fontScale="90000"/>
          </a:bodyPr>
          <a:lstStyle/>
          <a:p>
            <a:r>
              <a:rPr lang="en-US" dirty="0" smtClean="0"/>
              <a:t>The racial disparities movement</a:t>
            </a:r>
          </a:p>
        </p:txBody>
      </p:sp>
      <p:grpSp>
        <p:nvGrpSpPr>
          <p:cNvPr id="2" name="Group 1"/>
          <p:cNvGrpSpPr/>
          <p:nvPr/>
        </p:nvGrpSpPr>
        <p:grpSpPr>
          <a:xfrm>
            <a:off x="1081881" y="762000"/>
            <a:ext cx="6980237" cy="4572000"/>
            <a:chOff x="1447800" y="2057400"/>
            <a:chExt cx="6980237" cy="4572000"/>
          </a:xfrm>
        </p:grpSpPr>
        <p:sp>
          <p:nvSpPr>
            <p:cNvPr id="7" name="Oval 6"/>
            <p:cNvSpPr/>
            <p:nvPr/>
          </p:nvSpPr>
          <p:spPr>
            <a:xfrm>
              <a:off x="1447800" y="3886200"/>
              <a:ext cx="2895600" cy="2743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3733800" y="3733800"/>
              <a:ext cx="3048000" cy="2667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3" name="TextBox 8"/>
            <p:cNvSpPr txBox="1">
              <a:spLocks noChangeArrowheads="1"/>
            </p:cNvSpPr>
            <p:nvPr/>
          </p:nvSpPr>
          <p:spPr bwMode="auto">
            <a:xfrm>
              <a:off x="2794140" y="2667000"/>
              <a:ext cx="1752600" cy="830997"/>
            </a:xfrm>
            <a:prstGeom prst="rect">
              <a:avLst/>
            </a:prstGeom>
            <a:noFill/>
            <a:ln w="9525">
              <a:noFill/>
              <a:miter lim="800000"/>
              <a:headEnd/>
              <a:tailEnd/>
            </a:ln>
          </p:spPr>
          <p:txBody>
            <a:bodyPr wrap="square">
              <a:spAutoFit/>
            </a:bodyPr>
            <a:lstStyle/>
            <a:p>
              <a:r>
                <a:rPr lang="en-US" sz="2400" dirty="0">
                  <a:latin typeface="Calibri" pitchFamily="34" charset="0"/>
                </a:rPr>
                <a:t>Black Movement</a:t>
              </a:r>
            </a:p>
          </p:txBody>
        </p:sp>
        <p:sp>
          <p:nvSpPr>
            <p:cNvPr id="10" name="Oval 9"/>
            <p:cNvSpPr/>
            <p:nvPr/>
          </p:nvSpPr>
          <p:spPr>
            <a:xfrm>
              <a:off x="3298405" y="3701534"/>
              <a:ext cx="1600200" cy="1524000"/>
            </a:xfrm>
            <a:prstGeom prst="ellipse">
              <a:avLst/>
            </a:prstGeom>
            <a:solidFill>
              <a:schemeClr val="accent2">
                <a:lumMod val="75000"/>
                <a:alpha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12"/>
            <p:cNvSpPr txBox="1"/>
            <p:nvPr/>
          </p:nvSpPr>
          <p:spPr>
            <a:xfrm>
              <a:off x="5433218" y="2057400"/>
              <a:ext cx="2994819" cy="1015663"/>
            </a:xfrm>
            <a:prstGeom prst="rect">
              <a:avLst/>
            </a:prstGeom>
            <a:noFill/>
            <a:ln>
              <a:solidFill>
                <a:schemeClr val="accent2">
                  <a:lumMod val="75000"/>
                </a:schemeClr>
              </a:solidFill>
            </a:ln>
          </p:spPr>
          <p:txBody>
            <a:bodyPr wrap="square">
              <a:spAutoFit/>
            </a:bodyPr>
            <a:lstStyle/>
            <a:p>
              <a:pPr fontAlgn="auto">
                <a:spcBef>
                  <a:spcPts val="0"/>
                </a:spcBef>
                <a:spcAft>
                  <a:spcPts val="0"/>
                </a:spcAft>
                <a:defRPr/>
              </a:pPr>
              <a:r>
                <a:rPr lang="en-US" sz="2000" dirty="0">
                  <a:latin typeface="+mn-lt"/>
                </a:rPr>
                <a:t>Movement addressing </a:t>
              </a:r>
              <a:r>
                <a:rPr lang="en-US" sz="2000" dirty="0" smtClean="0">
                  <a:latin typeface="+mn-lt"/>
                </a:rPr>
                <a:t>racial disparities in criminal justice</a:t>
              </a:r>
              <a:endParaRPr lang="en-US" sz="2000" dirty="0">
                <a:latin typeface="+mn-lt"/>
              </a:endParaRPr>
            </a:p>
          </p:txBody>
        </p:sp>
        <p:cxnSp>
          <p:nvCxnSpPr>
            <p:cNvPr id="15" name="Straight Arrow Connector 14"/>
            <p:cNvCxnSpPr>
              <a:stCxn id="13" idx="1"/>
            </p:cNvCxnSpPr>
            <p:nvPr/>
          </p:nvCxnSpPr>
          <p:spPr>
            <a:xfrm flipH="1">
              <a:off x="3733800" y="2565232"/>
              <a:ext cx="1699418" cy="1405173"/>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417" name="TextBox 15"/>
            <p:cNvSpPr txBox="1">
              <a:spLocks noChangeArrowheads="1"/>
            </p:cNvSpPr>
            <p:nvPr/>
          </p:nvSpPr>
          <p:spPr bwMode="auto">
            <a:xfrm>
              <a:off x="4633119" y="4628004"/>
              <a:ext cx="1600200" cy="1569660"/>
            </a:xfrm>
            <a:prstGeom prst="rect">
              <a:avLst/>
            </a:prstGeom>
            <a:noFill/>
            <a:ln w="9525">
              <a:noFill/>
              <a:miter lim="800000"/>
              <a:headEnd/>
              <a:tailEnd/>
            </a:ln>
          </p:spPr>
          <p:txBody>
            <a:bodyPr wrap="square" anchor="ctr">
              <a:spAutoFit/>
            </a:bodyPr>
            <a:lstStyle/>
            <a:p>
              <a:pPr algn="ctr"/>
              <a:r>
                <a:rPr lang="en-US" sz="2400" dirty="0">
                  <a:latin typeface="Calibri" pitchFamily="34" charset="0"/>
                </a:rPr>
                <a:t>Criminal Justice Reform Movement</a:t>
              </a:r>
            </a:p>
          </p:txBody>
        </p:sp>
        <p:sp>
          <p:nvSpPr>
            <p:cNvPr id="17418" name="TextBox 17"/>
            <p:cNvSpPr txBox="1">
              <a:spLocks noChangeArrowheads="1"/>
            </p:cNvSpPr>
            <p:nvPr/>
          </p:nvSpPr>
          <p:spPr bwMode="auto">
            <a:xfrm>
              <a:off x="1905000" y="4953000"/>
              <a:ext cx="1828800" cy="1200329"/>
            </a:xfrm>
            <a:prstGeom prst="rect">
              <a:avLst/>
            </a:prstGeom>
            <a:noFill/>
            <a:ln w="9525">
              <a:noFill/>
              <a:miter lim="800000"/>
              <a:headEnd/>
              <a:tailEnd/>
            </a:ln>
          </p:spPr>
          <p:txBody>
            <a:bodyPr wrap="square">
              <a:spAutoFit/>
            </a:bodyPr>
            <a:lstStyle/>
            <a:p>
              <a:r>
                <a:rPr lang="en-US" sz="2400" dirty="0">
                  <a:latin typeface="Calibri" pitchFamily="34" charset="0"/>
                </a:rPr>
                <a:t>Latino &amp; other ethnic movements</a:t>
              </a:r>
            </a:p>
          </p:txBody>
        </p:sp>
        <p:sp>
          <p:nvSpPr>
            <p:cNvPr id="5" name="Oval 4"/>
            <p:cNvSpPr/>
            <p:nvPr/>
          </p:nvSpPr>
          <p:spPr>
            <a:xfrm>
              <a:off x="2171700" y="2243418"/>
              <a:ext cx="3505200" cy="2819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22"/>
          <p:cNvGrpSpPr/>
          <p:nvPr/>
        </p:nvGrpSpPr>
        <p:grpSpPr>
          <a:xfrm>
            <a:off x="4114800" y="2202597"/>
            <a:ext cx="4724400" cy="2598003"/>
            <a:chOff x="5867400" y="2895600"/>
            <a:chExt cx="2952750" cy="2169875"/>
          </a:xfrm>
        </p:grpSpPr>
        <p:sp>
          <p:nvSpPr>
            <p:cNvPr id="16" name="Oval 15"/>
            <p:cNvSpPr/>
            <p:nvPr/>
          </p:nvSpPr>
          <p:spPr>
            <a:xfrm>
              <a:off x="5867400" y="2895600"/>
              <a:ext cx="2952750" cy="216987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TextBox 21"/>
            <p:cNvSpPr txBox="1"/>
            <p:nvPr/>
          </p:nvSpPr>
          <p:spPr>
            <a:xfrm>
              <a:off x="7200900" y="3352801"/>
              <a:ext cx="1524000" cy="1598388"/>
            </a:xfrm>
            <a:prstGeom prst="rect">
              <a:avLst/>
            </a:prstGeom>
            <a:noFill/>
          </p:spPr>
          <p:txBody>
            <a:bodyPr wrap="square" rtlCol="0">
              <a:spAutoFit/>
            </a:bodyPr>
            <a:lstStyle/>
            <a:p>
              <a:r>
                <a:rPr lang="en-US" sz="2000" b="1" dirty="0" smtClean="0"/>
                <a:t>People who work in or write about CJ system</a:t>
              </a:r>
              <a:endParaRPr lang="en-US" sz="2000" b="1" dirty="0"/>
            </a:p>
          </p:txBody>
        </p:sp>
      </p:grpSp>
    </p:spTree>
    <p:extLst>
      <p:ext uri="{BB962C8B-B14F-4D97-AF65-F5344CB8AC3E}">
        <p14:creationId xmlns:p14="http://schemas.microsoft.com/office/powerpoint/2010/main" val="8562842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Actors</a:t>
            </a:r>
            <a:endParaRPr lang="en-US" dirty="0"/>
          </a:p>
        </p:txBody>
      </p:sp>
      <p:grpSp>
        <p:nvGrpSpPr>
          <p:cNvPr id="3" name="Group 2"/>
          <p:cNvGrpSpPr/>
          <p:nvPr/>
        </p:nvGrpSpPr>
        <p:grpSpPr>
          <a:xfrm>
            <a:off x="1371600" y="1524000"/>
            <a:ext cx="6934200" cy="3810000"/>
            <a:chOff x="1295400" y="2514600"/>
            <a:chExt cx="6934200" cy="3810000"/>
          </a:xfrm>
        </p:grpSpPr>
        <p:sp>
          <p:nvSpPr>
            <p:cNvPr id="5" name="Oval 4"/>
            <p:cNvSpPr/>
            <p:nvPr/>
          </p:nvSpPr>
          <p:spPr>
            <a:xfrm>
              <a:off x="1671246" y="3048000"/>
              <a:ext cx="3352800" cy="279698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Professional &amp; </a:t>
              </a:r>
            </a:p>
            <a:p>
              <a:pPr algn="ctr"/>
              <a:r>
                <a:rPr lang="en-US" sz="2800" dirty="0" smtClean="0"/>
                <a:t>Elite Reformers </a:t>
              </a:r>
            </a:p>
            <a:p>
              <a:pPr algn="ctr"/>
              <a:r>
                <a:rPr lang="en-US" sz="2800" dirty="0" smtClean="0"/>
                <a:t>&amp; Advocates</a:t>
              </a:r>
              <a:endParaRPr lang="en-US" sz="2800" dirty="0"/>
            </a:p>
          </p:txBody>
        </p:sp>
        <p:sp>
          <p:nvSpPr>
            <p:cNvPr id="6" name="Oval 5"/>
            <p:cNvSpPr/>
            <p:nvPr/>
          </p:nvSpPr>
          <p:spPr>
            <a:xfrm>
              <a:off x="4114800" y="2971800"/>
              <a:ext cx="3352800" cy="2826120"/>
            </a:xfrm>
            <a:prstGeom prst="ellipse">
              <a:avLst/>
            </a:prstGeom>
            <a:gradFill>
              <a:gsLst>
                <a:gs pos="0">
                  <a:schemeClr val="accent2">
                    <a:tint val="37000"/>
                    <a:hueMod val="100000"/>
                    <a:satMod val="200000"/>
                    <a:lumMod val="88000"/>
                    <a:alpha val="38000"/>
                  </a:schemeClr>
                </a:gs>
                <a:gs pos="100000">
                  <a:schemeClr val="accent2">
                    <a:tint val="53000"/>
                    <a:shade val="100000"/>
                    <a:hueMod val="100000"/>
                    <a:satMod val="350000"/>
                    <a:lumMod val="79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Advocates </a:t>
              </a:r>
            </a:p>
            <a:p>
              <a:pPr algn="ctr"/>
              <a:r>
                <a:rPr lang="en-US" sz="2800" dirty="0" smtClean="0"/>
                <a:t>Based in </a:t>
              </a:r>
            </a:p>
            <a:p>
              <a:pPr algn="ctr"/>
              <a:r>
                <a:rPr lang="en-US" sz="2800" dirty="0" smtClean="0"/>
                <a:t>Aggrieved Communities</a:t>
              </a:r>
              <a:endParaRPr lang="en-US" sz="2800" dirty="0"/>
            </a:p>
          </p:txBody>
        </p:sp>
        <p:sp>
          <p:nvSpPr>
            <p:cNvPr id="7" name="Rounded Rectangle 6"/>
            <p:cNvSpPr/>
            <p:nvPr/>
          </p:nvSpPr>
          <p:spPr>
            <a:xfrm>
              <a:off x="1295400" y="2514600"/>
              <a:ext cx="6934200" cy="3810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2200" y="5867400"/>
              <a:ext cx="2634054" cy="369332"/>
            </a:xfrm>
            <a:prstGeom prst="rect">
              <a:avLst/>
            </a:prstGeom>
            <a:noFill/>
          </p:spPr>
          <p:txBody>
            <a:bodyPr wrap="none" rtlCol="0">
              <a:spAutoFit/>
            </a:bodyPr>
            <a:lstStyle/>
            <a:p>
              <a:r>
                <a:rPr lang="en-US" dirty="0" smtClean="0"/>
                <a:t>All the actors in the field</a:t>
              </a:r>
              <a:endParaRPr lang="en-US" dirty="0"/>
            </a:p>
          </p:txBody>
        </p:sp>
      </p:grpSp>
      <p:sp>
        <p:nvSpPr>
          <p:cNvPr id="9" name="Oval 8"/>
          <p:cNvSpPr/>
          <p:nvPr/>
        </p:nvSpPr>
        <p:spPr>
          <a:xfrm>
            <a:off x="4572000" y="1676400"/>
            <a:ext cx="609600" cy="1143000"/>
          </a:xfrm>
          <a:prstGeom prst="ellipse">
            <a:avLst/>
          </a:prstGeom>
          <a:solidFill>
            <a:schemeClr val="accent5">
              <a:lumMod val="20000"/>
              <a:lumOff val="80000"/>
              <a:alpha val="52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95800" y="609600"/>
            <a:ext cx="3860031" cy="523220"/>
          </a:xfrm>
          <a:prstGeom prst="rect">
            <a:avLst/>
          </a:prstGeom>
          <a:noFill/>
        </p:spPr>
        <p:txBody>
          <a:bodyPr wrap="none" rtlCol="0">
            <a:spAutoFit/>
          </a:bodyPr>
          <a:lstStyle/>
          <a:p>
            <a:r>
              <a:rPr lang="en-US" sz="2800" dirty="0" smtClean="0"/>
              <a:t>Offenders &amp; Ex-offenders</a:t>
            </a:r>
            <a:endParaRPr lang="en-US" sz="2800" dirty="0"/>
          </a:p>
        </p:txBody>
      </p:sp>
      <p:cxnSp>
        <p:nvCxnSpPr>
          <p:cNvPr id="12" name="Straight Arrow Connector 11"/>
          <p:cNvCxnSpPr>
            <a:stCxn id="10" idx="1"/>
            <a:endCxn id="9" idx="0"/>
          </p:cNvCxnSpPr>
          <p:nvPr/>
        </p:nvCxnSpPr>
        <p:spPr>
          <a:xfrm>
            <a:off x="4495800" y="871210"/>
            <a:ext cx="381000" cy="8051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899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799"/>
            <a:ext cx="8727439" cy="6400800"/>
          </a:xfrm>
          <a:prstGeom prst="rect">
            <a:avLst/>
          </a:prstGeom>
        </p:spPr>
      </p:pic>
    </p:spTree>
    <p:extLst>
      <p:ext uri="{BB962C8B-B14F-4D97-AF65-F5344CB8AC3E}">
        <p14:creationId xmlns:p14="http://schemas.microsoft.com/office/powerpoint/2010/main" val="28499423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Tensions in cross-ethnic movements</a:t>
            </a:r>
            <a:endParaRPr lang="en-US" dirty="0"/>
          </a:p>
        </p:txBody>
      </p:sp>
      <p:sp>
        <p:nvSpPr>
          <p:cNvPr id="5" name="Content Placeholder 4"/>
          <p:cNvSpPr>
            <a:spLocks noGrp="1"/>
          </p:cNvSpPr>
          <p:nvPr>
            <p:ph idx="1"/>
          </p:nvPr>
        </p:nvSpPr>
        <p:spPr/>
        <p:txBody>
          <a:bodyPr>
            <a:normAutofit/>
          </a:bodyPr>
          <a:lstStyle/>
          <a:p>
            <a:r>
              <a:rPr lang="en-US" sz="3600" dirty="0" smtClean="0"/>
              <a:t>Privilege issues</a:t>
            </a:r>
          </a:p>
          <a:p>
            <a:r>
              <a:rPr lang="en-US" sz="3600" dirty="0" smtClean="0"/>
              <a:t>Hierarchical &amp; power issues</a:t>
            </a:r>
          </a:p>
          <a:p>
            <a:r>
              <a:rPr lang="en-US" sz="3600" dirty="0" smtClean="0"/>
              <a:t>Network cliquing issues</a:t>
            </a:r>
          </a:p>
          <a:p>
            <a:r>
              <a:rPr lang="en-US" sz="3600" dirty="0" smtClean="0"/>
              <a:t>Agenda issues</a:t>
            </a:r>
          </a:p>
        </p:txBody>
      </p:sp>
    </p:spTree>
    <p:extLst>
      <p:ext uri="{BB962C8B-B14F-4D97-AF65-F5344CB8AC3E}">
        <p14:creationId xmlns:p14="http://schemas.microsoft.com/office/powerpoint/2010/main" val="40313576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Privilege issues in cross-ethnic movements</a:t>
            </a:r>
            <a:endParaRPr lang="en-US" dirty="0"/>
          </a:p>
        </p:txBody>
      </p:sp>
      <p:sp>
        <p:nvSpPr>
          <p:cNvPr id="5" name="Content Placeholder 4"/>
          <p:cNvSpPr>
            <a:spLocks noGrp="1"/>
          </p:cNvSpPr>
          <p:nvPr>
            <p:ph idx="1"/>
          </p:nvPr>
        </p:nvSpPr>
        <p:spPr/>
        <p:txBody>
          <a:bodyPr>
            <a:normAutofit/>
          </a:bodyPr>
          <a:lstStyle/>
          <a:p>
            <a:r>
              <a:rPr lang="en-US" dirty="0" smtClean="0"/>
              <a:t>Hierarchies are often replicated within the movement, often unconsciously</a:t>
            </a:r>
          </a:p>
          <a:p>
            <a:r>
              <a:rPr lang="en-US" dirty="0" smtClean="0"/>
              <a:t>Differential resources: email, copiers, travel money, computers, days off, discretionary time</a:t>
            </a:r>
          </a:p>
          <a:p>
            <a:r>
              <a:rPr lang="en-US" dirty="0" smtClean="0"/>
              <a:t>Differential skills and self-assurance in talking and writing</a:t>
            </a:r>
          </a:p>
          <a:p>
            <a:r>
              <a:rPr lang="en-US" dirty="0" smtClean="0"/>
              <a:t>Differential habits of dominance or submission</a:t>
            </a:r>
          </a:p>
          <a:p>
            <a:r>
              <a:rPr lang="en-US" dirty="0" smtClean="0"/>
              <a:t>Access to information?</a:t>
            </a:r>
          </a:p>
        </p:txBody>
      </p:sp>
    </p:spTree>
    <p:extLst>
      <p:ext uri="{BB962C8B-B14F-4D97-AF65-F5344CB8AC3E}">
        <p14:creationId xmlns:p14="http://schemas.microsoft.com/office/powerpoint/2010/main" val="16321955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Hierarchy and power Issues in cross-ethnic movements</a:t>
            </a:r>
            <a:endParaRPr lang="en-US" dirty="0"/>
          </a:p>
        </p:txBody>
      </p:sp>
      <p:sp>
        <p:nvSpPr>
          <p:cNvPr id="5" name="Content Placeholder 4"/>
          <p:cNvSpPr>
            <a:spLocks noGrp="1"/>
          </p:cNvSpPr>
          <p:nvPr>
            <p:ph idx="1"/>
          </p:nvPr>
        </p:nvSpPr>
        <p:spPr/>
        <p:txBody>
          <a:bodyPr>
            <a:normAutofit/>
          </a:bodyPr>
          <a:lstStyle/>
          <a:p>
            <a:r>
              <a:rPr lang="en-US" dirty="0" smtClean="0"/>
              <a:t>Differential access to power</a:t>
            </a:r>
          </a:p>
          <a:p>
            <a:pPr lvl="1"/>
            <a:r>
              <a:rPr lang="en-US" dirty="0"/>
              <a:t>N</a:t>
            </a:r>
            <a:r>
              <a:rPr lang="en-US" dirty="0" smtClean="0"/>
              <a:t>etwork ties to power holders</a:t>
            </a:r>
          </a:p>
          <a:p>
            <a:pPr lvl="1"/>
            <a:r>
              <a:rPr lang="en-US" dirty="0" smtClean="0"/>
              <a:t>Being seen as knowledgeable, objective by outsiders</a:t>
            </a:r>
          </a:p>
          <a:p>
            <a:r>
              <a:rPr lang="en-US" dirty="0" smtClean="0"/>
              <a:t>Differential risk of repression</a:t>
            </a:r>
          </a:p>
          <a:p>
            <a:r>
              <a:rPr lang="en-US" dirty="0" smtClean="0"/>
              <a:t>Differential control over the purse strings of the organization due to funding source</a:t>
            </a:r>
          </a:p>
          <a:p>
            <a:r>
              <a:rPr lang="en-US" dirty="0" smtClean="0"/>
              <a:t>Gate-keeper to jobs or benefits needed by others</a:t>
            </a:r>
          </a:p>
        </p:txBody>
      </p:sp>
    </p:spTree>
    <p:extLst>
      <p:ext uri="{BB962C8B-B14F-4D97-AF65-F5344CB8AC3E}">
        <p14:creationId xmlns:p14="http://schemas.microsoft.com/office/powerpoint/2010/main" val="16321955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Network issues in cross-ethnic movements</a:t>
            </a:r>
            <a:endParaRPr lang="en-US" dirty="0"/>
          </a:p>
        </p:txBody>
      </p:sp>
      <p:sp>
        <p:nvSpPr>
          <p:cNvPr id="5" name="Content Placeholder 4"/>
          <p:cNvSpPr>
            <a:spLocks noGrp="1"/>
          </p:cNvSpPr>
          <p:nvPr>
            <p:ph idx="1"/>
          </p:nvPr>
        </p:nvSpPr>
        <p:spPr/>
        <p:txBody>
          <a:bodyPr>
            <a:normAutofit/>
          </a:bodyPr>
          <a:lstStyle/>
          <a:p>
            <a:r>
              <a:rPr lang="en-US" dirty="0" smtClean="0"/>
              <a:t>Different experiences give radically different views of “reality”</a:t>
            </a:r>
          </a:p>
          <a:p>
            <a:r>
              <a:rPr lang="en-US" dirty="0" smtClean="0"/>
              <a:t>Different cultural practices about how to “do” movements</a:t>
            </a:r>
          </a:p>
          <a:p>
            <a:r>
              <a:rPr lang="en-US" dirty="0" smtClean="0"/>
              <a:t>Different ways of talking and framing issues</a:t>
            </a:r>
          </a:p>
          <a:p>
            <a:r>
              <a:rPr lang="en-US" dirty="0" smtClean="0"/>
              <a:t>Different identities</a:t>
            </a:r>
          </a:p>
          <a:p>
            <a:r>
              <a:rPr lang="en-US" dirty="0" smtClean="0"/>
              <a:t>Different languages</a:t>
            </a:r>
          </a:p>
          <a:p>
            <a:r>
              <a:rPr lang="en-US" dirty="0" smtClean="0"/>
              <a:t>Different customs about holding meetings and having discussions</a:t>
            </a:r>
          </a:p>
        </p:txBody>
      </p:sp>
    </p:spTree>
    <p:extLst>
      <p:ext uri="{BB962C8B-B14F-4D97-AF65-F5344CB8AC3E}">
        <p14:creationId xmlns:p14="http://schemas.microsoft.com/office/powerpoint/2010/main" val="14947451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Agenda issues in cross-ethnic movements</a:t>
            </a:r>
            <a:endParaRPr lang="en-US" dirty="0"/>
          </a:p>
        </p:txBody>
      </p:sp>
      <p:sp>
        <p:nvSpPr>
          <p:cNvPr id="5" name="Content Placeholder 4"/>
          <p:cNvSpPr>
            <a:spLocks noGrp="1"/>
          </p:cNvSpPr>
          <p:nvPr>
            <p:ph idx="1"/>
          </p:nvPr>
        </p:nvSpPr>
        <p:spPr/>
        <p:txBody>
          <a:bodyPr>
            <a:normAutofit/>
          </a:bodyPr>
          <a:lstStyle/>
          <a:p>
            <a:r>
              <a:rPr lang="en-US" dirty="0" smtClean="0"/>
              <a:t>Commitment issues: are “conscience constituents” or allies in for the long haul or can they just leave?</a:t>
            </a:r>
          </a:p>
          <a:p>
            <a:r>
              <a:rPr lang="en-US" dirty="0" smtClean="0"/>
              <a:t>Shared fate issues: who will suffer consequences if things go wrong?</a:t>
            </a:r>
          </a:p>
          <a:p>
            <a:r>
              <a:rPr lang="en-US" dirty="0" smtClean="0"/>
              <a:t>Divergent goals based on different experiences and positions</a:t>
            </a:r>
          </a:p>
          <a:p>
            <a:r>
              <a:rPr lang="en-US" dirty="0" smtClean="0"/>
              <a:t>Leadership issues: who’s in charge? </a:t>
            </a:r>
          </a:p>
          <a:p>
            <a:r>
              <a:rPr lang="en-US" dirty="0"/>
              <a:t>Conflicts over resources within the movement e.g. access to paid positions, allocation of funding to different groups</a:t>
            </a:r>
          </a:p>
          <a:p>
            <a:endParaRPr lang="en-US" dirty="0" smtClean="0"/>
          </a:p>
        </p:txBody>
      </p:sp>
      <p:sp>
        <p:nvSpPr>
          <p:cNvPr id="6" name="TextBox 5"/>
          <p:cNvSpPr txBox="1"/>
          <p:nvPr/>
        </p:nvSpPr>
        <p:spPr>
          <a:xfrm>
            <a:off x="6934200" y="6324600"/>
            <a:ext cx="418704" cy="369332"/>
          </a:xfrm>
          <a:prstGeom prst="rect">
            <a:avLst/>
          </a:prstGeom>
          <a:noFill/>
        </p:spPr>
        <p:txBody>
          <a:bodyPr wrap="none" rtlCol="0">
            <a:spAutoFit/>
          </a:bodyPr>
          <a:lstStyle/>
          <a:p>
            <a:r>
              <a:rPr lang="en-US" dirty="0" smtClean="0"/>
              <a:t>40</a:t>
            </a:r>
            <a:endParaRPr lang="en-US" dirty="0"/>
          </a:p>
        </p:txBody>
      </p:sp>
    </p:spTree>
    <p:extLst>
      <p:ext uri="{BB962C8B-B14F-4D97-AF65-F5344CB8AC3E}">
        <p14:creationId xmlns:p14="http://schemas.microsoft.com/office/powerpoint/2010/main" val="9752461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Theorizing ethnicity</a:t>
            </a:r>
            <a:endParaRPr lang="en-US" dirty="0"/>
          </a:p>
        </p:txBody>
      </p:sp>
      <p:sp>
        <p:nvSpPr>
          <p:cNvPr id="3" name="Text Placeholder 2"/>
          <p:cNvSpPr>
            <a:spLocks noGrp="1"/>
          </p:cNvSpPr>
          <p:nvPr>
            <p:ph type="body" idx="1"/>
          </p:nvPr>
        </p:nvSpPr>
        <p:spPr/>
        <p:txBody>
          <a:bodyPr>
            <a:normAutofit lnSpcReduction="10000"/>
          </a:bodyPr>
          <a:lstStyle/>
          <a:p>
            <a:r>
              <a:rPr lang="en-US" dirty="0" smtClean="0"/>
              <a:t>From ethnicity as a dimension to the dimensions of ethnicity</a:t>
            </a:r>
            <a:endParaRPr lang="en-US" dirty="0"/>
          </a:p>
        </p:txBody>
      </p:sp>
    </p:spTree>
    <p:extLst>
      <p:ext uri="{BB962C8B-B14F-4D97-AF65-F5344CB8AC3E}">
        <p14:creationId xmlns:p14="http://schemas.microsoft.com/office/powerpoint/2010/main" val="282596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39647965"/>
              </p:ext>
            </p:extLst>
          </p:nvPr>
        </p:nvGraphicFramePr>
        <p:xfrm>
          <a:off x="228600" y="457200"/>
          <a:ext cx="8534400" cy="5282838"/>
        </p:xfrm>
        <a:graphic>
          <a:graphicData uri="http://schemas.openxmlformats.org/drawingml/2006/table">
            <a:tbl>
              <a:tblPr/>
              <a:tblGrid>
                <a:gridCol w="1143000"/>
                <a:gridCol w="2133600"/>
                <a:gridCol w="1828800"/>
                <a:gridCol w="1752600"/>
                <a:gridCol w="1676400"/>
              </a:tblGrid>
              <a:tr h="626498">
                <a:tc>
                  <a:txBody>
                    <a:bodyPr/>
                    <a:lstStyle/>
                    <a:p>
                      <a:pPr marL="0" marR="0" algn="r">
                        <a:lnSpc>
                          <a:spcPct val="115000"/>
                        </a:lnSpc>
                        <a:spcBef>
                          <a:spcPts val="0"/>
                        </a:spcBef>
                        <a:spcAft>
                          <a:spcPts val="0"/>
                        </a:spcAft>
                      </a:pPr>
                      <a:r>
                        <a:rPr lang="en-US" sz="1600" dirty="0">
                          <a:latin typeface="Calibri"/>
                          <a:ea typeface="Calibri"/>
                          <a:cs typeface="Times New Roman"/>
                        </a:rPr>
                        <a:t>High in </a:t>
                      </a:r>
                      <a:r>
                        <a:rPr lang="en-US" sz="1600" dirty="0" smtClean="0">
                          <a:latin typeface="Calibri"/>
                          <a:ea typeface="Calibri"/>
                          <a:cs typeface="Times New Roman"/>
                        </a:rPr>
                        <a:t>hierarchy</a:t>
                      </a:r>
                      <a:r>
                        <a:rPr lang="en-US" sz="1600" baseline="0" dirty="0" smtClean="0">
                          <a:latin typeface="Calibri"/>
                          <a:ea typeface="Calibri"/>
                          <a:cs typeface="Times New Roman"/>
                        </a:rPr>
                        <a:t> or </a:t>
                      </a:r>
                      <a:r>
                        <a:rPr lang="en-US" sz="1600" dirty="0" smtClean="0">
                          <a:latin typeface="Calibri"/>
                          <a:ea typeface="Calibri"/>
                          <a:cs typeface="Times New Roman"/>
                        </a:rPr>
                        <a:t>status</a:t>
                      </a:r>
                      <a:endParaRPr lang="en-US" sz="16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600" i="1" dirty="0">
                          <a:latin typeface="Calibri"/>
                          <a:ea typeface="Calibri"/>
                          <a:cs typeface="Times New Roman"/>
                        </a:rPr>
                        <a:t>Elite movements without mass base</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i="1" dirty="0" smtClean="0">
                          <a:latin typeface="Calibri"/>
                          <a:ea typeface="Calibri"/>
                          <a:cs typeface="Times New Roman"/>
                        </a:rPr>
                        <a:t>Elite-led mass Movements</a:t>
                      </a:r>
                      <a:endParaRPr lang="en-US" sz="1600" i="1" dirty="0">
                        <a:latin typeface="Calibri"/>
                        <a:ea typeface="Calibri"/>
                        <a:cs typeface="Times New Roman"/>
                      </a:endParaRPr>
                    </a:p>
                  </a:txBody>
                  <a:tcPr marL="68580" marR="68580" marT="0" marB="0">
                    <a:lnL>
                      <a:noFill/>
                    </a:lnL>
                    <a:lnR>
                      <a:noFill/>
                    </a:lnR>
                    <a:lnT>
                      <a:noFill/>
                    </a:lnT>
                    <a:lnB>
                      <a:noFill/>
                    </a:lnB>
                  </a:tcPr>
                </a:tc>
              </a:tr>
              <a:tr h="242062">
                <a:tc>
                  <a:txBody>
                    <a:bodyPr/>
                    <a:lstStyle/>
                    <a:p>
                      <a:pPr marL="0" marR="0" algn="r">
                        <a:lnSpc>
                          <a:spcPct val="115000"/>
                        </a:lnSpc>
                        <a:spcBef>
                          <a:spcPts val="0"/>
                        </a:spcBef>
                        <a:spcAft>
                          <a:spcPts val="0"/>
                        </a:spcAft>
                      </a:pPr>
                      <a:endParaRPr lang="en-US"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a:noFill/>
                    </a:lnL>
                    <a:lnR>
                      <a:noFill/>
                    </a:lnR>
                    <a:lnT>
                      <a:noFill/>
                    </a:lnT>
                    <a:lnB>
                      <a:noFill/>
                    </a:lnB>
                  </a:tcPr>
                </a:tc>
              </a:tr>
              <a:tr h="939748">
                <a:tc>
                  <a:txBody>
                    <a:bodyPr/>
                    <a:lstStyle/>
                    <a:p>
                      <a:pPr marL="0" marR="0" algn="r">
                        <a:lnSpc>
                          <a:spcPct val="115000"/>
                        </a:lnSpc>
                        <a:spcBef>
                          <a:spcPts val="0"/>
                        </a:spcBef>
                        <a:spcAft>
                          <a:spcPts val="0"/>
                        </a:spcAft>
                      </a:pPr>
                      <a:endParaRPr lang="en-US"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600" i="1" dirty="0">
                          <a:latin typeface="Calibri"/>
                          <a:ea typeface="Calibri"/>
                          <a:cs typeface="Times New Roman"/>
                        </a:rPr>
                        <a:t>Affluent but culturally distinct immigrant groups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i="1" dirty="0" smtClean="0">
                          <a:latin typeface="Calibri"/>
                          <a:ea typeface="Calibri"/>
                          <a:cs typeface="Times New Roman"/>
                        </a:rPr>
                        <a:t>Non-polarized reform movements</a:t>
                      </a:r>
                      <a:endParaRPr lang="en-US" sz="1600" dirty="0" smtClean="0">
                        <a:latin typeface="Calibri"/>
                        <a:ea typeface="Calibri"/>
                        <a:cs typeface="Times New Roman"/>
                      </a:endParaRPr>
                    </a:p>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nchor="b">
                    <a:lnL>
                      <a:noFill/>
                    </a:lnL>
                    <a:lnR>
                      <a:noFill/>
                    </a:lnR>
                    <a:lnT>
                      <a:noFill/>
                    </a:lnT>
                    <a:lnB>
                      <a:noFill/>
                    </a:lnB>
                  </a:tcPr>
                </a:tc>
              </a:tr>
              <a:tr h="626498">
                <a:tc>
                  <a:txBody>
                    <a:bodyPr/>
                    <a:lstStyle/>
                    <a:p>
                      <a:pPr marL="0" marR="0" algn="r">
                        <a:lnSpc>
                          <a:spcPct val="115000"/>
                        </a:lnSpc>
                        <a:spcBef>
                          <a:spcPts val="0"/>
                        </a:spcBef>
                        <a:spcAft>
                          <a:spcPts val="0"/>
                        </a:spcAft>
                      </a:pPr>
                      <a:endParaRPr lang="en-US" sz="16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600" i="1">
                          <a:latin typeface="Calibri"/>
                          <a:ea typeface="Calibri"/>
                          <a:cs typeface="Times New Roman"/>
                        </a:rPr>
                        <a:t>Reform movements tied to subcultures</a:t>
                      </a: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a:noFill/>
                    </a:lnB>
                  </a:tcPr>
                </a:tc>
              </a:tr>
              <a:tr h="986200">
                <a:tc>
                  <a:txBody>
                    <a:bodyPr/>
                    <a:lstStyle/>
                    <a:p>
                      <a:pPr marL="0" marR="0" algn="r">
                        <a:lnSpc>
                          <a:spcPct val="115000"/>
                        </a:lnSpc>
                        <a:spcBef>
                          <a:spcPts val="0"/>
                        </a:spcBef>
                        <a:spcAft>
                          <a:spcPts val="0"/>
                        </a:spcAft>
                      </a:pPr>
                      <a:endParaRPr lang="en-US" sz="16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600" i="1">
                          <a:latin typeface="Calibri"/>
                          <a:ea typeface="Calibri"/>
                          <a:cs typeface="Times New Roman"/>
                        </a:rPr>
                        <a:t>Ethnic majority worker or nativist movements</a:t>
                      </a:r>
                      <a:endParaRPr lang="en-US" sz="1600">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a:noFill/>
                    </a:lnB>
                  </a:tcPr>
                </a:tc>
              </a:tr>
              <a:tr h="1252997">
                <a:tc>
                  <a:txBody>
                    <a:bodyPr/>
                    <a:lstStyle/>
                    <a:p>
                      <a:pPr marL="0" marR="0" algn="r">
                        <a:lnSpc>
                          <a:spcPct val="115000"/>
                        </a:lnSpc>
                        <a:spcBef>
                          <a:spcPts val="0"/>
                        </a:spcBef>
                        <a:spcAft>
                          <a:spcPts val="0"/>
                        </a:spcAft>
                      </a:pPr>
                      <a:r>
                        <a:rPr lang="en-US" sz="1600" dirty="0">
                          <a:latin typeface="Calibri"/>
                          <a:ea typeface="Calibri"/>
                          <a:cs typeface="Times New Roman"/>
                        </a:rPr>
                        <a:t>Low in </a:t>
                      </a:r>
                      <a:r>
                        <a:rPr lang="en-US" sz="1600" dirty="0" smtClean="0">
                          <a:latin typeface="Calibri"/>
                          <a:ea typeface="Calibri"/>
                          <a:cs typeface="Times New Roman"/>
                        </a:rPr>
                        <a:t>hierarchy or status</a:t>
                      </a:r>
                      <a:endParaRPr lang="en-US" sz="16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latin typeface="Calibri"/>
                          <a:ea typeface="Calibri"/>
                          <a:cs typeface="Times New Roman"/>
                        </a:rPr>
                        <a:t>Oppressed &amp; segregated minorities </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i="1" dirty="0" smtClean="0">
                          <a:latin typeface="Calibri"/>
                          <a:ea typeface="Calibri"/>
                          <a:cs typeface="Times New Roman"/>
                        </a:rPr>
                        <a:t>Servants living with masters. Women (in some contexts).</a:t>
                      </a:r>
                      <a:endParaRPr lang="en-US" sz="1600" dirty="0" smtClean="0">
                        <a:latin typeface="Calibri"/>
                        <a:ea typeface="Calibri"/>
                        <a:cs typeface="Times New Roman"/>
                      </a:endParaRPr>
                    </a:p>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55731">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600" dirty="0">
                          <a:latin typeface="Calibri"/>
                          <a:ea typeface="Calibri"/>
                          <a:cs typeface="Times New Roman"/>
                        </a:rPr>
                        <a:t>Fully isolated</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endParaRPr lang="en-US" sz="16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600" dirty="0">
                          <a:latin typeface="Calibri"/>
                          <a:ea typeface="Calibri"/>
                          <a:cs typeface="Times New Roman"/>
                        </a:rPr>
                        <a:t>Fully integrated</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6203" name="Title 4"/>
          <p:cNvSpPr>
            <a:spLocks noGrp="1"/>
          </p:cNvSpPr>
          <p:nvPr>
            <p:ph type="title"/>
          </p:nvPr>
        </p:nvSpPr>
        <p:spPr/>
        <p:txBody>
          <a:bodyPr>
            <a:normAutofit/>
          </a:bodyPr>
          <a:lstStyle/>
          <a:p>
            <a:r>
              <a:rPr lang="en-US" sz="2000" dirty="0" smtClean="0"/>
              <a:t>Two Dimensions: Hierarchy X Integration</a:t>
            </a:r>
          </a:p>
        </p:txBody>
      </p:sp>
      <p:sp>
        <p:nvSpPr>
          <p:cNvPr id="3" name="TextBox 2"/>
          <p:cNvSpPr txBox="1"/>
          <p:nvPr/>
        </p:nvSpPr>
        <p:spPr>
          <a:xfrm>
            <a:off x="762000" y="6324600"/>
            <a:ext cx="4070410" cy="369332"/>
          </a:xfrm>
          <a:prstGeom prst="rect">
            <a:avLst/>
          </a:prstGeom>
          <a:noFill/>
        </p:spPr>
        <p:txBody>
          <a:bodyPr wrap="none" rtlCol="0">
            <a:spAutoFit/>
          </a:bodyPr>
          <a:lstStyle/>
          <a:p>
            <a:r>
              <a:rPr lang="en-US" dirty="0" smtClean="0"/>
              <a:t>How I laid this out in Amsterdam in 2009</a:t>
            </a:r>
            <a:endParaRPr lang="en-US" dirty="0"/>
          </a:p>
        </p:txBody>
      </p:sp>
    </p:spTree>
    <p:extLst>
      <p:ext uri="{BB962C8B-B14F-4D97-AF65-F5344CB8AC3E}">
        <p14:creationId xmlns:p14="http://schemas.microsoft.com/office/powerpoint/2010/main" val="32797301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vertical dimensions</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02889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Vertical (Hierarchical) Dimensions of Ethnicity</a:t>
            </a:r>
            <a:endParaRPr lang="en-US" dirty="0"/>
          </a:p>
        </p:txBody>
      </p:sp>
      <p:sp>
        <p:nvSpPr>
          <p:cNvPr id="3" name="Content Placeholder 2"/>
          <p:cNvSpPr>
            <a:spLocks noGrp="1"/>
          </p:cNvSpPr>
          <p:nvPr>
            <p:ph idx="1"/>
          </p:nvPr>
        </p:nvSpPr>
        <p:spPr/>
        <p:txBody>
          <a:bodyPr/>
          <a:lstStyle/>
          <a:p>
            <a:r>
              <a:rPr lang="en-US" dirty="0" smtClean="0"/>
              <a:t>Numbers (group size)</a:t>
            </a:r>
          </a:p>
          <a:p>
            <a:r>
              <a:rPr lang="en-US" dirty="0" smtClean="0"/>
              <a:t>Resources (wealth, land)</a:t>
            </a:r>
          </a:p>
          <a:p>
            <a:r>
              <a:rPr lang="en-US" dirty="0" smtClean="0"/>
              <a:t>Political power (control of government, coercion)</a:t>
            </a:r>
          </a:p>
          <a:p>
            <a:r>
              <a:rPr lang="en-US" dirty="0" smtClean="0"/>
              <a:t>Day-to-day restrictions on life (segregation, surveillance, exclusion)</a:t>
            </a:r>
          </a:p>
          <a:p>
            <a:r>
              <a:rPr lang="en-US" dirty="0" smtClean="0"/>
              <a:t>Symbolic/cultural dominance (rituals of submission, enforced ignorance, suppress culture/language or enforce separate culture/language, ascription)</a:t>
            </a:r>
          </a:p>
        </p:txBody>
      </p:sp>
    </p:spTree>
    <p:extLst>
      <p:ext uri="{BB962C8B-B14F-4D97-AF65-F5344CB8AC3E}">
        <p14:creationId xmlns:p14="http://schemas.microsoft.com/office/powerpoint/2010/main" val="30921478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543800" cy="838200"/>
          </a:xfrm>
        </p:spPr>
        <p:txBody>
          <a:bodyPr>
            <a:noAutofit/>
          </a:bodyPr>
          <a:lstStyle/>
          <a:p>
            <a:r>
              <a:rPr lang="en-US" sz="2800" dirty="0" smtClean="0"/>
              <a:t>Ethnic Groups Vary in Resources, Resource Distributions, or Degree of Internal Stratification</a:t>
            </a:r>
            <a:endParaRPr lang="en-US" sz="2800" dirty="0"/>
          </a:p>
        </p:txBody>
      </p:sp>
      <p:grpSp>
        <p:nvGrpSpPr>
          <p:cNvPr id="284" name="Group 283"/>
          <p:cNvGrpSpPr/>
          <p:nvPr/>
        </p:nvGrpSpPr>
        <p:grpSpPr>
          <a:xfrm>
            <a:off x="4942282" y="1831442"/>
            <a:ext cx="1662722" cy="684360"/>
            <a:chOff x="498901" y="3594117"/>
            <a:chExt cx="1662722" cy="684360"/>
          </a:xfrm>
        </p:grpSpPr>
        <p:sp>
          <p:nvSpPr>
            <p:cNvPr id="38" name="Oval 37"/>
            <p:cNvSpPr/>
            <p:nvPr/>
          </p:nvSpPr>
          <p:spPr>
            <a:xfrm rot="18865226">
              <a:off x="507834" y="3608645"/>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rot="18865226">
              <a:off x="687122" y="3606830"/>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rot="18865226">
              <a:off x="866411" y="3605016"/>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rot="18865226">
              <a:off x="1045700" y="3603202"/>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2" name="Oval 41"/>
            <p:cNvSpPr/>
            <p:nvPr/>
          </p:nvSpPr>
          <p:spPr>
            <a:xfrm rot="18865226">
              <a:off x="1224989" y="3601388"/>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 name="Oval 42"/>
            <p:cNvSpPr/>
            <p:nvPr/>
          </p:nvSpPr>
          <p:spPr>
            <a:xfrm rot="18865226">
              <a:off x="1404279" y="3599574"/>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Oval 43"/>
            <p:cNvSpPr/>
            <p:nvPr/>
          </p:nvSpPr>
          <p:spPr>
            <a:xfrm rot="18865226">
              <a:off x="1583568" y="3597760"/>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 name="Oval 44"/>
            <p:cNvSpPr/>
            <p:nvPr/>
          </p:nvSpPr>
          <p:spPr>
            <a:xfrm rot="18865226">
              <a:off x="1762857" y="3595946"/>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Oval 45"/>
            <p:cNvSpPr/>
            <p:nvPr/>
          </p:nvSpPr>
          <p:spPr>
            <a:xfrm rot="18865226">
              <a:off x="1942145" y="3594132"/>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Oval 47"/>
            <p:cNvSpPr/>
            <p:nvPr/>
          </p:nvSpPr>
          <p:spPr>
            <a:xfrm rot="18865226">
              <a:off x="600513" y="3942753"/>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 name="Oval 48"/>
            <p:cNvSpPr/>
            <p:nvPr/>
          </p:nvSpPr>
          <p:spPr>
            <a:xfrm rot="18865226">
              <a:off x="779802" y="3940940"/>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Oval 49"/>
            <p:cNvSpPr/>
            <p:nvPr/>
          </p:nvSpPr>
          <p:spPr>
            <a:xfrm rot="18865226">
              <a:off x="959091" y="3939126"/>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 name="Oval 50"/>
            <p:cNvSpPr/>
            <p:nvPr/>
          </p:nvSpPr>
          <p:spPr>
            <a:xfrm rot="18865226">
              <a:off x="1138380" y="3937312"/>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Oval 51"/>
            <p:cNvSpPr/>
            <p:nvPr/>
          </p:nvSpPr>
          <p:spPr>
            <a:xfrm rot="18865226">
              <a:off x="1317669" y="3935497"/>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Oval 52"/>
            <p:cNvSpPr/>
            <p:nvPr/>
          </p:nvSpPr>
          <p:spPr>
            <a:xfrm rot="18865226">
              <a:off x="1496958" y="3933683"/>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Oval 53"/>
            <p:cNvSpPr/>
            <p:nvPr/>
          </p:nvSpPr>
          <p:spPr>
            <a:xfrm rot="18865226">
              <a:off x="1676247" y="3931869"/>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 name="Oval 54"/>
            <p:cNvSpPr/>
            <p:nvPr/>
          </p:nvSpPr>
          <p:spPr>
            <a:xfrm rot="18865226">
              <a:off x="1855536" y="3930055"/>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 name="Oval 55"/>
            <p:cNvSpPr/>
            <p:nvPr/>
          </p:nvSpPr>
          <p:spPr>
            <a:xfrm rot="18865226">
              <a:off x="2034825" y="3928241"/>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4" name="Cross 233"/>
            <p:cNvSpPr/>
            <p:nvPr/>
          </p:nvSpPr>
          <p:spPr>
            <a:xfrm>
              <a:off x="498901" y="3745087"/>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5" name="Cross 234"/>
            <p:cNvSpPr/>
            <p:nvPr/>
          </p:nvSpPr>
          <p:spPr>
            <a:xfrm>
              <a:off x="809062" y="3745087"/>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6" name="Cross 235"/>
            <p:cNvSpPr/>
            <p:nvPr/>
          </p:nvSpPr>
          <p:spPr>
            <a:xfrm>
              <a:off x="1108828" y="3751432"/>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7" name="Cross 236"/>
            <p:cNvSpPr/>
            <p:nvPr/>
          </p:nvSpPr>
          <p:spPr>
            <a:xfrm>
              <a:off x="1419008" y="3732704"/>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8" name="Cross 237"/>
            <p:cNvSpPr/>
            <p:nvPr/>
          </p:nvSpPr>
          <p:spPr>
            <a:xfrm>
              <a:off x="1718774" y="3739049"/>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4" name="Cross 243"/>
            <p:cNvSpPr/>
            <p:nvPr/>
          </p:nvSpPr>
          <p:spPr>
            <a:xfrm>
              <a:off x="722888" y="4107331"/>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5" name="Cross 244"/>
            <p:cNvSpPr/>
            <p:nvPr/>
          </p:nvSpPr>
          <p:spPr>
            <a:xfrm>
              <a:off x="1022654" y="4113676"/>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6" name="Cross 245"/>
            <p:cNvSpPr/>
            <p:nvPr/>
          </p:nvSpPr>
          <p:spPr>
            <a:xfrm>
              <a:off x="1332834" y="4094948"/>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7" name="Cross 246"/>
            <p:cNvSpPr/>
            <p:nvPr/>
          </p:nvSpPr>
          <p:spPr>
            <a:xfrm>
              <a:off x="1632600" y="4101293"/>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8" name="Cross 247"/>
            <p:cNvSpPr/>
            <p:nvPr/>
          </p:nvSpPr>
          <p:spPr>
            <a:xfrm>
              <a:off x="1942761" y="4101293"/>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54" name="Group 253"/>
          <p:cNvGrpSpPr/>
          <p:nvPr/>
        </p:nvGrpSpPr>
        <p:grpSpPr>
          <a:xfrm>
            <a:off x="6350881" y="673600"/>
            <a:ext cx="1718237" cy="656374"/>
            <a:chOff x="473241" y="862346"/>
            <a:chExt cx="1718237" cy="656374"/>
          </a:xfrm>
        </p:grpSpPr>
        <p:sp>
          <p:nvSpPr>
            <p:cNvPr id="255" name="Oval 254"/>
            <p:cNvSpPr/>
            <p:nvPr/>
          </p:nvSpPr>
          <p:spPr>
            <a:xfrm rot="18865226">
              <a:off x="593336" y="1173841"/>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18865226">
              <a:off x="772624" y="1172027"/>
              <a:ext cx="126813" cy="1267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18865226">
              <a:off x="951913" y="1170213"/>
              <a:ext cx="126813" cy="1267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18865226">
              <a:off x="1131202" y="1168398"/>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8865226">
              <a:off x="1310491" y="1166584"/>
              <a:ext cx="126813" cy="1267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8865226">
              <a:off x="1489781" y="1164770"/>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18865226">
              <a:off x="1669070" y="1162956"/>
              <a:ext cx="126813" cy="1267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18865226">
              <a:off x="1848358" y="1161142"/>
              <a:ext cx="126813" cy="1267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18865226">
              <a:off x="2027647" y="1159328"/>
              <a:ext cx="126813" cy="1267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18865226">
              <a:off x="528563" y="876873"/>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18865226">
              <a:off x="707852" y="875059"/>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18865226">
              <a:off x="887141" y="873245"/>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18865226">
              <a:off x="1066430" y="871431"/>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18865226">
              <a:off x="1245719" y="869617"/>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18865226">
              <a:off x="1425007" y="867803"/>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18865226">
              <a:off x="1604297" y="865989"/>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rot="18865226">
              <a:off x="1783586" y="864175"/>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8865226">
              <a:off x="1962875" y="862361"/>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Cross 272"/>
            <p:cNvSpPr/>
            <p:nvPr/>
          </p:nvSpPr>
          <p:spPr>
            <a:xfrm>
              <a:off x="609600" y="996988"/>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Cross 273"/>
            <p:cNvSpPr/>
            <p:nvPr/>
          </p:nvSpPr>
          <p:spPr>
            <a:xfrm>
              <a:off x="919761" y="996988"/>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Cross 274"/>
            <p:cNvSpPr/>
            <p:nvPr/>
          </p:nvSpPr>
          <p:spPr>
            <a:xfrm>
              <a:off x="1219527" y="1003333"/>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Cross 275"/>
            <p:cNvSpPr/>
            <p:nvPr/>
          </p:nvSpPr>
          <p:spPr>
            <a:xfrm>
              <a:off x="1529707" y="984606"/>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Cross 276"/>
            <p:cNvSpPr/>
            <p:nvPr/>
          </p:nvSpPr>
          <p:spPr>
            <a:xfrm>
              <a:off x="1829473" y="990951"/>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Cross 277"/>
            <p:cNvSpPr/>
            <p:nvPr/>
          </p:nvSpPr>
          <p:spPr>
            <a:xfrm>
              <a:off x="473241" y="1347574"/>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Cross 278"/>
            <p:cNvSpPr/>
            <p:nvPr/>
          </p:nvSpPr>
          <p:spPr>
            <a:xfrm>
              <a:off x="783402" y="1347574"/>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Cross 279"/>
            <p:cNvSpPr/>
            <p:nvPr/>
          </p:nvSpPr>
          <p:spPr>
            <a:xfrm>
              <a:off x="1083168" y="1353919"/>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Cross 280"/>
            <p:cNvSpPr/>
            <p:nvPr/>
          </p:nvSpPr>
          <p:spPr>
            <a:xfrm>
              <a:off x="1393348" y="1335191"/>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Cross 281"/>
            <p:cNvSpPr/>
            <p:nvPr/>
          </p:nvSpPr>
          <p:spPr>
            <a:xfrm>
              <a:off x="1693114" y="1341536"/>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Cross 282"/>
            <p:cNvSpPr/>
            <p:nvPr/>
          </p:nvSpPr>
          <p:spPr>
            <a:xfrm>
              <a:off x="2003275" y="1341536"/>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614"/>
          <p:cNvGrpSpPr/>
          <p:nvPr/>
        </p:nvGrpSpPr>
        <p:grpSpPr>
          <a:xfrm>
            <a:off x="936462" y="1442461"/>
            <a:ext cx="1744294" cy="3315679"/>
            <a:chOff x="479818" y="887216"/>
            <a:chExt cx="1744294" cy="3315679"/>
          </a:xfrm>
        </p:grpSpPr>
        <p:sp>
          <p:nvSpPr>
            <p:cNvPr id="15" name="Oval 14"/>
            <p:cNvSpPr/>
            <p:nvPr/>
          </p:nvSpPr>
          <p:spPr>
            <a:xfrm rot="18865226">
              <a:off x="505785" y="295234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8865226">
              <a:off x="494714" y="262552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8865226">
              <a:off x="670705" y="229752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8865226">
              <a:off x="849994" y="229571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8865226">
              <a:off x="1029282" y="2293900"/>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8865226">
              <a:off x="1208571" y="229208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8865226">
              <a:off x="1387860" y="229027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8865226">
              <a:off x="1567149" y="228845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8865226">
              <a:off x="1746438" y="228664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8865226">
              <a:off x="1925728" y="2284830"/>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8865226">
              <a:off x="667078" y="193886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8865226">
              <a:off x="846366" y="1937050"/>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8865226">
              <a:off x="1025655" y="193523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865226">
              <a:off x="1204944" y="193342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8865226">
              <a:off x="1384233" y="193160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8865226">
              <a:off x="1563522" y="192979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8865226">
              <a:off x="1742811" y="1927979"/>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8865226">
              <a:off x="1922100" y="1926165"/>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8865226">
              <a:off x="598432" y="1573091"/>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8865226">
              <a:off x="777721" y="1571277"/>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8865226">
              <a:off x="957010" y="156946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8865226">
              <a:off x="1136299" y="1567649"/>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8865226">
              <a:off x="1315588" y="1565835"/>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8865226">
              <a:off x="1494877" y="1564021"/>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8865226">
              <a:off x="1674166" y="156220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8865226">
              <a:off x="1853455" y="156039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8865226">
              <a:off x="2032744" y="155857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4" name="Group 613"/>
            <p:cNvGrpSpPr/>
            <p:nvPr/>
          </p:nvGrpSpPr>
          <p:grpSpPr>
            <a:xfrm>
              <a:off x="489942" y="887216"/>
              <a:ext cx="1718237" cy="656374"/>
              <a:chOff x="418827" y="808969"/>
              <a:chExt cx="1718237" cy="656374"/>
            </a:xfrm>
          </p:grpSpPr>
          <p:sp>
            <p:nvSpPr>
              <p:cNvPr id="93" name="Oval 92"/>
              <p:cNvSpPr/>
              <p:nvPr/>
            </p:nvSpPr>
            <p:spPr>
              <a:xfrm rot="18865226">
                <a:off x="538922" y="1120464"/>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865226">
                <a:off x="718210" y="1118650"/>
                <a:ext cx="126813" cy="1267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8865226">
                <a:off x="897499" y="1116836"/>
                <a:ext cx="126813" cy="1267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8865226">
                <a:off x="1076788" y="1115021"/>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8865226">
                <a:off x="1256077" y="1113207"/>
                <a:ext cx="126813" cy="1267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8865226">
                <a:off x="1435367" y="1111393"/>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8865226">
                <a:off x="1614656" y="1109579"/>
                <a:ext cx="126813" cy="1267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8865226">
                <a:off x="1793944" y="1107765"/>
                <a:ext cx="126813" cy="1267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8865226">
                <a:off x="1973233" y="1105951"/>
                <a:ext cx="126813" cy="1267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8865226">
                <a:off x="474149" y="823496"/>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18865226">
                <a:off x="653438" y="821682"/>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8865226">
                <a:off x="832727" y="819868"/>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8865226">
                <a:off x="1012016" y="818054"/>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8865226">
                <a:off x="1191305" y="816240"/>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8865226">
                <a:off x="1370593" y="814426"/>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8865226">
                <a:off x="1549883" y="812612"/>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8865226">
                <a:off x="1729172" y="810798"/>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8865226">
                <a:off x="1908461" y="808984"/>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ross 158"/>
              <p:cNvSpPr/>
              <p:nvPr/>
            </p:nvSpPr>
            <p:spPr>
              <a:xfrm>
                <a:off x="555186" y="943611"/>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Cross 159"/>
              <p:cNvSpPr/>
              <p:nvPr/>
            </p:nvSpPr>
            <p:spPr>
              <a:xfrm>
                <a:off x="865347" y="943611"/>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ross 160"/>
              <p:cNvSpPr/>
              <p:nvPr/>
            </p:nvSpPr>
            <p:spPr>
              <a:xfrm>
                <a:off x="1165113" y="949956"/>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ross 161"/>
              <p:cNvSpPr/>
              <p:nvPr/>
            </p:nvSpPr>
            <p:spPr>
              <a:xfrm>
                <a:off x="1475293" y="931229"/>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ross 162"/>
              <p:cNvSpPr/>
              <p:nvPr/>
            </p:nvSpPr>
            <p:spPr>
              <a:xfrm>
                <a:off x="1775059" y="937574"/>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ross 168"/>
              <p:cNvSpPr/>
              <p:nvPr/>
            </p:nvSpPr>
            <p:spPr>
              <a:xfrm>
                <a:off x="418827" y="1294197"/>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Cross 169"/>
              <p:cNvSpPr/>
              <p:nvPr/>
            </p:nvSpPr>
            <p:spPr>
              <a:xfrm>
                <a:off x="728988" y="1294197"/>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ross 170"/>
              <p:cNvSpPr/>
              <p:nvPr/>
            </p:nvSpPr>
            <p:spPr>
              <a:xfrm>
                <a:off x="1028754" y="1300542"/>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ross 171"/>
              <p:cNvSpPr/>
              <p:nvPr/>
            </p:nvSpPr>
            <p:spPr>
              <a:xfrm>
                <a:off x="1338934" y="1281814"/>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Cross 172"/>
              <p:cNvSpPr/>
              <p:nvPr/>
            </p:nvSpPr>
            <p:spPr>
              <a:xfrm>
                <a:off x="1638700" y="1288159"/>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Cross 173"/>
              <p:cNvSpPr/>
              <p:nvPr/>
            </p:nvSpPr>
            <p:spPr>
              <a:xfrm>
                <a:off x="1948861" y="1288159"/>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Cross 178"/>
            <p:cNvSpPr/>
            <p:nvPr/>
          </p:nvSpPr>
          <p:spPr>
            <a:xfrm>
              <a:off x="762390" y="1734042"/>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ross 179"/>
            <p:cNvSpPr/>
            <p:nvPr/>
          </p:nvSpPr>
          <p:spPr>
            <a:xfrm>
              <a:off x="1062156" y="1740387"/>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Cross 180"/>
            <p:cNvSpPr/>
            <p:nvPr/>
          </p:nvSpPr>
          <p:spPr>
            <a:xfrm>
              <a:off x="1372336" y="1721659"/>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ross 181"/>
            <p:cNvSpPr/>
            <p:nvPr/>
          </p:nvSpPr>
          <p:spPr>
            <a:xfrm>
              <a:off x="1672102" y="1728004"/>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Cross 182"/>
            <p:cNvSpPr/>
            <p:nvPr/>
          </p:nvSpPr>
          <p:spPr>
            <a:xfrm>
              <a:off x="1982264" y="1728004"/>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ross 187"/>
            <p:cNvSpPr/>
            <p:nvPr/>
          </p:nvSpPr>
          <p:spPr>
            <a:xfrm>
              <a:off x="668604" y="2084376"/>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Cross 188"/>
            <p:cNvSpPr/>
            <p:nvPr/>
          </p:nvSpPr>
          <p:spPr>
            <a:xfrm>
              <a:off x="968369" y="2090721"/>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Cross 189"/>
            <p:cNvSpPr/>
            <p:nvPr/>
          </p:nvSpPr>
          <p:spPr>
            <a:xfrm>
              <a:off x="1278549" y="2071994"/>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ross 190"/>
            <p:cNvSpPr/>
            <p:nvPr/>
          </p:nvSpPr>
          <p:spPr>
            <a:xfrm>
              <a:off x="1578315" y="2078338"/>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ross 191"/>
            <p:cNvSpPr/>
            <p:nvPr/>
          </p:nvSpPr>
          <p:spPr>
            <a:xfrm>
              <a:off x="1888477" y="2078338"/>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18865226">
              <a:off x="479803" y="323231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8865226">
              <a:off x="659092" y="3230497"/>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8865226">
              <a:off x="838380" y="322868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8865226">
              <a:off x="1017669" y="3226869"/>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8865226">
              <a:off x="1196958" y="3225055"/>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865226">
              <a:off x="1376248" y="3223241"/>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865226">
              <a:off x="1555537" y="3221427"/>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865226">
              <a:off x="1734826" y="321961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865226">
              <a:off x="1914115" y="3217799"/>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8865226">
              <a:off x="630659" y="2897151"/>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8865226">
              <a:off x="809948" y="2895337"/>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8865226">
              <a:off x="989238" y="289352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8865226">
              <a:off x="1168527" y="2891709"/>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8865226">
              <a:off x="1347816" y="2889895"/>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8865226">
              <a:off x="1527105" y="2888081"/>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8865226">
              <a:off x="1706394" y="2886267"/>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8865226">
              <a:off x="1885682" y="288445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865226">
              <a:off x="619589" y="2570337"/>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8865226">
              <a:off x="798878" y="256852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8865226">
              <a:off x="978167" y="2566709"/>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8865226">
              <a:off x="1157456" y="2564895"/>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8865226">
              <a:off x="1336746" y="2563081"/>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865226">
              <a:off x="1516034" y="2561267"/>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8865226">
              <a:off x="1695323" y="255945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8865226">
              <a:off x="1874612" y="2557639"/>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ross 196"/>
            <p:cNvSpPr/>
            <p:nvPr/>
          </p:nvSpPr>
          <p:spPr>
            <a:xfrm>
              <a:off x="716890" y="2399355"/>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Cross 197"/>
            <p:cNvSpPr/>
            <p:nvPr/>
          </p:nvSpPr>
          <p:spPr>
            <a:xfrm>
              <a:off x="1016656" y="2405700"/>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Cross 198"/>
            <p:cNvSpPr/>
            <p:nvPr/>
          </p:nvSpPr>
          <p:spPr>
            <a:xfrm>
              <a:off x="1326836" y="2386973"/>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Cross 199"/>
            <p:cNvSpPr/>
            <p:nvPr/>
          </p:nvSpPr>
          <p:spPr>
            <a:xfrm>
              <a:off x="1626602" y="2393318"/>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Cross 200"/>
            <p:cNvSpPr/>
            <p:nvPr/>
          </p:nvSpPr>
          <p:spPr>
            <a:xfrm>
              <a:off x="1936764" y="2393318"/>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Cross 205"/>
            <p:cNvSpPr/>
            <p:nvPr/>
          </p:nvSpPr>
          <p:spPr>
            <a:xfrm>
              <a:off x="586046" y="2719477"/>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Cross 206"/>
            <p:cNvSpPr/>
            <p:nvPr/>
          </p:nvSpPr>
          <p:spPr>
            <a:xfrm>
              <a:off x="896208" y="2719477"/>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ross 207"/>
            <p:cNvSpPr/>
            <p:nvPr/>
          </p:nvSpPr>
          <p:spPr>
            <a:xfrm>
              <a:off x="1195973" y="2725822"/>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Cross 208"/>
            <p:cNvSpPr/>
            <p:nvPr/>
          </p:nvSpPr>
          <p:spPr>
            <a:xfrm>
              <a:off x="1506153" y="2707095"/>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ross 209"/>
            <p:cNvSpPr/>
            <p:nvPr/>
          </p:nvSpPr>
          <p:spPr>
            <a:xfrm>
              <a:off x="1805919" y="2713440"/>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Cross 215"/>
            <p:cNvSpPr/>
            <p:nvPr/>
          </p:nvSpPr>
          <p:spPr>
            <a:xfrm>
              <a:off x="645014" y="3046644"/>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Cross 216"/>
            <p:cNvSpPr/>
            <p:nvPr/>
          </p:nvSpPr>
          <p:spPr>
            <a:xfrm>
              <a:off x="944780" y="3052989"/>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ross 217"/>
            <p:cNvSpPr/>
            <p:nvPr/>
          </p:nvSpPr>
          <p:spPr>
            <a:xfrm>
              <a:off x="1254960" y="3034262"/>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ross 218"/>
            <p:cNvSpPr/>
            <p:nvPr/>
          </p:nvSpPr>
          <p:spPr>
            <a:xfrm>
              <a:off x="1554726" y="3040606"/>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ross 219"/>
            <p:cNvSpPr/>
            <p:nvPr/>
          </p:nvSpPr>
          <p:spPr>
            <a:xfrm>
              <a:off x="1864887" y="3040606"/>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ross 224"/>
            <p:cNvSpPr/>
            <p:nvPr/>
          </p:nvSpPr>
          <p:spPr>
            <a:xfrm>
              <a:off x="693541" y="3365717"/>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Cross 225"/>
            <p:cNvSpPr/>
            <p:nvPr/>
          </p:nvSpPr>
          <p:spPr>
            <a:xfrm>
              <a:off x="993307" y="3372062"/>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Cross 226"/>
            <p:cNvSpPr/>
            <p:nvPr/>
          </p:nvSpPr>
          <p:spPr>
            <a:xfrm>
              <a:off x="1303487" y="3353334"/>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ross 227"/>
            <p:cNvSpPr/>
            <p:nvPr/>
          </p:nvSpPr>
          <p:spPr>
            <a:xfrm>
              <a:off x="1603253" y="3359679"/>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Cross 228"/>
            <p:cNvSpPr/>
            <p:nvPr/>
          </p:nvSpPr>
          <p:spPr>
            <a:xfrm>
              <a:off x="1913414" y="3359679"/>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p:cNvGrpSpPr/>
            <p:nvPr/>
          </p:nvGrpSpPr>
          <p:grpSpPr>
            <a:xfrm>
              <a:off x="561390" y="3518535"/>
              <a:ext cx="1662722" cy="684360"/>
              <a:chOff x="498901" y="3594117"/>
              <a:chExt cx="1662722" cy="684360"/>
            </a:xfrm>
          </p:grpSpPr>
          <p:sp>
            <p:nvSpPr>
              <p:cNvPr id="286" name="Oval 285"/>
              <p:cNvSpPr/>
              <p:nvPr/>
            </p:nvSpPr>
            <p:spPr>
              <a:xfrm rot="18865226">
                <a:off x="507834" y="3608645"/>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7" name="Oval 286"/>
              <p:cNvSpPr/>
              <p:nvPr/>
            </p:nvSpPr>
            <p:spPr>
              <a:xfrm rot="18865226">
                <a:off x="687122" y="3606830"/>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8" name="Oval 287"/>
              <p:cNvSpPr/>
              <p:nvPr/>
            </p:nvSpPr>
            <p:spPr>
              <a:xfrm rot="18865226">
                <a:off x="866411" y="3605016"/>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9" name="Oval 288"/>
              <p:cNvSpPr/>
              <p:nvPr/>
            </p:nvSpPr>
            <p:spPr>
              <a:xfrm rot="18865226">
                <a:off x="1045700" y="3603202"/>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0" name="Oval 289"/>
              <p:cNvSpPr/>
              <p:nvPr/>
            </p:nvSpPr>
            <p:spPr>
              <a:xfrm rot="18865226">
                <a:off x="1224989" y="3601388"/>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1" name="Oval 290"/>
              <p:cNvSpPr/>
              <p:nvPr/>
            </p:nvSpPr>
            <p:spPr>
              <a:xfrm rot="18865226">
                <a:off x="1404279" y="3599574"/>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2" name="Oval 291"/>
              <p:cNvSpPr/>
              <p:nvPr/>
            </p:nvSpPr>
            <p:spPr>
              <a:xfrm rot="18865226">
                <a:off x="1583568" y="3597760"/>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3" name="Oval 292"/>
              <p:cNvSpPr/>
              <p:nvPr/>
            </p:nvSpPr>
            <p:spPr>
              <a:xfrm rot="18865226">
                <a:off x="1762857" y="3595946"/>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4" name="Oval 293"/>
              <p:cNvSpPr/>
              <p:nvPr/>
            </p:nvSpPr>
            <p:spPr>
              <a:xfrm rot="18865226">
                <a:off x="1942145" y="3594132"/>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5" name="Oval 294"/>
              <p:cNvSpPr/>
              <p:nvPr/>
            </p:nvSpPr>
            <p:spPr>
              <a:xfrm rot="18865226">
                <a:off x="600513" y="3942753"/>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6" name="Oval 295"/>
              <p:cNvSpPr/>
              <p:nvPr/>
            </p:nvSpPr>
            <p:spPr>
              <a:xfrm rot="18865226">
                <a:off x="779802" y="3940940"/>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7" name="Oval 296"/>
              <p:cNvSpPr/>
              <p:nvPr/>
            </p:nvSpPr>
            <p:spPr>
              <a:xfrm rot="18865226">
                <a:off x="959091" y="3939126"/>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8" name="Oval 297"/>
              <p:cNvSpPr/>
              <p:nvPr/>
            </p:nvSpPr>
            <p:spPr>
              <a:xfrm rot="18865226">
                <a:off x="1138380" y="3937312"/>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9" name="Oval 298"/>
              <p:cNvSpPr/>
              <p:nvPr/>
            </p:nvSpPr>
            <p:spPr>
              <a:xfrm rot="18865226">
                <a:off x="1317669" y="3935497"/>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0" name="Oval 299"/>
              <p:cNvSpPr/>
              <p:nvPr/>
            </p:nvSpPr>
            <p:spPr>
              <a:xfrm rot="18865226">
                <a:off x="1496958" y="3933683"/>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1" name="Oval 300"/>
              <p:cNvSpPr/>
              <p:nvPr/>
            </p:nvSpPr>
            <p:spPr>
              <a:xfrm rot="18865226">
                <a:off x="1676247" y="3931869"/>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2" name="Oval 301"/>
              <p:cNvSpPr/>
              <p:nvPr/>
            </p:nvSpPr>
            <p:spPr>
              <a:xfrm rot="18865226">
                <a:off x="1855536" y="3930055"/>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3" name="Oval 302"/>
              <p:cNvSpPr/>
              <p:nvPr/>
            </p:nvSpPr>
            <p:spPr>
              <a:xfrm rot="18865226">
                <a:off x="2034825" y="3928241"/>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4" name="Cross 303"/>
              <p:cNvSpPr/>
              <p:nvPr/>
            </p:nvSpPr>
            <p:spPr>
              <a:xfrm>
                <a:off x="498901" y="3745087"/>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5" name="Cross 304"/>
              <p:cNvSpPr/>
              <p:nvPr/>
            </p:nvSpPr>
            <p:spPr>
              <a:xfrm>
                <a:off x="809062" y="3745087"/>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6" name="Cross 305"/>
              <p:cNvSpPr/>
              <p:nvPr/>
            </p:nvSpPr>
            <p:spPr>
              <a:xfrm>
                <a:off x="1108828" y="3751432"/>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7" name="Cross 306"/>
              <p:cNvSpPr/>
              <p:nvPr/>
            </p:nvSpPr>
            <p:spPr>
              <a:xfrm>
                <a:off x="1419008" y="3732704"/>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8" name="Cross 307"/>
              <p:cNvSpPr/>
              <p:nvPr/>
            </p:nvSpPr>
            <p:spPr>
              <a:xfrm>
                <a:off x="1718774" y="3739049"/>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9" name="Cross 308"/>
              <p:cNvSpPr/>
              <p:nvPr/>
            </p:nvSpPr>
            <p:spPr>
              <a:xfrm>
                <a:off x="722888" y="4107331"/>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0" name="Cross 309"/>
              <p:cNvSpPr/>
              <p:nvPr/>
            </p:nvSpPr>
            <p:spPr>
              <a:xfrm>
                <a:off x="1022654" y="4113676"/>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1" name="Cross 310"/>
              <p:cNvSpPr/>
              <p:nvPr/>
            </p:nvSpPr>
            <p:spPr>
              <a:xfrm>
                <a:off x="1332834" y="4094948"/>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2" name="Cross 311"/>
              <p:cNvSpPr/>
              <p:nvPr/>
            </p:nvSpPr>
            <p:spPr>
              <a:xfrm>
                <a:off x="1632600" y="4101293"/>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3" name="Cross 312"/>
              <p:cNvSpPr/>
              <p:nvPr/>
            </p:nvSpPr>
            <p:spPr>
              <a:xfrm>
                <a:off x="1942761" y="4101293"/>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grpSp>
        <p:nvGrpSpPr>
          <p:cNvPr id="613" name="Group 612"/>
          <p:cNvGrpSpPr/>
          <p:nvPr/>
        </p:nvGrpSpPr>
        <p:grpSpPr>
          <a:xfrm>
            <a:off x="6133681" y="2973123"/>
            <a:ext cx="1726802" cy="1833560"/>
            <a:chOff x="2689744" y="2501293"/>
            <a:chExt cx="1726802" cy="1833560"/>
          </a:xfrm>
        </p:grpSpPr>
        <p:sp>
          <p:nvSpPr>
            <p:cNvPr id="390" name="Oval 389"/>
            <p:cNvSpPr/>
            <p:nvPr/>
          </p:nvSpPr>
          <p:spPr>
            <a:xfrm rot="18865226">
              <a:off x="2689729" y="334663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rot="18865226">
              <a:off x="2869018" y="3344817"/>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rot="18865226">
              <a:off x="3048306" y="334300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rot="18865226">
              <a:off x="3227595" y="3341189"/>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rot="18865226">
              <a:off x="3406884" y="3339375"/>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rot="18865226">
              <a:off x="3586174" y="3337561"/>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rot="18865226">
              <a:off x="3765463" y="3335747"/>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rot="18865226">
              <a:off x="3944752" y="333393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rot="18865226">
              <a:off x="4124041" y="3332119"/>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rot="18865226">
              <a:off x="2840585" y="3011471"/>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rot="18865226">
              <a:off x="3019874" y="3009657"/>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rot="18865226">
              <a:off x="3199164" y="300784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rot="18865226">
              <a:off x="3378453" y="3006029"/>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rot="18865226">
              <a:off x="3557742" y="3004215"/>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rot="18865226">
              <a:off x="3737031" y="3002401"/>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rot="18865226">
              <a:off x="3916320" y="3000587"/>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rot="18865226">
              <a:off x="4095608" y="299877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rot="18865226">
              <a:off x="2829515" y="2684657"/>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rot="18865226">
              <a:off x="3008804" y="268284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rot="18865226">
              <a:off x="3188093" y="2681029"/>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rot="18865226">
              <a:off x="3367382" y="2679215"/>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rot="18865226">
              <a:off x="3546672" y="2677401"/>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rot="18865226">
              <a:off x="3725960" y="2675587"/>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rot="18865226">
              <a:off x="3905249" y="267377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rot="18865226">
              <a:off x="4084538" y="2671959"/>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Cross 414"/>
            <p:cNvSpPr/>
            <p:nvPr/>
          </p:nvSpPr>
          <p:spPr>
            <a:xfrm>
              <a:off x="2926816" y="2513675"/>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Cross 415"/>
            <p:cNvSpPr/>
            <p:nvPr/>
          </p:nvSpPr>
          <p:spPr>
            <a:xfrm>
              <a:off x="3226582" y="2520020"/>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Cross 416"/>
            <p:cNvSpPr/>
            <p:nvPr/>
          </p:nvSpPr>
          <p:spPr>
            <a:xfrm>
              <a:off x="3536762" y="2501293"/>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Cross 417"/>
            <p:cNvSpPr/>
            <p:nvPr/>
          </p:nvSpPr>
          <p:spPr>
            <a:xfrm>
              <a:off x="3836528" y="2507638"/>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Cross 418"/>
            <p:cNvSpPr/>
            <p:nvPr/>
          </p:nvSpPr>
          <p:spPr>
            <a:xfrm>
              <a:off x="4146690" y="2507638"/>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Cross 419"/>
            <p:cNvSpPr/>
            <p:nvPr/>
          </p:nvSpPr>
          <p:spPr>
            <a:xfrm>
              <a:off x="2795972" y="2833797"/>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Cross 420"/>
            <p:cNvSpPr/>
            <p:nvPr/>
          </p:nvSpPr>
          <p:spPr>
            <a:xfrm>
              <a:off x="3106134" y="2833797"/>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Cross 421"/>
            <p:cNvSpPr/>
            <p:nvPr/>
          </p:nvSpPr>
          <p:spPr>
            <a:xfrm>
              <a:off x="3405899" y="2840142"/>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Cross 422"/>
            <p:cNvSpPr/>
            <p:nvPr/>
          </p:nvSpPr>
          <p:spPr>
            <a:xfrm>
              <a:off x="3716079" y="2821415"/>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Cross 423"/>
            <p:cNvSpPr/>
            <p:nvPr/>
          </p:nvSpPr>
          <p:spPr>
            <a:xfrm>
              <a:off x="4015845" y="2827760"/>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Cross 424"/>
            <p:cNvSpPr/>
            <p:nvPr/>
          </p:nvSpPr>
          <p:spPr>
            <a:xfrm>
              <a:off x="2854940" y="3160964"/>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Cross 425"/>
            <p:cNvSpPr/>
            <p:nvPr/>
          </p:nvSpPr>
          <p:spPr>
            <a:xfrm>
              <a:off x="3154706" y="3167309"/>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Cross 426"/>
            <p:cNvSpPr/>
            <p:nvPr/>
          </p:nvSpPr>
          <p:spPr>
            <a:xfrm>
              <a:off x="3464886" y="3148582"/>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Cross 427"/>
            <p:cNvSpPr/>
            <p:nvPr/>
          </p:nvSpPr>
          <p:spPr>
            <a:xfrm>
              <a:off x="3764652" y="3154926"/>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Cross 428"/>
            <p:cNvSpPr/>
            <p:nvPr/>
          </p:nvSpPr>
          <p:spPr>
            <a:xfrm>
              <a:off x="4074813" y="3154926"/>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Cross 429"/>
            <p:cNvSpPr/>
            <p:nvPr/>
          </p:nvSpPr>
          <p:spPr>
            <a:xfrm>
              <a:off x="2903467" y="3480037"/>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Cross 430"/>
            <p:cNvSpPr/>
            <p:nvPr/>
          </p:nvSpPr>
          <p:spPr>
            <a:xfrm>
              <a:off x="3203233" y="3486382"/>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Cross 431"/>
            <p:cNvSpPr/>
            <p:nvPr/>
          </p:nvSpPr>
          <p:spPr>
            <a:xfrm>
              <a:off x="3513413" y="3467654"/>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Cross 432"/>
            <p:cNvSpPr/>
            <p:nvPr/>
          </p:nvSpPr>
          <p:spPr>
            <a:xfrm>
              <a:off x="3813179" y="3473999"/>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Cross 433"/>
            <p:cNvSpPr/>
            <p:nvPr/>
          </p:nvSpPr>
          <p:spPr>
            <a:xfrm>
              <a:off x="4123340" y="3473999"/>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5" name="Group 434"/>
            <p:cNvGrpSpPr/>
            <p:nvPr/>
          </p:nvGrpSpPr>
          <p:grpSpPr>
            <a:xfrm>
              <a:off x="2753824" y="3650493"/>
              <a:ext cx="1662722" cy="684360"/>
              <a:chOff x="498901" y="3594117"/>
              <a:chExt cx="1662722" cy="684360"/>
            </a:xfrm>
          </p:grpSpPr>
          <p:sp>
            <p:nvSpPr>
              <p:cNvPr id="436" name="Oval 435"/>
              <p:cNvSpPr/>
              <p:nvPr/>
            </p:nvSpPr>
            <p:spPr>
              <a:xfrm rot="18865226">
                <a:off x="507834" y="3608645"/>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7" name="Oval 436"/>
              <p:cNvSpPr/>
              <p:nvPr/>
            </p:nvSpPr>
            <p:spPr>
              <a:xfrm rot="18865226">
                <a:off x="687122" y="3606830"/>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8" name="Oval 437"/>
              <p:cNvSpPr/>
              <p:nvPr/>
            </p:nvSpPr>
            <p:spPr>
              <a:xfrm rot="18865226">
                <a:off x="866411" y="3605016"/>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9" name="Oval 438"/>
              <p:cNvSpPr/>
              <p:nvPr/>
            </p:nvSpPr>
            <p:spPr>
              <a:xfrm rot="18865226">
                <a:off x="1045700" y="3603202"/>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0" name="Oval 439"/>
              <p:cNvSpPr/>
              <p:nvPr/>
            </p:nvSpPr>
            <p:spPr>
              <a:xfrm rot="18865226">
                <a:off x="1224989" y="3601388"/>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1" name="Oval 440"/>
              <p:cNvSpPr/>
              <p:nvPr/>
            </p:nvSpPr>
            <p:spPr>
              <a:xfrm rot="18865226">
                <a:off x="1404279" y="3599574"/>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2" name="Oval 441"/>
              <p:cNvSpPr/>
              <p:nvPr/>
            </p:nvSpPr>
            <p:spPr>
              <a:xfrm rot="18865226">
                <a:off x="1583568" y="3597760"/>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3" name="Oval 442"/>
              <p:cNvSpPr/>
              <p:nvPr/>
            </p:nvSpPr>
            <p:spPr>
              <a:xfrm rot="18865226">
                <a:off x="1762857" y="3595946"/>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4" name="Oval 443"/>
              <p:cNvSpPr/>
              <p:nvPr/>
            </p:nvSpPr>
            <p:spPr>
              <a:xfrm rot="18865226">
                <a:off x="1942145" y="3594132"/>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5" name="Oval 444"/>
              <p:cNvSpPr/>
              <p:nvPr/>
            </p:nvSpPr>
            <p:spPr>
              <a:xfrm rot="18865226">
                <a:off x="600513" y="3942753"/>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6" name="Oval 445"/>
              <p:cNvSpPr/>
              <p:nvPr/>
            </p:nvSpPr>
            <p:spPr>
              <a:xfrm rot="18865226">
                <a:off x="779802" y="3940940"/>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7" name="Oval 446"/>
              <p:cNvSpPr/>
              <p:nvPr/>
            </p:nvSpPr>
            <p:spPr>
              <a:xfrm rot="18865226">
                <a:off x="959091" y="3939126"/>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8" name="Oval 447"/>
              <p:cNvSpPr/>
              <p:nvPr/>
            </p:nvSpPr>
            <p:spPr>
              <a:xfrm rot="18865226">
                <a:off x="1138380" y="3937312"/>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9" name="Oval 448"/>
              <p:cNvSpPr/>
              <p:nvPr/>
            </p:nvSpPr>
            <p:spPr>
              <a:xfrm rot="18865226">
                <a:off x="1317669" y="3935497"/>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0" name="Oval 449"/>
              <p:cNvSpPr/>
              <p:nvPr/>
            </p:nvSpPr>
            <p:spPr>
              <a:xfrm rot="18865226">
                <a:off x="1496958" y="3933683"/>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1" name="Oval 450"/>
              <p:cNvSpPr/>
              <p:nvPr/>
            </p:nvSpPr>
            <p:spPr>
              <a:xfrm rot="18865226">
                <a:off x="1676247" y="3931869"/>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2" name="Oval 451"/>
              <p:cNvSpPr/>
              <p:nvPr/>
            </p:nvSpPr>
            <p:spPr>
              <a:xfrm rot="18865226">
                <a:off x="1855536" y="3930055"/>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3" name="Oval 452"/>
              <p:cNvSpPr/>
              <p:nvPr/>
            </p:nvSpPr>
            <p:spPr>
              <a:xfrm rot="18865226">
                <a:off x="2034825" y="3928241"/>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4" name="Cross 453"/>
              <p:cNvSpPr/>
              <p:nvPr/>
            </p:nvSpPr>
            <p:spPr>
              <a:xfrm>
                <a:off x="498901" y="3745087"/>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5" name="Cross 454"/>
              <p:cNvSpPr/>
              <p:nvPr/>
            </p:nvSpPr>
            <p:spPr>
              <a:xfrm>
                <a:off x="809062" y="3745087"/>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6" name="Cross 455"/>
              <p:cNvSpPr/>
              <p:nvPr/>
            </p:nvSpPr>
            <p:spPr>
              <a:xfrm>
                <a:off x="1108828" y="3751432"/>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7" name="Cross 456"/>
              <p:cNvSpPr/>
              <p:nvPr/>
            </p:nvSpPr>
            <p:spPr>
              <a:xfrm>
                <a:off x="1419008" y="3732704"/>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8" name="Cross 457"/>
              <p:cNvSpPr/>
              <p:nvPr/>
            </p:nvSpPr>
            <p:spPr>
              <a:xfrm>
                <a:off x="1718774" y="3739049"/>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9" name="Cross 458"/>
              <p:cNvSpPr/>
              <p:nvPr/>
            </p:nvSpPr>
            <p:spPr>
              <a:xfrm>
                <a:off x="722888" y="4107331"/>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0" name="Cross 459"/>
              <p:cNvSpPr/>
              <p:nvPr/>
            </p:nvSpPr>
            <p:spPr>
              <a:xfrm>
                <a:off x="1022654" y="4113676"/>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1" name="Cross 460"/>
              <p:cNvSpPr/>
              <p:nvPr/>
            </p:nvSpPr>
            <p:spPr>
              <a:xfrm>
                <a:off x="1332834" y="4094948"/>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2" name="Cross 461"/>
              <p:cNvSpPr/>
              <p:nvPr/>
            </p:nvSpPr>
            <p:spPr>
              <a:xfrm>
                <a:off x="1632600" y="4101293"/>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3" name="Cross 462"/>
              <p:cNvSpPr/>
              <p:nvPr/>
            </p:nvSpPr>
            <p:spPr>
              <a:xfrm>
                <a:off x="1942761" y="4101293"/>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grpSp>
        <p:nvGrpSpPr>
          <p:cNvPr id="616" name="Group 615"/>
          <p:cNvGrpSpPr/>
          <p:nvPr/>
        </p:nvGrpSpPr>
        <p:grpSpPr>
          <a:xfrm>
            <a:off x="3249175" y="1007926"/>
            <a:ext cx="1840782" cy="3555833"/>
            <a:chOff x="6531868" y="798828"/>
            <a:chExt cx="1840782" cy="3555833"/>
          </a:xfrm>
        </p:grpSpPr>
        <p:sp>
          <p:nvSpPr>
            <p:cNvPr id="466" name="Oval 465"/>
            <p:cNvSpPr/>
            <p:nvPr/>
          </p:nvSpPr>
          <p:spPr>
            <a:xfrm rot="18865226">
              <a:off x="6564412" y="287612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rot="18865226">
              <a:off x="6553341" y="254931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rot="18865226">
              <a:off x="6729332" y="222131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rot="18865226">
              <a:off x="6908621" y="221949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rot="18865226">
              <a:off x="7087909" y="221768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rot="18865226">
              <a:off x="7267198" y="2215870"/>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rot="18865226">
              <a:off x="6725705" y="186264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rot="18865226">
              <a:off x="6904993" y="186083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rot="18865226">
              <a:off x="7084282" y="1859020"/>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p:nvSpPr>
          <p:spPr>
            <a:xfrm rot="18865226">
              <a:off x="7263571" y="185720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rot="18865226">
              <a:off x="6657059" y="1496875"/>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rot="18865226">
              <a:off x="6836348" y="1495061"/>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rot="18865226">
              <a:off x="6651963" y="1097625"/>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rot="18865226">
              <a:off x="6831251" y="1095811"/>
              <a:ext cx="126813" cy="12678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18865226">
              <a:off x="6587190" y="800657"/>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18865226">
              <a:off x="6766479" y="798843"/>
              <a:ext cx="126813" cy="1267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Cross 596"/>
            <p:cNvSpPr/>
            <p:nvPr/>
          </p:nvSpPr>
          <p:spPr>
            <a:xfrm>
              <a:off x="6668227" y="920772"/>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Cross 601"/>
            <p:cNvSpPr/>
            <p:nvPr/>
          </p:nvSpPr>
          <p:spPr>
            <a:xfrm>
              <a:off x="6531868" y="1271358"/>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Cross 602"/>
            <p:cNvSpPr/>
            <p:nvPr/>
          </p:nvSpPr>
          <p:spPr>
            <a:xfrm>
              <a:off x="6842029" y="1271358"/>
              <a:ext cx="188203" cy="164801"/>
            </a:xfrm>
            <a:prstGeom prst="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Cross 493"/>
            <p:cNvSpPr/>
            <p:nvPr/>
          </p:nvSpPr>
          <p:spPr>
            <a:xfrm>
              <a:off x="6821017" y="1657826"/>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Cross 494"/>
            <p:cNvSpPr/>
            <p:nvPr/>
          </p:nvSpPr>
          <p:spPr>
            <a:xfrm>
              <a:off x="7120783" y="1664171"/>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Cross 498"/>
            <p:cNvSpPr/>
            <p:nvPr/>
          </p:nvSpPr>
          <p:spPr>
            <a:xfrm>
              <a:off x="6727231" y="2008160"/>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Cross 499"/>
            <p:cNvSpPr/>
            <p:nvPr/>
          </p:nvSpPr>
          <p:spPr>
            <a:xfrm>
              <a:off x="7026996" y="2014505"/>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rot="18865226">
              <a:off x="6592844" y="3209473"/>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rot="18865226">
              <a:off x="6772133" y="320765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rot="18865226">
              <a:off x="6951421" y="320584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rot="18865226">
              <a:off x="7130710" y="3204030"/>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rot="18865226">
              <a:off x="7309999" y="320221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rot="18865226">
              <a:off x="6743700" y="2874312"/>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514"/>
            <p:cNvSpPr/>
            <p:nvPr/>
          </p:nvSpPr>
          <p:spPr>
            <a:xfrm rot="18865226">
              <a:off x="6922989" y="287249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rot="18865226">
              <a:off x="7102279" y="287068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rot="18865226">
              <a:off x="7281568" y="2868870"/>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rot="18865226">
              <a:off x="6732630" y="2547498"/>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rot="18865226">
              <a:off x="6911919" y="2545684"/>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rot="18865226">
              <a:off x="7091208" y="2543870"/>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rot="18865226">
              <a:off x="7270497" y="2542056"/>
              <a:ext cx="126813" cy="12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Cross 529"/>
            <p:cNvSpPr/>
            <p:nvPr/>
          </p:nvSpPr>
          <p:spPr>
            <a:xfrm>
              <a:off x="6829931" y="2376516"/>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Cross 530"/>
            <p:cNvSpPr/>
            <p:nvPr/>
          </p:nvSpPr>
          <p:spPr>
            <a:xfrm>
              <a:off x="7129697" y="2382861"/>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Cross 534"/>
            <p:cNvSpPr/>
            <p:nvPr/>
          </p:nvSpPr>
          <p:spPr>
            <a:xfrm>
              <a:off x="6699087" y="2696638"/>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Cross 535"/>
            <p:cNvSpPr/>
            <p:nvPr/>
          </p:nvSpPr>
          <p:spPr>
            <a:xfrm>
              <a:off x="7009249" y="2696638"/>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Cross 539"/>
            <p:cNvSpPr/>
            <p:nvPr/>
          </p:nvSpPr>
          <p:spPr>
            <a:xfrm>
              <a:off x="6758055" y="3023805"/>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Cross 540"/>
            <p:cNvSpPr/>
            <p:nvPr/>
          </p:nvSpPr>
          <p:spPr>
            <a:xfrm>
              <a:off x="6560941" y="3369870"/>
              <a:ext cx="188203" cy="13285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Cross 544"/>
            <p:cNvSpPr/>
            <p:nvPr/>
          </p:nvSpPr>
          <p:spPr>
            <a:xfrm>
              <a:off x="6806582" y="3342878"/>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Cross 545"/>
            <p:cNvSpPr/>
            <p:nvPr/>
          </p:nvSpPr>
          <p:spPr>
            <a:xfrm>
              <a:off x="7106348" y="3349223"/>
              <a:ext cx="188203" cy="16480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rot="18865226">
              <a:off x="6718861" y="3656953"/>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2" name="Oval 551"/>
            <p:cNvSpPr/>
            <p:nvPr/>
          </p:nvSpPr>
          <p:spPr>
            <a:xfrm rot="18865226">
              <a:off x="6898149" y="3655138"/>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3" name="Oval 552"/>
            <p:cNvSpPr/>
            <p:nvPr/>
          </p:nvSpPr>
          <p:spPr>
            <a:xfrm rot="18865226">
              <a:off x="7077438" y="3653324"/>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4" name="Oval 553"/>
            <p:cNvSpPr/>
            <p:nvPr/>
          </p:nvSpPr>
          <p:spPr>
            <a:xfrm rot="18865226">
              <a:off x="7256727" y="3651510"/>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5" name="Oval 554"/>
            <p:cNvSpPr/>
            <p:nvPr/>
          </p:nvSpPr>
          <p:spPr>
            <a:xfrm rot="18865226">
              <a:off x="7436016" y="3649696"/>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6" name="Oval 555"/>
            <p:cNvSpPr/>
            <p:nvPr/>
          </p:nvSpPr>
          <p:spPr>
            <a:xfrm rot="18865226">
              <a:off x="7615306" y="3675758"/>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7" name="Oval 556"/>
            <p:cNvSpPr/>
            <p:nvPr/>
          </p:nvSpPr>
          <p:spPr>
            <a:xfrm rot="18865226">
              <a:off x="7794595" y="3673944"/>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8" name="Oval 557"/>
            <p:cNvSpPr/>
            <p:nvPr/>
          </p:nvSpPr>
          <p:spPr>
            <a:xfrm rot="18865226">
              <a:off x="7973884" y="3672130"/>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9" name="Oval 558"/>
            <p:cNvSpPr/>
            <p:nvPr/>
          </p:nvSpPr>
          <p:spPr>
            <a:xfrm rot="18865226">
              <a:off x="8153172" y="3670316"/>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0" name="Oval 559"/>
            <p:cNvSpPr/>
            <p:nvPr/>
          </p:nvSpPr>
          <p:spPr>
            <a:xfrm rot="18865226">
              <a:off x="6811540" y="4018937"/>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1" name="Oval 560"/>
            <p:cNvSpPr/>
            <p:nvPr/>
          </p:nvSpPr>
          <p:spPr>
            <a:xfrm rot="18865226">
              <a:off x="6990829" y="4017124"/>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2" name="Oval 561"/>
            <p:cNvSpPr/>
            <p:nvPr/>
          </p:nvSpPr>
          <p:spPr>
            <a:xfrm rot="18865226">
              <a:off x="7170118" y="4015310"/>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3" name="Oval 562"/>
            <p:cNvSpPr/>
            <p:nvPr/>
          </p:nvSpPr>
          <p:spPr>
            <a:xfrm rot="18865226">
              <a:off x="7349407" y="4013496"/>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4" name="Oval 563"/>
            <p:cNvSpPr/>
            <p:nvPr/>
          </p:nvSpPr>
          <p:spPr>
            <a:xfrm rot="18865226">
              <a:off x="7528696" y="4011681"/>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5" name="Oval 564"/>
            <p:cNvSpPr/>
            <p:nvPr/>
          </p:nvSpPr>
          <p:spPr>
            <a:xfrm rot="18865226">
              <a:off x="7707985" y="4009867"/>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6" name="Oval 565"/>
            <p:cNvSpPr/>
            <p:nvPr/>
          </p:nvSpPr>
          <p:spPr>
            <a:xfrm rot="18865226">
              <a:off x="7887274" y="4008053"/>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7" name="Oval 566"/>
            <p:cNvSpPr/>
            <p:nvPr/>
          </p:nvSpPr>
          <p:spPr>
            <a:xfrm rot="18865226">
              <a:off x="8066563" y="4006239"/>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8" name="Oval 567"/>
            <p:cNvSpPr/>
            <p:nvPr/>
          </p:nvSpPr>
          <p:spPr>
            <a:xfrm rot="18865226">
              <a:off x="8245852" y="4004425"/>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9" name="Cross 568"/>
            <p:cNvSpPr/>
            <p:nvPr/>
          </p:nvSpPr>
          <p:spPr>
            <a:xfrm>
              <a:off x="6709928" y="3821271"/>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70" name="Cross 569"/>
            <p:cNvSpPr/>
            <p:nvPr/>
          </p:nvSpPr>
          <p:spPr>
            <a:xfrm>
              <a:off x="7020089" y="3821271"/>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71" name="Cross 570"/>
            <p:cNvSpPr/>
            <p:nvPr/>
          </p:nvSpPr>
          <p:spPr>
            <a:xfrm>
              <a:off x="7319855" y="3827616"/>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72" name="Cross 571"/>
            <p:cNvSpPr/>
            <p:nvPr/>
          </p:nvSpPr>
          <p:spPr>
            <a:xfrm>
              <a:off x="7630035" y="3808888"/>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73" name="Cross 572"/>
            <p:cNvSpPr/>
            <p:nvPr/>
          </p:nvSpPr>
          <p:spPr>
            <a:xfrm>
              <a:off x="7929801" y="3815233"/>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74" name="Cross 573"/>
            <p:cNvSpPr/>
            <p:nvPr/>
          </p:nvSpPr>
          <p:spPr>
            <a:xfrm>
              <a:off x="6933915" y="4183515"/>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75" name="Cross 574"/>
            <p:cNvSpPr/>
            <p:nvPr/>
          </p:nvSpPr>
          <p:spPr>
            <a:xfrm>
              <a:off x="7233681" y="4189860"/>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76" name="Cross 575"/>
            <p:cNvSpPr/>
            <p:nvPr/>
          </p:nvSpPr>
          <p:spPr>
            <a:xfrm>
              <a:off x="7543861" y="4171132"/>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77" name="Cross 576"/>
            <p:cNvSpPr/>
            <p:nvPr/>
          </p:nvSpPr>
          <p:spPr>
            <a:xfrm>
              <a:off x="7843627" y="4177477"/>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78" name="Cross 577"/>
            <p:cNvSpPr/>
            <p:nvPr/>
          </p:nvSpPr>
          <p:spPr>
            <a:xfrm>
              <a:off x="8153788" y="4177477"/>
              <a:ext cx="188203" cy="164801"/>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08" name="Oval 607"/>
            <p:cNvSpPr/>
            <p:nvPr/>
          </p:nvSpPr>
          <p:spPr>
            <a:xfrm rot="18865226">
              <a:off x="6729149" y="3527758"/>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09" name="Oval 608"/>
            <p:cNvSpPr/>
            <p:nvPr/>
          </p:nvSpPr>
          <p:spPr>
            <a:xfrm rot="18865226">
              <a:off x="6908437" y="3525943"/>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10" name="Oval 609"/>
            <p:cNvSpPr/>
            <p:nvPr/>
          </p:nvSpPr>
          <p:spPr>
            <a:xfrm rot="18865226">
              <a:off x="7087726" y="3524129"/>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11" name="Oval 610"/>
            <p:cNvSpPr/>
            <p:nvPr/>
          </p:nvSpPr>
          <p:spPr>
            <a:xfrm rot="18865226">
              <a:off x="7267015" y="3522315"/>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12" name="Oval 611"/>
            <p:cNvSpPr/>
            <p:nvPr/>
          </p:nvSpPr>
          <p:spPr>
            <a:xfrm rot="18865226">
              <a:off x="7446304" y="3520501"/>
              <a:ext cx="126813" cy="1267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2522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normAutofit fontScale="90000"/>
          </a:bodyPr>
          <a:lstStyle/>
          <a:p>
            <a:r>
              <a:rPr lang="en-US" dirty="0" smtClean="0"/>
              <a:t>The racial disparities movement</a:t>
            </a:r>
          </a:p>
        </p:txBody>
      </p:sp>
      <p:grpSp>
        <p:nvGrpSpPr>
          <p:cNvPr id="2" name="Group 1"/>
          <p:cNvGrpSpPr/>
          <p:nvPr/>
        </p:nvGrpSpPr>
        <p:grpSpPr>
          <a:xfrm>
            <a:off x="1081881" y="762000"/>
            <a:ext cx="6980237" cy="4572000"/>
            <a:chOff x="1447800" y="2057400"/>
            <a:chExt cx="6980237" cy="4572000"/>
          </a:xfrm>
        </p:grpSpPr>
        <p:sp>
          <p:nvSpPr>
            <p:cNvPr id="7" name="Oval 6"/>
            <p:cNvSpPr/>
            <p:nvPr/>
          </p:nvSpPr>
          <p:spPr>
            <a:xfrm>
              <a:off x="1447800" y="3886200"/>
              <a:ext cx="2895600" cy="2743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3733800" y="3733800"/>
              <a:ext cx="3048000" cy="2667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3" name="TextBox 8"/>
            <p:cNvSpPr txBox="1">
              <a:spLocks noChangeArrowheads="1"/>
            </p:cNvSpPr>
            <p:nvPr/>
          </p:nvSpPr>
          <p:spPr bwMode="auto">
            <a:xfrm>
              <a:off x="2794140" y="2667000"/>
              <a:ext cx="1752600" cy="830997"/>
            </a:xfrm>
            <a:prstGeom prst="rect">
              <a:avLst/>
            </a:prstGeom>
            <a:noFill/>
            <a:ln w="9525">
              <a:noFill/>
              <a:miter lim="800000"/>
              <a:headEnd/>
              <a:tailEnd/>
            </a:ln>
          </p:spPr>
          <p:txBody>
            <a:bodyPr wrap="square">
              <a:spAutoFit/>
            </a:bodyPr>
            <a:lstStyle/>
            <a:p>
              <a:r>
                <a:rPr lang="en-US" sz="2400" dirty="0">
                  <a:latin typeface="Calibri" pitchFamily="34" charset="0"/>
                </a:rPr>
                <a:t>Black Movement</a:t>
              </a:r>
            </a:p>
          </p:txBody>
        </p:sp>
        <p:sp>
          <p:nvSpPr>
            <p:cNvPr id="10" name="Oval 9"/>
            <p:cNvSpPr/>
            <p:nvPr/>
          </p:nvSpPr>
          <p:spPr>
            <a:xfrm>
              <a:off x="3298405" y="3701534"/>
              <a:ext cx="1600200" cy="1524000"/>
            </a:xfrm>
            <a:prstGeom prst="ellipse">
              <a:avLst/>
            </a:prstGeom>
            <a:solidFill>
              <a:schemeClr val="accent2">
                <a:lumMod val="75000"/>
                <a:alpha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12"/>
            <p:cNvSpPr txBox="1"/>
            <p:nvPr/>
          </p:nvSpPr>
          <p:spPr>
            <a:xfrm>
              <a:off x="5433218" y="2057400"/>
              <a:ext cx="2994819" cy="1015663"/>
            </a:xfrm>
            <a:prstGeom prst="rect">
              <a:avLst/>
            </a:prstGeom>
            <a:noFill/>
            <a:ln>
              <a:solidFill>
                <a:schemeClr val="accent2">
                  <a:lumMod val="75000"/>
                </a:schemeClr>
              </a:solidFill>
            </a:ln>
          </p:spPr>
          <p:txBody>
            <a:bodyPr wrap="square">
              <a:spAutoFit/>
            </a:bodyPr>
            <a:lstStyle/>
            <a:p>
              <a:pPr fontAlgn="auto">
                <a:spcBef>
                  <a:spcPts val="0"/>
                </a:spcBef>
                <a:spcAft>
                  <a:spcPts val="0"/>
                </a:spcAft>
                <a:defRPr/>
              </a:pPr>
              <a:r>
                <a:rPr lang="en-US" sz="2000" dirty="0">
                  <a:latin typeface="+mn-lt"/>
                </a:rPr>
                <a:t>Movement addressing </a:t>
              </a:r>
              <a:r>
                <a:rPr lang="en-US" sz="2000" dirty="0" smtClean="0">
                  <a:latin typeface="+mn-lt"/>
                </a:rPr>
                <a:t>racial disparities in criminal justice</a:t>
              </a:r>
              <a:endParaRPr lang="en-US" sz="2000" dirty="0">
                <a:latin typeface="+mn-lt"/>
              </a:endParaRPr>
            </a:p>
          </p:txBody>
        </p:sp>
        <p:cxnSp>
          <p:nvCxnSpPr>
            <p:cNvPr id="15" name="Straight Arrow Connector 14"/>
            <p:cNvCxnSpPr>
              <a:stCxn id="13" idx="1"/>
            </p:cNvCxnSpPr>
            <p:nvPr/>
          </p:nvCxnSpPr>
          <p:spPr>
            <a:xfrm flipH="1">
              <a:off x="3733800" y="2565232"/>
              <a:ext cx="1699418" cy="1405173"/>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417" name="TextBox 15"/>
            <p:cNvSpPr txBox="1">
              <a:spLocks noChangeArrowheads="1"/>
            </p:cNvSpPr>
            <p:nvPr/>
          </p:nvSpPr>
          <p:spPr bwMode="auto">
            <a:xfrm>
              <a:off x="4633119" y="4628004"/>
              <a:ext cx="1600200" cy="1569660"/>
            </a:xfrm>
            <a:prstGeom prst="rect">
              <a:avLst/>
            </a:prstGeom>
            <a:noFill/>
            <a:ln w="9525">
              <a:noFill/>
              <a:miter lim="800000"/>
              <a:headEnd/>
              <a:tailEnd/>
            </a:ln>
          </p:spPr>
          <p:txBody>
            <a:bodyPr wrap="square" anchor="ctr">
              <a:spAutoFit/>
            </a:bodyPr>
            <a:lstStyle/>
            <a:p>
              <a:pPr algn="ctr"/>
              <a:r>
                <a:rPr lang="en-US" sz="2400" dirty="0">
                  <a:latin typeface="Calibri" pitchFamily="34" charset="0"/>
                </a:rPr>
                <a:t>Criminal Justice Reform Movement</a:t>
              </a:r>
            </a:p>
          </p:txBody>
        </p:sp>
        <p:sp>
          <p:nvSpPr>
            <p:cNvPr id="17418" name="TextBox 17"/>
            <p:cNvSpPr txBox="1">
              <a:spLocks noChangeArrowheads="1"/>
            </p:cNvSpPr>
            <p:nvPr/>
          </p:nvSpPr>
          <p:spPr bwMode="auto">
            <a:xfrm>
              <a:off x="1905000" y="4953000"/>
              <a:ext cx="1828800" cy="1200329"/>
            </a:xfrm>
            <a:prstGeom prst="rect">
              <a:avLst/>
            </a:prstGeom>
            <a:noFill/>
            <a:ln w="9525">
              <a:noFill/>
              <a:miter lim="800000"/>
              <a:headEnd/>
              <a:tailEnd/>
            </a:ln>
          </p:spPr>
          <p:txBody>
            <a:bodyPr wrap="square">
              <a:spAutoFit/>
            </a:bodyPr>
            <a:lstStyle/>
            <a:p>
              <a:r>
                <a:rPr lang="en-US" sz="2400" dirty="0">
                  <a:latin typeface="Calibri" pitchFamily="34" charset="0"/>
                </a:rPr>
                <a:t>Latino &amp; other ethnic movements</a:t>
              </a:r>
            </a:p>
          </p:txBody>
        </p:sp>
        <p:sp>
          <p:nvSpPr>
            <p:cNvPr id="5" name="Oval 4"/>
            <p:cNvSpPr/>
            <p:nvPr/>
          </p:nvSpPr>
          <p:spPr>
            <a:xfrm>
              <a:off x="2171700" y="2243418"/>
              <a:ext cx="3505200" cy="2819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22"/>
          <p:cNvGrpSpPr/>
          <p:nvPr/>
        </p:nvGrpSpPr>
        <p:grpSpPr>
          <a:xfrm>
            <a:off x="4114800" y="2202597"/>
            <a:ext cx="4724400" cy="2750403"/>
            <a:chOff x="5867400" y="2895600"/>
            <a:chExt cx="2952750" cy="2169875"/>
          </a:xfrm>
        </p:grpSpPr>
        <p:sp>
          <p:nvSpPr>
            <p:cNvPr id="16" name="Oval 15"/>
            <p:cNvSpPr/>
            <p:nvPr/>
          </p:nvSpPr>
          <p:spPr>
            <a:xfrm>
              <a:off x="5867400" y="2895600"/>
              <a:ext cx="2952750" cy="216987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TextBox 21"/>
            <p:cNvSpPr txBox="1"/>
            <p:nvPr/>
          </p:nvSpPr>
          <p:spPr>
            <a:xfrm>
              <a:off x="7200900" y="3352801"/>
              <a:ext cx="1524000" cy="1598388"/>
            </a:xfrm>
            <a:prstGeom prst="rect">
              <a:avLst/>
            </a:prstGeom>
            <a:noFill/>
          </p:spPr>
          <p:txBody>
            <a:bodyPr wrap="square" rtlCol="0">
              <a:spAutoFit/>
            </a:bodyPr>
            <a:lstStyle/>
            <a:p>
              <a:r>
                <a:rPr lang="en-US" sz="2000" b="1" dirty="0" smtClean="0"/>
                <a:t>People who work in or write about CJ system</a:t>
              </a:r>
              <a:endParaRPr lang="en-US" sz="2000" b="1" dirty="0"/>
            </a:p>
          </p:txBody>
        </p:sp>
      </p:grpSp>
    </p:spTree>
    <p:extLst>
      <p:ext uri="{BB962C8B-B14F-4D97-AF65-F5344CB8AC3E}">
        <p14:creationId xmlns:p14="http://schemas.microsoft.com/office/powerpoint/2010/main" val="8562842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648200"/>
            <a:ext cx="7620000" cy="1524000"/>
          </a:xfrm>
        </p:spPr>
        <p:txBody>
          <a:bodyPr>
            <a:normAutofit fontScale="90000"/>
          </a:bodyPr>
          <a:lstStyle/>
          <a:p>
            <a:r>
              <a:rPr lang="en-US" dirty="0" smtClean="0"/>
              <a:t>The vertical hierarchical dimension affects the horizontal network dimension</a:t>
            </a:r>
            <a:endParaRPr lang="en-US" dirty="0"/>
          </a:p>
        </p:txBody>
      </p:sp>
      <p:sp>
        <p:nvSpPr>
          <p:cNvPr id="5" name="TextBox 4"/>
          <p:cNvSpPr txBox="1"/>
          <p:nvPr/>
        </p:nvSpPr>
        <p:spPr>
          <a:xfrm>
            <a:off x="1378013" y="914400"/>
            <a:ext cx="2040207"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dirty="0" smtClean="0">
                <a:latin typeface="Calibri" pitchFamily="34" charset="0"/>
                <a:cs typeface="Aharoni" pitchFamily="2" charset="-79"/>
              </a:rPr>
              <a:t>Exclusion</a:t>
            </a:r>
          </a:p>
          <a:p>
            <a:pPr algn="ctr"/>
            <a:endParaRPr lang="en-US" sz="2800" dirty="0">
              <a:latin typeface="Calibri" pitchFamily="34" charset="0"/>
              <a:cs typeface="Aharoni" pitchFamily="2" charset="-79"/>
            </a:endParaRPr>
          </a:p>
        </p:txBody>
      </p:sp>
      <p:sp>
        <p:nvSpPr>
          <p:cNvPr id="6" name="TextBox 5"/>
          <p:cNvSpPr txBox="1"/>
          <p:nvPr/>
        </p:nvSpPr>
        <p:spPr>
          <a:xfrm>
            <a:off x="609600" y="2057400"/>
            <a:ext cx="2850739"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dirty="0" smtClean="0">
                <a:latin typeface="Calibri" pitchFamily="34" charset="0"/>
                <a:cs typeface="Aharoni" pitchFamily="2" charset="-79"/>
              </a:rPr>
              <a:t>Rituals of Subordination</a:t>
            </a:r>
            <a:endParaRPr lang="en-US" sz="2800" dirty="0">
              <a:latin typeface="Calibri" pitchFamily="34" charset="0"/>
              <a:cs typeface="Aharoni" pitchFamily="2" charset="-79"/>
            </a:endParaRPr>
          </a:p>
        </p:txBody>
      </p:sp>
      <p:sp>
        <p:nvSpPr>
          <p:cNvPr id="7" name="TextBox 6"/>
          <p:cNvSpPr txBox="1"/>
          <p:nvPr/>
        </p:nvSpPr>
        <p:spPr>
          <a:xfrm>
            <a:off x="5257800" y="2057400"/>
            <a:ext cx="2989677"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dirty="0" smtClean="0">
                <a:latin typeface="Calibri" pitchFamily="34" charset="0"/>
                <a:cs typeface="Aharoni" pitchFamily="2" charset="-79"/>
              </a:rPr>
              <a:t>Spatial segregation &amp; cliqued networks</a:t>
            </a:r>
            <a:endParaRPr lang="en-US" sz="2800" dirty="0">
              <a:latin typeface="Calibri" pitchFamily="34" charset="0"/>
              <a:cs typeface="Aharoni" pitchFamily="2" charset="-79"/>
            </a:endParaRPr>
          </a:p>
        </p:txBody>
      </p:sp>
      <p:sp>
        <p:nvSpPr>
          <p:cNvPr id="8" name="TextBox 7"/>
          <p:cNvSpPr txBox="1"/>
          <p:nvPr/>
        </p:nvSpPr>
        <p:spPr>
          <a:xfrm>
            <a:off x="1541929" y="3276600"/>
            <a:ext cx="1855662"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dirty="0" smtClean="0">
                <a:latin typeface="Calibri" pitchFamily="34" charset="0"/>
                <a:cs typeface="Aharoni" pitchFamily="2" charset="-79"/>
              </a:rPr>
              <a:t>Access to Resources</a:t>
            </a:r>
            <a:endParaRPr lang="en-US" sz="2800" dirty="0">
              <a:latin typeface="Calibri" pitchFamily="34" charset="0"/>
              <a:cs typeface="Aharoni" pitchFamily="2" charset="-79"/>
            </a:endParaRPr>
          </a:p>
        </p:txBody>
      </p:sp>
      <p:sp>
        <p:nvSpPr>
          <p:cNvPr id="9" name="Right Arrow 8"/>
          <p:cNvSpPr/>
          <p:nvPr/>
        </p:nvSpPr>
        <p:spPr>
          <a:xfrm rot="1315679">
            <a:off x="3222121" y="1596328"/>
            <a:ext cx="1905591" cy="413901"/>
          </a:xfrm>
          <a:prstGeom prst="rightArrow">
            <a:avLst>
              <a:gd name="adj1" fmla="val 30389"/>
              <a:gd name="adj2" fmla="val 49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 name="Right Arrow 9"/>
          <p:cNvSpPr/>
          <p:nvPr/>
        </p:nvSpPr>
        <p:spPr>
          <a:xfrm>
            <a:off x="3406828" y="2227458"/>
            <a:ext cx="1628379" cy="413901"/>
          </a:xfrm>
          <a:prstGeom prst="rightArrow">
            <a:avLst>
              <a:gd name="adj1" fmla="val 30389"/>
              <a:gd name="adj2" fmla="val 49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 name="Right Arrow 10"/>
          <p:cNvSpPr/>
          <p:nvPr/>
        </p:nvSpPr>
        <p:spPr>
          <a:xfrm rot="20190388">
            <a:off x="3206864" y="2868619"/>
            <a:ext cx="1966799" cy="413901"/>
          </a:xfrm>
          <a:prstGeom prst="rightArrow">
            <a:avLst>
              <a:gd name="adj1" fmla="val 30389"/>
              <a:gd name="adj2" fmla="val 49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10786821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marL="0" indent="0">
              <a:buNone/>
            </a:pPr>
            <a:r>
              <a:rPr lang="en-US" sz="3600" dirty="0" smtClean="0"/>
              <a:t>Structures of domination that are “ethnic”  not only are hierarchical but also create social segregation and cultural difference</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F0000"/>
                </a:solidFill>
              </a:rPr>
              <a:t>The Third dimension Of Ethnicity: Time and intergenerational transmission</a:t>
            </a:r>
            <a:endParaRPr lang="en-US" sz="4000" dirty="0">
              <a:solidFill>
                <a:srgbClr val="FF0000"/>
              </a:solidFill>
            </a:endParaRPr>
          </a:p>
        </p:txBody>
      </p:sp>
      <p:sp>
        <p:nvSpPr>
          <p:cNvPr id="4" name="Text Placeholder 3"/>
          <p:cNvSpPr>
            <a:spLocks noGrp="1"/>
          </p:cNvSpPr>
          <p:nvPr>
            <p:ph type="body" idx="1"/>
          </p:nvPr>
        </p:nvSpPr>
        <p:spPr>
          <a:xfrm>
            <a:off x="762000" y="4038600"/>
            <a:ext cx="7696200" cy="1447800"/>
          </a:xfrm>
        </p:spPr>
        <p:txBody>
          <a:bodyPr>
            <a:normAutofit/>
          </a:bodyPr>
          <a:lstStyle/>
          <a:p>
            <a:endParaRPr lang="en-US" dirty="0">
              <a:solidFill>
                <a:schemeClr val="tx1"/>
              </a:solidFill>
            </a:endParaRPr>
          </a:p>
        </p:txBody>
      </p:sp>
    </p:spTree>
    <p:extLst>
      <p:ext uri="{BB962C8B-B14F-4D97-AF65-F5344CB8AC3E}">
        <p14:creationId xmlns:p14="http://schemas.microsoft.com/office/powerpoint/2010/main" val="28685120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609600"/>
            <a:ext cx="4343400" cy="1905000"/>
          </a:xfrm>
        </p:spPr>
        <p:txBody>
          <a:bodyPr>
            <a:normAutofit fontScale="90000"/>
          </a:bodyPr>
          <a:lstStyle/>
          <a:p>
            <a:r>
              <a:rPr lang="en-US" dirty="0" smtClean="0"/>
              <a:t>Ethnicity is intergenerational &amp; Ascribed</a:t>
            </a:r>
            <a:endParaRPr lang="en-US" dirty="0"/>
          </a:p>
        </p:txBody>
      </p:sp>
      <p:sp>
        <p:nvSpPr>
          <p:cNvPr id="3" name="Content Placeholder 2"/>
          <p:cNvSpPr>
            <a:spLocks noGrp="1"/>
          </p:cNvSpPr>
          <p:nvPr>
            <p:ph idx="1"/>
          </p:nvPr>
        </p:nvSpPr>
        <p:spPr>
          <a:xfrm>
            <a:off x="304800" y="2971800"/>
            <a:ext cx="8305800" cy="3276600"/>
          </a:xfrm>
        </p:spPr>
        <p:txBody>
          <a:bodyPr>
            <a:normAutofit/>
          </a:bodyPr>
          <a:lstStyle/>
          <a:p>
            <a:r>
              <a:rPr lang="en-US" sz="3200" dirty="0" smtClean="0"/>
              <a:t>You are born with an ethnicity</a:t>
            </a:r>
          </a:p>
          <a:p>
            <a:r>
              <a:rPr lang="en-US" sz="3200" dirty="0" smtClean="0"/>
              <a:t>You inherit it from your parents</a:t>
            </a:r>
          </a:p>
          <a:p>
            <a:r>
              <a:rPr lang="en-US" sz="3200" dirty="0" smtClean="0"/>
              <a:t>You are acculturated into your ethnicity in childhood</a:t>
            </a:r>
          </a:p>
        </p:txBody>
      </p:sp>
      <p:grpSp>
        <p:nvGrpSpPr>
          <p:cNvPr id="89" name="Group 130"/>
          <p:cNvGrpSpPr/>
          <p:nvPr/>
        </p:nvGrpSpPr>
        <p:grpSpPr>
          <a:xfrm>
            <a:off x="228600" y="609600"/>
            <a:ext cx="4191000" cy="2133600"/>
            <a:chOff x="762000" y="990600"/>
            <a:chExt cx="7315201" cy="3657600"/>
          </a:xfrm>
        </p:grpSpPr>
        <p:sp>
          <p:nvSpPr>
            <p:cNvPr id="90" name="Rounded Rectangle 89"/>
            <p:cNvSpPr/>
            <p:nvPr/>
          </p:nvSpPr>
          <p:spPr>
            <a:xfrm>
              <a:off x="6526210" y="1145177"/>
              <a:ext cx="152400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Group 1</a:t>
              </a:r>
              <a:endParaRPr lang="en-US" sz="1200" dirty="0"/>
            </a:p>
          </p:txBody>
        </p:sp>
        <p:sp>
          <p:nvSpPr>
            <p:cNvPr id="91" name="Rounded Rectangle 90"/>
            <p:cNvSpPr/>
            <p:nvPr/>
          </p:nvSpPr>
          <p:spPr>
            <a:xfrm>
              <a:off x="6553200" y="3517824"/>
              <a:ext cx="1524001"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smtClean="0"/>
                <a:t>Group 2</a:t>
              </a:r>
              <a:endParaRPr lang="en-US" sz="1200" dirty="0"/>
            </a:p>
          </p:txBody>
        </p:sp>
        <p:grpSp>
          <p:nvGrpSpPr>
            <p:cNvPr id="92" name="Group 119"/>
            <p:cNvGrpSpPr/>
            <p:nvPr/>
          </p:nvGrpSpPr>
          <p:grpSpPr>
            <a:xfrm>
              <a:off x="3124200" y="990600"/>
              <a:ext cx="2819400" cy="3657600"/>
              <a:chOff x="3124200" y="990600"/>
              <a:chExt cx="2819400" cy="3657600"/>
            </a:xfrm>
          </p:grpSpPr>
          <p:grpSp>
            <p:nvGrpSpPr>
              <p:cNvPr id="107" name="Group 12"/>
              <p:cNvGrpSpPr/>
              <p:nvPr/>
            </p:nvGrpSpPr>
            <p:grpSpPr>
              <a:xfrm>
                <a:off x="4730932" y="1066800"/>
                <a:ext cx="487681" cy="247650"/>
                <a:chOff x="4085408" y="2358662"/>
                <a:chExt cx="487681" cy="247650"/>
              </a:xfrm>
            </p:grpSpPr>
            <p:sp>
              <p:nvSpPr>
                <p:cNvPr id="172" name="Oval 4"/>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3" name="Cross 5"/>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08" name="Group 14"/>
              <p:cNvGrpSpPr/>
              <p:nvPr/>
            </p:nvGrpSpPr>
            <p:grpSpPr>
              <a:xfrm>
                <a:off x="4218213" y="4097967"/>
                <a:ext cx="496390" cy="247650"/>
                <a:chOff x="4076699" y="2763610"/>
                <a:chExt cx="496390" cy="247650"/>
              </a:xfrm>
            </p:grpSpPr>
            <p:sp>
              <p:nvSpPr>
                <p:cNvPr id="170" name="Oval 6"/>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sp>
              <p:nvSpPr>
                <p:cNvPr id="171" name="Cross 7"/>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grpSp>
          <p:grpSp>
            <p:nvGrpSpPr>
              <p:cNvPr id="109" name="Group 16"/>
              <p:cNvGrpSpPr/>
              <p:nvPr/>
            </p:nvGrpSpPr>
            <p:grpSpPr>
              <a:xfrm>
                <a:off x="4243251" y="1478552"/>
                <a:ext cx="487681" cy="247650"/>
                <a:chOff x="4085408" y="2358662"/>
                <a:chExt cx="487681" cy="247650"/>
              </a:xfrm>
            </p:grpSpPr>
            <p:sp>
              <p:nvSpPr>
                <p:cNvPr id="168" name="Oval 17"/>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9" name="Cross 18"/>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10" name="Group 19"/>
              <p:cNvGrpSpPr/>
              <p:nvPr/>
            </p:nvGrpSpPr>
            <p:grpSpPr>
              <a:xfrm>
                <a:off x="3510643" y="1110343"/>
                <a:ext cx="487681" cy="247650"/>
                <a:chOff x="4085408" y="2358662"/>
                <a:chExt cx="487681" cy="247650"/>
              </a:xfrm>
            </p:grpSpPr>
            <p:sp>
              <p:nvSpPr>
                <p:cNvPr id="166" name="Oval 20"/>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7" name="Cross 21"/>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11" name="Group 22"/>
              <p:cNvGrpSpPr/>
              <p:nvPr/>
            </p:nvGrpSpPr>
            <p:grpSpPr>
              <a:xfrm>
                <a:off x="4839788" y="1663065"/>
                <a:ext cx="487681" cy="247650"/>
                <a:chOff x="4085408" y="2358662"/>
                <a:chExt cx="487681" cy="247650"/>
              </a:xfrm>
            </p:grpSpPr>
            <p:sp>
              <p:nvSpPr>
                <p:cNvPr id="164" name="Oval 23"/>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5" name="Cross 24"/>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12" name="Group 25"/>
              <p:cNvGrpSpPr/>
              <p:nvPr/>
            </p:nvGrpSpPr>
            <p:grpSpPr>
              <a:xfrm>
                <a:off x="3666309" y="1715044"/>
                <a:ext cx="487681" cy="247650"/>
                <a:chOff x="4085408" y="2358662"/>
                <a:chExt cx="487681" cy="247650"/>
              </a:xfrm>
            </p:grpSpPr>
            <p:sp>
              <p:nvSpPr>
                <p:cNvPr id="162" name="Oval 26"/>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3" name="Cross 27"/>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13" name="Group 28"/>
              <p:cNvGrpSpPr/>
              <p:nvPr/>
            </p:nvGrpSpPr>
            <p:grpSpPr>
              <a:xfrm>
                <a:off x="4756512" y="3773805"/>
                <a:ext cx="496390" cy="247650"/>
                <a:chOff x="4076699" y="2763610"/>
                <a:chExt cx="496390" cy="247650"/>
              </a:xfrm>
            </p:grpSpPr>
            <p:sp>
              <p:nvSpPr>
                <p:cNvPr id="160" name="Oval 29"/>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sp>
              <p:nvSpPr>
                <p:cNvPr id="161" name="Cross 160"/>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grpSp>
          <p:grpSp>
            <p:nvGrpSpPr>
              <p:cNvPr id="114" name="Group 31"/>
              <p:cNvGrpSpPr/>
              <p:nvPr/>
            </p:nvGrpSpPr>
            <p:grpSpPr>
              <a:xfrm>
                <a:off x="3535677" y="4115929"/>
                <a:ext cx="496390" cy="247650"/>
                <a:chOff x="4076699" y="2763610"/>
                <a:chExt cx="496390" cy="247650"/>
              </a:xfrm>
            </p:grpSpPr>
            <p:sp>
              <p:nvSpPr>
                <p:cNvPr id="158" name="Oval 32"/>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sp>
              <p:nvSpPr>
                <p:cNvPr id="159" name="Cross 33"/>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grpSp>
          <p:grpSp>
            <p:nvGrpSpPr>
              <p:cNvPr id="115" name="Group 34"/>
              <p:cNvGrpSpPr/>
              <p:nvPr/>
            </p:nvGrpSpPr>
            <p:grpSpPr>
              <a:xfrm>
                <a:off x="3432809" y="3747679"/>
                <a:ext cx="496390" cy="247650"/>
                <a:chOff x="4076699" y="2763610"/>
                <a:chExt cx="496390" cy="247650"/>
              </a:xfrm>
            </p:grpSpPr>
            <p:sp>
              <p:nvSpPr>
                <p:cNvPr id="156" name="Oval 35"/>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sp>
              <p:nvSpPr>
                <p:cNvPr id="157" name="Cross 36"/>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grpSp>
          <p:grpSp>
            <p:nvGrpSpPr>
              <p:cNvPr id="116" name="Group 37"/>
              <p:cNvGrpSpPr/>
              <p:nvPr/>
            </p:nvGrpSpPr>
            <p:grpSpPr>
              <a:xfrm>
                <a:off x="5149488" y="4097966"/>
                <a:ext cx="496390" cy="247650"/>
                <a:chOff x="4076699" y="2763610"/>
                <a:chExt cx="496390" cy="247650"/>
              </a:xfrm>
            </p:grpSpPr>
            <p:sp>
              <p:nvSpPr>
                <p:cNvPr id="154" name="Oval 38"/>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sp>
              <p:nvSpPr>
                <p:cNvPr id="155" name="Cross 39"/>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grpSp>
          <p:grpSp>
            <p:nvGrpSpPr>
              <p:cNvPr id="117" name="Group 40"/>
              <p:cNvGrpSpPr/>
              <p:nvPr/>
            </p:nvGrpSpPr>
            <p:grpSpPr>
              <a:xfrm>
                <a:off x="4066357" y="3665492"/>
                <a:ext cx="496390" cy="247650"/>
                <a:chOff x="4076699" y="2763610"/>
                <a:chExt cx="496390" cy="247650"/>
              </a:xfrm>
            </p:grpSpPr>
            <p:sp>
              <p:nvSpPr>
                <p:cNvPr id="152" name="Oval 41"/>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sp>
              <p:nvSpPr>
                <p:cNvPr id="153" name="Cross 152"/>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grpSp>
          <p:sp>
            <p:nvSpPr>
              <p:cNvPr id="118" name="Rounded Rectangle 117"/>
              <p:cNvSpPr/>
              <p:nvPr/>
            </p:nvSpPr>
            <p:spPr>
              <a:xfrm>
                <a:off x="3124200" y="990600"/>
                <a:ext cx="2819400" cy="3657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19" name="Group 86"/>
              <p:cNvGrpSpPr/>
              <p:nvPr/>
            </p:nvGrpSpPr>
            <p:grpSpPr>
              <a:xfrm>
                <a:off x="4180657" y="1158240"/>
                <a:ext cx="487681" cy="247650"/>
                <a:chOff x="4085408" y="2358662"/>
                <a:chExt cx="487681" cy="247650"/>
              </a:xfrm>
            </p:grpSpPr>
            <p:sp>
              <p:nvSpPr>
                <p:cNvPr id="150" name="Oval 149"/>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1" name="Cross 150"/>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20" name="Group 89"/>
              <p:cNvGrpSpPr/>
              <p:nvPr/>
            </p:nvGrpSpPr>
            <p:grpSpPr>
              <a:xfrm>
                <a:off x="4299857" y="1834828"/>
                <a:ext cx="487681" cy="247650"/>
                <a:chOff x="4085408" y="2358662"/>
                <a:chExt cx="487681" cy="247650"/>
              </a:xfrm>
            </p:grpSpPr>
            <p:sp>
              <p:nvSpPr>
                <p:cNvPr id="148" name="Oval 147"/>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9" name="Cross 148"/>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21" name="Group 92"/>
              <p:cNvGrpSpPr/>
              <p:nvPr/>
            </p:nvGrpSpPr>
            <p:grpSpPr>
              <a:xfrm>
                <a:off x="3495942" y="2080029"/>
                <a:ext cx="487681" cy="247650"/>
                <a:chOff x="4085408" y="2358662"/>
                <a:chExt cx="487681" cy="247650"/>
              </a:xfrm>
            </p:grpSpPr>
            <p:sp>
              <p:nvSpPr>
                <p:cNvPr id="146" name="Oval 145"/>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7" name="Cross 146"/>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22" name="Group 95"/>
              <p:cNvGrpSpPr/>
              <p:nvPr/>
            </p:nvGrpSpPr>
            <p:grpSpPr>
              <a:xfrm>
                <a:off x="4714603" y="2075674"/>
                <a:ext cx="487681" cy="247650"/>
                <a:chOff x="4085408" y="2358662"/>
                <a:chExt cx="487681" cy="247650"/>
              </a:xfrm>
            </p:grpSpPr>
            <p:sp>
              <p:nvSpPr>
                <p:cNvPr id="144" name="Oval 143"/>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5" name="Cross 144"/>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23" name="Group 98"/>
              <p:cNvGrpSpPr/>
              <p:nvPr/>
            </p:nvGrpSpPr>
            <p:grpSpPr>
              <a:xfrm>
                <a:off x="4112622" y="2240171"/>
                <a:ext cx="487681" cy="247650"/>
                <a:chOff x="4085408" y="2358662"/>
                <a:chExt cx="487681" cy="247650"/>
              </a:xfrm>
            </p:grpSpPr>
            <p:sp>
              <p:nvSpPr>
                <p:cNvPr id="142" name="Oval 141"/>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3" name="Cross 142"/>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24" name="Group 101"/>
              <p:cNvGrpSpPr/>
              <p:nvPr/>
            </p:nvGrpSpPr>
            <p:grpSpPr>
              <a:xfrm>
                <a:off x="4457698" y="3406017"/>
                <a:ext cx="496390" cy="247650"/>
                <a:chOff x="4076699" y="2763610"/>
                <a:chExt cx="496390" cy="247650"/>
              </a:xfrm>
            </p:grpSpPr>
            <p:sp>
              <p:nvSpPr>
                <p:cNvPr id="140" name="Oval 139"/>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sp>
              <p:nvSpPr>
                <p:cNvPr id="141" name="Cross 140"/>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grpSp>
          <p:grpSp>
            <p:nvGrpSpPr>
              <p:cNvPr id="125" name="Group 104"/>
              <p:cNvGrpSpPr/>
              <p:nvPr/>
            </p:nvGrpSpPr>
            <p:grpSpPr>
              <a:xfrm>
                <a:off x="4995997" y="3081855"/>
                <a:ext cx="496390" cy="247650"/>
                <a:chOff x="4076699" y="2763610"/>
                <a:chExt cx="496390" cy="247650"/>
              </a:xfrm>
            </p:grpSpPr>
            <p:sp>
              <p:nvSpPr>
                <p:cNvPr id="138" name="Oval 137"/>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sp>
              <p:nvSpPr>
                <p:cNvPr id="139" name="Cross 138"/>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grpSp>
          <p:grpSp>
            <p:nvGrpSpPr>
              <p:cNvPr id="126" name="Group 107"/>
              <p:cNvGrpSpPr/>
              <p:nvPr/>
            </p:nvGrpSpPr>
            <p:grpSpPr>
              <a:xfrm>
                <a:off x="3775162" y="3423979"/>
                <a:ext cx="496390" cy="247650"/>
                <a:chOff x="4076699" y="2763610"/>
                <a:chExt cx="496390" cy="247650"/>
              </a:xfrm>
            </p:grpSpPr>
            <p:sp>
              <p:nvSpPr>
                <p:cNvPr id="136" name="Oval 135"/>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sp>
              <p:nvSpPr>
                <p:cNvPr id="137" name="Cross 136"/>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grpSp>
          <p:grpSp>
            <p:nvGrpSpPr>
              <p:cNvPr id="127" name="Group 110"/>
              <p:cNvGrpSpPr/>
              <p:nvPr/>
            </p:nvGrpSpPr>
            <p:grpSpPr>
              <a:xfrm>
                <a:off x="3672294" y="3055729"/>
                <a:ext cx="496390" cy="247650"/>
                <a:chOff x="4076699" y="2763610"/>
                <a:chExt cx="496390" cy="247650"/>
              </a:xfrm>
            </p:grpSpPr>
            <p:sp>
              <p:nvSpPr>
                <p:cNvPr id="134" name="Oval 133"/>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sp>
              <p:nvSpPr>
                <p:cNvPr id="135" name="Cross 134"/>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grpSp>
          <p:grpSp>
            <p:nvGrpSpPr>
              <p:cNvPr id="128" name="Group 113"/>
              <p:cNvGrpSpPr/>
              <p:nvPr/>
            </p:nvGrpSpPr>
            <p:grpSpPr>
              <a:xfrm>
                <a:off x="5388973" y="3406016"/>
                <a:ext cx="496390" cy="247650"/>
                <a:chOff x="4076699" y="2763610"/>
                <a:chExt cx="496390" cy="247650"/>
              </a:xfrm>
            </p:grpSpPr>
            <p:sp>
              <p:nvSpPr>
                <p:cNvPr id="132" name="Oval 131"/>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sp>
              <p:nvSpPr>
                <p:cNvPr id="133" name="Cross 132"/>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grpSp>
          <p:grpSp>
            <p:nvGrpSpPr>
              <p:cNvPr id="129" name="Group 116"/>
              <p:cNvGrpSpPr/>
              <p:nvPr/>
            </p:nvGrpSpPr>
            <p:grpSpPr>
              <a:xfrm>
                <a:off x="4305842" y="2973542"/>
                <a:ext cx="496390" cy="247650"/>
                <a:chOff x="4076699" y="2763610"/>
                <a:chExt cx="496390" cy="247650"/>
              </a:xfrm>
            </p:grpSpPr>
            <p:sp>
              <p:nvSpPr>
                <p:cNvPr id="130" name="Oval 129"/>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sp>
              <p:nvSpPr>
                <p:cNvPr id="131" name="Cross 130"/>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grpSp>
        </p:grpSp>
        <p:grpSp>
          <p:nvGrpSpPr>
            <p:cNvPr id="93" name="Group 120"/>
            <p:cNvGrpSpPr/>
            <p:nvPr/>
          </p:nvGrpSpPr>
          <p:grpSpPr>
            <a:xfrm>
              <a:off x="3869323" y="2585466"/>
              <a:ext cx="521427" cy="247650"/>
              <a:chOff x="4038600" y="1981200"/>
              <a:chExt cx="521427" cy="247650"/>
            </a:xfrm>
          </p:grpSpPr>
          <p:sp>
            <p:nvSpPr>
              <p:cNvPr id="105" name="Cross 104"/>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6" name="Oval 105"/>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grpSp>
        <p:grpSp>
          <p:nvGrpSpPr>
            <p:cNvPr id="94" name="Group 123"/>
            <p:cNvGrpSpPr/>
            <p:nvPr/>
          </p:nvGrpSpPr>
          <p:grpSpPr>
            <a:xfrm>
              <a:off x="4623161" y="2565491"/>
              <a:ext cx="495301" cy="247650"/>
              <a:chOff x="4077788" y="3235779"/>
              <a:chExt cx="495301" cy="247650"/>
            </a:xfrm>
          </p:grpSpPr>
          <p:sp>
            <p:nvSpPr>
              <p:cNvPr id="103" name="Oval 102"/>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4" name="Cross 103"/>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a:p>
            </p:txBody>
          </p:sp>
        </p:grpSp>
        <p:sp>
          <p:nvSpPr>
            <p:cNvPr id="95" name="Right Arrow 94"/>
            <p:cNvSpPr/>
            <p:nvPr/>
          </p:nvSpPr>
          <p:spPr>
            <a:xfrm>
              <a:off x="2057400" y="3721640"/>
              <a:ext cx="1200149" cy="484632"/>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6" name="Right Arrow 95"/>
            <p:cNvSpPr/>
            <p:nvPr/>
          </p:nvSpPr>
          <p:spPr>
            <a:xfrm>
              <a:off x="5671892" y="3723999"/>
              <a:ext cx="1080735" cy="484632"/>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7" name="Right Arrow 96"/>
            <p:cNvSpPr/>
            <p:nvPr/>
          </p:nvSpPr>
          <p:spPr>
            <a:xfrm>
              <a:off x="5617573" y="1330235"/>
              <a:ext cx="1080735" cy="48463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8" name="Right Arrow 97"/>
            <p:cNvSpPr/>
            <p:nvPr/>
          </p:nvSpPr>
          <p:spPr>
            <a:xfrm>
              <a:off x="2057400" y="1395917"/>
              <a:ext cx="1200149" cy="48463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9" name="Rounded Rectangle 98"/>
            <p:cNvSpPr/>
            <p:nvPr/>
          </p:nvSpPr>
          <p:spPr>
            <a:xfrm>
              <a:off x="838200" y="1190625"/>
              <a:ext cx="152400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Group 1</a:t>
              </a:r>
              <a:endParaRPr lang="en-US" sz="1200" dirty="0"/>
            </a:p>
          </p:txBody>
        </p:sp>
        <p:sp>
          <p:nvSpPr>
            <p:cNvPr id="100" name="Rounded Rectangle 99"/>
            <p:cNvSpPr/>
            <p:nvPr/>
          </p:nvSpPr>
          <p:spPr>
            <a:xfrm>
              <a:off x="762000" y="3451038"/>
              <a:ext cx="1524001"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smtClean="0"/>
                <a:t>Group 2</a:t>
              </a:r>
              <a:endParaRPr lang="en-US" sz="1200" dirty="0"/>
            </a:p>
          </p:txBody>
        </p:sp>
        <p:sp>
          <p:nvSpPr>
            <p:cNvPr id="101" name="Rounded Rectangle 100"/>
            <p:cNvSpPr/>
            <p:nvPr/>
          </p:nvSpPr>
          <p:spPr>
            <a:xfrm>
              <a:off x="3283129" y="2895600"/>
              <a:ext cx="2602234" cy="1674219"/>
            </a:xfrm>
            <a:prstGeom prst="roundRect">
              <a:avLst/>
            </a:prstGeom>
            <a:solidFill>
              <a:schemeClr val="accent5">
                <a:lumMod val="60000"/>
                <a:lumOff val="40000"/>
                <a:alpha val="21000"/>
              </a:schemeClr>
            </a:solid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Rounded Rectangle 101"/>
            <p:cNvSpPr/>
            <p:nvPr/>
          </p:nvSpPr>
          <p:spPr>
            <a:xfrm>
              <a:off x="3283129" y="1066800"/>
              <a:ext cx="2555423" cy="1524000"/>
            </a:xfrm>
            <a:prstGeom prst="roundRect">
              <a:avLst/>
            </a:prstGeom>
            <a:solidFill>
              <a:schemeClr val="accent1">
                <a:alpha val="21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Race and Ethnicity</a:t>
            </a:r>
            <a:endParaRPr lang="en-US" dirty="0"/>
          </a:p>
        </p:txBody>
      </p:sp>
      <p:sp>
        <p:nvSpPr>
          <p:cNvPr id="5" name="Content Placeholder 4"/>
          <p:cNvSpPr>
            <a:spLocks noGrp="1"/>
          </p:cNvSpPr>
          <p:nvPr>
            <p:ph idx="1"/>
          </p:nvPr>
        </p:nvSpPr>
        <p:spPr/>
        <p:txBody>
          <a:bodyPr>
            <a:normAutofit/>
          </a:bodyPr>
          <a:lstStyle/>
          <a:p>
            <a:r>
              <a:rPr lang="en-US" dirty="0" smtClean="0"/>
              <a:t>Both are inter-generational: you inherit them from your parents</a:t>
            </a:r>
          </a:p>
          <a:p>
            <a:r>
              <a:rPr lang="en-US" dirty="0" smtClean="0"/>
              <a:t>Race is understood to refer to physical groupings of people based on ancestral geographic origins</a:t>
            </a:r>
          </a:p>
          <a:p>
            <a:r>
              <a:rPr lang="en-US" dirty="0" smtClean="0"/>
              <a:t>Ethnicity is understood to refer to groupings based on culture</a:t>
            </a:r>
          </a:p>
          <a:p>
            <a:r>
              <a:rPr lang="en-US" dirty="0" smtClean="0"/>
              <a:t>They are logically distinct</a:t>
            </a:r>
          </a:p>
          <a:p>
            <a:r>
              <a:rPr lang="en-US" dirty="0" smtClean="0"/>
              <a:t>They overlap in practice</a:t>
            </a:r>
          </a:p>
          <a:p>
            <a:r>
              <a:rPr lang="en-US" dirty="0" smtClean="0"/>
              <a:t>They tend to be used interchangeably in ordinary life</a:t>
            </a:r>
          </a:p>
          <a:p>
            <a:r>
              <a:rPr lang="en-US" dirty="0" smtClean="0"/>
              <a:t> * Race is often harder for an individual to change or disguise than ethnicity</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48200"/>
            <a:ext cx="7391400" cy="1524000"/>
          </a:xfrm>
        </p:spPr>
        <p:txBody>
          <a:bodyPr>
            <a:noAutofit/>
          </a:bodyPr>
          <a:lstStyle/>
          <a:p>
            <a:r>
              <a:rPr lang="en-US" sz="2800" dirty="0" smtClean="0"/>
              <a:t>Ethnicities (and races) are lineages that stay distinct if and only if they are physically &amp; socially segregated and do not intermarry </a:t>
            </a:r>
            <a:endParaRPr lang="en-US" sz="2800" dirty="0"/>
          </a:p>
        </p:txBody>
      </p:sp>
      <p:grpSp>
        <p:nvGrpSpPr>
          <p:cNvPr id="9" name="Group 130"/>
          <p:cNvGrpSpPr/>
          <p:nvPr/>
        </p:nvGrpSpPr>
        <p:grpSpPr>
          <a:xfrm>
            <a:off x="914400" y="609600"/>
            <a:ext cx="7162801" cy="3581400"/>
            <a:chOff x="762000" y="990600"/>
            <a:chExt cx="7315201" cy="3657600"/>
          </a:xfrm>
        </p:grpSpPr>
        <p:sp>
          <p:nvSpPr>
            <p:cNvPr id="85" name="Rounded Rectangle 84"/>
            <p:cNvSpPr/>
            <p:nvPr/>
          </p:nvSpPr>
          <p:spPr>
            <a:xfrm>
              <a:off x="6526210" y="1145177"/>
              <a:ext cx="152400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 1</a:t>
              </a:r>
              <a:endParaRPr lang="en-US" dirty="0"/>
            </a:p>
          </p:txBody>
        </p:sp>
        <p:sp>
          <p:nvSpPr>
            <p:cNvPr id="86" name="Rounded Rectangle 85"/>
            <p:cNvSpPr/>
            <p:nvPr/>
          </p:nvSpPr>
          <p:spPr>
            <a:xfrm>
              <a:off x="6553200" y="3517824"/>
              <a:ext cx="1524001"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Group 2</a:t>
              </a:r>
              <a:endParaRPr lang="en-US" dirty="0"/>
            </a:p>
          </p:txBody>
        </p:sp>
        <p:grpSp>
          <p:nvGrpSpPr>
            <p:cNvPr id="10" name="Group 119"/>
            <p:cNvGrpSpPr/>
            <p:nvPr/>
          </p:nvGrpSpPr>
          <p:grpSpPr>
            <a:xfrm>
              <a:off x="3124200" y="990600"/>
              <a:ext cx="2819400" cy="3657600"/>
              <a:chOff x="3124200" y="990600"/>
              <a:chExt cx="2819400" cy="3657600"/>
            </a:xfrm>
          </p:grpSpPr>
          <p:grpSp>
            <p:nvGrpSpPr>
              <p:cNvPr id="11" name="Group 12"/>
              <p:cNvGrpSpPr/>
              <p:nvPr/>
            </p:nvGrpSpPr>
            <p:grpSpPr>
              <a:xfrm>
                <a:off x="4730932" y="1066800"/>
                <a:ext cx="487681" cy="247650"/>
                <a:chOff x="4085408" y="2358662"/>
                <a:chExt cx="487681" cy="247650"/>
              </a:xfrm>
            </p:grpSpPr>
            <p:sp>
              <p:nvSpPr>
                <p:cNvPr id="5" name="Oval 4"/>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ross 5"/>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4"/>
              <p:cNvGrpSpPr/>
              <p:nvPr/>
            </p:nvGrpSpPr>
            <p:grpSpPr>
              <a:xfrm>
                <a:off x="4218213" y="4097967"/>
                <a:ext cx="496390" cy="247650"/>
                <a:chOff x="4076699" y="2763610"/>
                <a:chExt cx="496390" cy="247650"/>
              </a:xfrm>
            </p:grpSpPr>
            <p:sp>
              <p:nvSpPr>
                <p:cNvPr id="7" name="Oval 6"/>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Cross 7"/>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3" name="Group 16"/>
              <p:cNvGrpSpPr/>
              <p:nvPr/>
            </p:nvGrpSpPr>
            <p:grpSpPr>
              <a:xfrm>
                <a:off x="4243251" y="1478552"/>
                <a:ext cx="487681" cy="247650"/>
                <a:chOff x="4085408" y="2358662"/>
                <a:chExt cx="487681" cy="247650"/>
              </a:xfrm>
            </p:grpSpPr>
            <p:sp>
              <p:nvSpPr>
                <p:cNvPr id="18" name="Oval 17"/>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ross 18"/>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9"/>
              <p:cNvGrpSpPr/>
              <p:nvPr/>
            </p:nvGrpSpPr>
            <p:grpSpPr>
              <a:xfrm>
                <a:off x="3510643" y="1110343"/>
                <a:ext cx="487681" cy="247650"/>
                <a:chOff x="4085408" y="2358662"/>
                <a:chExt cx="487681" cy="247650"/>
              </a:xfrm>
            </p:grpSpPr>
            <p:sp>
              <p:nvSpPr>
                <p:cNvPr id="21" name="Oval 20"/>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ross 21"/>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2"/>
              <p:cNvGrpSpPr/>
              <p:nvPr/>
            </p:nvGrpSpPr>
            <p:grpSpPr>
              <a:xfrm>
                <a:off x="4839788" y="1663065"/>
                <a:ext cx="487681" cy="247650"/>
                <a:chOff x="4085408" y="2358662"/>
                <a:chExt cx="487681" cy="247650"/>
              </a:xfrm>
            </p:grpSpPr>
            <p:sp>
              <p:nvSpPr>
                <p:cNvPr id="24" name="Oval 23"/>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5"/>
              <p:cNvGrpSpPr/>
              <p:nvPr/>
            </p:nvGrpSpPr>
            <p:grpSpPr>
              <a:xfrm>
                <a:off x="3666309" y="1715044"/>
                <a:ext cx="487681" cy="247650"/>
                <a:chOff x="4085408" y="2358662"/>
                <a:chExt cx="487681" cy="247650"/>
              </a:xfrm>
            </p:grpSpPr>
            <p:sp>
              <p:nvSpPr>
                <p:cNvPr id="27" name="Oval 26"/>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8"/>
              <p:cNvGrpSpPr/>
              <p:nvPr/>
            </p:nvGrpSpPr>
            <p:grpSpPr>
              <a:xfrm>
                <a:off x="4756512" y="3773805"/>
                <a:ext cx="496390" cy="247650"/>
                <a:chOff x="4076699" y="2763610"/>
                <a:chExt cx="496390" cy="247650"/>
              </a:xfrm>
            </p:grpSpPr>
            <p:sp>
              <p:nvSpPr>
                <p:cNvPr id="30" name="Oval 29"/>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Cross 30"/>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0" name="Group 31"/>
              <p:cNvGrpSpPr/>
              <p:nvPr/>
            </p:nvGrpSpPr>
            <p:grpSpPr>
              <a:xfrm>
                <a:off x="3535677" y="4115929"/>
                <a:ext cx="496390" cy="247650"/>
                <a:chOff x="4076699" y="2763610"/>
                <a:chExt cx="496390" cy="247650"/>
              </a:xfrm>
            </p:grpSpPr>
            <p:sp>
              <p:nvSpPr>
                <p:cNvPr id="33" name="Oval 32"/>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Cross 33"/>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3" name="Group 34"/>
              <p:cNvGrpSpPr/>
              <p:nvPr/>
            </p:nvGrpSpPr>
            <p:grpSpPr>
              <a:xfrm>
                <a:off x="3432809" y="3747679"/>
                <a:ext cx="496390" cy="247650"/>
                <a:chOff x="4076699" y="2763610"/>
                <a:chExt cx="496390" cy="247650"/>
              </a:xfrm>
            </p:grpSpPr>
            <p:sp>
              <p:nvSpPr>
                <p:cNvPr id="36" name="Oval 35"/>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7" name="Cross 36"/>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6" name="Group 37"/>
              <p:cNvGrpSpPr/>
              <p:nvPr/>
            </p:nvGrpSpPr>
            <p:grpSpPr>
              <a:xfrm>
                <a:off x="5149488" y="4097966"/>
                <a:ext cx="496390" cy="247650"/>
                <a:chOff x="4076699" y="2763610"/>
                <a:chExt cx="496390" cy="247650"/>
              </a:xfrm>
            </p:grpSpPr>
            <p:sp>
              <p:nvSpPr>
                <p:cNvPr id="39" name="Oval 38"/>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 name="Cross 39"/>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9" name="Group 40"/>
              <p:cNvGrpSpPr/>
              <p:nvPr/>
            </p:nvGrpSpPr>
            <p:grpSpPr>
              <a:xfrm>
                <a:off x="4066357" y="3665492"/>
                <a:ext cx="496390" cy="247650"/>
                <a:chOff x="4076699" y="2763610"/>
                <a:chExt cx="496390" cy="247650"/>
              </a:xfrm>
            </p:grpSpPr>
            <p:sp>
              <p:nvSpPr>
                <p:cNvPr id="42" name="Oval 41"/>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 name="Cross 42"/>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80" name="Rounded Rectangle 79"/>
              <p:cNvSpPr/>
              <p:nvPr/>
            </p:nvSpPr>
            <p:spPr>
              <a:xfrm>
                <a:off x="3124200" y="990600"/>
                <a:ext cx="2819400" cy="3657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86"/>
              <p:cNvGrpSpPr/>
              <p:nvPr/>
            </p:nvGrpSpPr>
            <p:grpSpPr>
              <a:xfrm>
                <a:off x="4180657" y="1158240"/>
                <a:ext cx="487681" cy="247650"/>
                <a:chOff x="4085408" y="2358662"/>
                <a:chExt cx="487681" cy="247650"/>
              </a:xfrm>
            </p:grpSpPr>
            <p:sp>
              <p:nvSpPr>
                <p:cNvPr id="88" name="Oval 87"/>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ross 88"/>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89"/>
              <p:cNvGrpSpPr/>
              <p:nvPr/>
            </p:nvGrpSpPr>
            <p:grpSpPr>
              <a:xfrm>
                <a:off x="4299857" y="1834828"/>
                <a:ext cx="487681" cy="247650"/>
                <a:chOff x="4085408" y="2358662"/>
                <a:chExt cx="487681" cy="247650"/>
              </a:xfrm>
            </p:grpSpPr>
            <p:sp>
              <p:nvSpPr>
                <p:cNvPr id="91" name="Oval 90"/>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ross 91"/>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92"/>
              <p:cNvGrpSpPr/>
              <p:nvPr/>
            </p:nvGrpSpPr>
            <p:grpSpPr>
              <a:xfrm>
                <a:off x="3495942" y="2080029"/>
                <a:ext cx="487681" cy="247650"/>
                <a:chOff x="4085408" y="2358662"/>
                <a:chExt cx="487681" cy="247650"/>
              </a:xfrm>
            </p:grpSpPr>
            <p:sp>
              <p:nvSpPr>
                <p:cNvPr id="94" name="Oval 93"/>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ross 94"/>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95"/>
              <p:cNvGrpSpPr/>
              <p:nvPr/>
            </p:nvGrpSpPr>
            <p:grpSpPr>
              <a:xfrm>
                <a:off x="4714603" y="2075674"/>
                <a:ext cx="487681" cy="247650"/>
                <a:chOff x="4085408" y="2358662"/>
                <a:chExt cx="487681" cy="247650"/>
              </a:xfrm>
            </p:grpSpPr>
            <p:sp>
              <p:nvSpPr>
                <p:cNvPr id="97" name="Oval 96"/>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ross 97"/>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98"/>
              <p:cNvGrpSpPr/>
              <p:nvPr/>
            </p:nvGrpSpPr>
            <p:grpSpPr>
              <a:xfrm>
                <a:off x="4112622" y="2240171"/>
                <a:ext cx="487681" cy="247650"/>
                <a:chOff x="4085408" y="2358662"/>
                <a:chExt cx="487681" cy="247650"/>
              </a:xfrm>
            </p:grpSpPr>
            <p:sp>
              <p:nvSpPr>
                <p:cNvPr id="100" name="Oval 99"/>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ross 100"/>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01"/>
              <p:cNvGrpSpPr/>
              <p:nvPr/>
            </p:nvGrpSpPr>
            <p:grpSpPr>
              <a:xfrm>
                <a:off x="4457698" y="3406017"/>
                <a:ext cx="496390" cy="247650"/>
                <a:chOff x="4076699" y="2763610"/>
                <a:chExt cx="496390" cy="247650"/>
              </a:xfrm>
            </p:grpSpPr>
            <p:sp>
              <p:nvSpPr>
                <p:cNvPr id="103" name="Oval 102"/>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4" name="Cross 103"/>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6" name="Group 104"/>
              <p:cNvGrpSpPr/>
              <p:nvPr/>
            </p:nvGrpSpPr>
            <p:grpSpPr>
              <a:xfrm>
                <a:off x="4995997" y="3081855"/>
                <a:ext cx="496390" cy="247650"/>
                <a:chOff x="4076699" y="2763610"/>
                <a:chExt cx="496390" cy="247650"/>
              </a:xfrm>
            </p:grpSpPr>
            <p:sp>
              <p:nvSpPr>
                <p:cNvPr id="106" name="Oval 105"/>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7" name="Cross 106"/>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7" name="Group 107"/>
              <p:cNvGrpSpPr/>
              <p:nvPr/>
            </p:nvGrpSpPr>
            <p:grpSpPr>
              <a:xfrm>
                <a:off x="3775162" y="3423979"/>
                <a:ext cx="496390" cy="247650"/>
                <a:chOff x="4076699" y="2763610"/>
                <a:chExt cx="496390" cy="247650"/>
              </a:xfrm>
            </p:grpSpPr>
            <p:sp>
              <p:nvSpPr>
                <p:cNvPr id="109" name="Oval 108"/>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0" name="Cross 109"/>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8" name="Group 110"/>
              <p:cNvGrpSpPr/>
              <p:nvPr/>
            </p:nvGrpSpPr>
            <p:grpSpPr>
              <a:xfrm>
                <a:off x="3672294" y="3055729"/>
                <a:ext cx="496390" cy="247650"/>
                <a:chOff x="4076699" y="2763610"/>
                <a:chExt cx="496390" cy="247650"/>
              </a:xfrm>
            </p:grpSpPr>
            <p:sp>
              <p:nvSpPr>
                <p:cNvPr id="112" name="Oval 111"/>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3" name="Cross 112"/>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9" name="Group 113"/>
              <p:cNvGrpSpPr/>
              <p:nvPr/>
            </p:nvGrpSpPr>
            <p:grpSpPr>
              <a:xfrm>
                <a:off x="5388973" y="3406016"/>
                <a:ext cx="496390" cy="247650"/>
                <a:chOff x="4076699" y="2763610"/>
                <a:chExt cx="496390" cy="247650"/>
              </a:xfrm>
            </p:grpSpPr>
            <p:sp>
              <p:nvSpPr>
                <p:cNvPr id="115" name="Oval 114"/>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6" name="Cross 115"/>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0" name="Group 116"/>
              <p:cNvGrpSpPr/>
              <p:nvPr/>
            </p:nvGrpSpPr>
            <p:grpSpPr>
              <a:xfrm>
                <a:off x="4305842" y="2973542"/>
                <a:ext cx="496390" cy="247650"/>
                <a:chOff x="4076699" y="2763610"/>
                <a:chExt cx="496390" cy="247650"/>
              </a:xfrm>
            </p:grpSpPr>
            <p:sp>
              <p:nvSpPr>
                <p:cNvPr id="118" name="Oval 117"/>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9" name="Cross 118"/>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grpSp>
          <p:nvGrpSpPr>
            <p:cNvPr id="51" name="Group 120"/>
            <p:cNvGrpSpPr/>
            <p:nvPr/>
          </p:nvGrpSpPr>
          <p:grpSpPr>
            <a:xfrm>
              <a:off x="3869323" y="2585466"/>
              <a:ext cx="521427" cy="247650"/>
              <a:chOff x="4038600" y="1981200"/>
              <a:chExt cx="521427" cy="247650"/>
            </a:xfrm>
          </p:grpSpPr>
          <p:sp>
            <p:nvSpPr>
              <p:cNvPr id="122" name="Cross 121"/>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2" name="Group 123"/>
            <p:cNvGrpSpPr/>
            <p:nvPr/>
          </p:nvGrpSpPr>
          <p:grpSpPr>
            <a:xfrm>
              <a:off x="4623161" y="2565491"/>
              <a:ext cx="495301" cy="247650"/>
              <a:chOff x="4077788" y="3235779"/>
              <a:chExt cx="495301" cy="247650"/>
            </a:xfrm>
          </p:grpSpPr>
          <p:sp>
            <p:nvSpPr>
              <p:cNvPr id="125" name="Oval 124"/>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ross 125"/>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27" name="Right Arrow 126"/>
            <p:cNvSpPr/>
            <p:nvPr/>
          </p:nvSpPr>
          <p:spPr>
            <a:xfrm>
              <a:off x="2057400" y="3721640"/>
              <a:ext cx="1200149" cy="484632"/>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Arrow 127"/>
            <p:cNvSpPr/>
            <p:nvPr/>
          </p:nvSpPr>
          <p:spPr>
            <a:xfrm>
              <a:off x="5671892" y="3723999"/>
              <a:ext cx="1080735" cy="484632"/>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ight Arrow 83"/>
            <p:cNvSpPr/>
            <p:nvPr/>
          </p:nvSpPr>
          <p:spPr>
            <a:xfrm>
              <a:off x="5617573" y="1330235"/>
              <a:ext cx="1080735" cy="48463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Arrow 82"/>
            <p:cNvSpPr/>
            <p:nvPr/>
          </p:nvSpPr>
          <p:spPr>
            <a:xfrm>
              <a:off x="2057400" y="1395917"/>
              <a:ext cx="1200149" cy="48463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838200" y="1190625"/>
              <a:ext cx="152400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 1</a:t>
              </a:r>
              <a:endParaRPr lang="en-US" dirty="0"/>
            </a:p>
          </p:txBody>
        </p:sp>
        <p:sp>
          <p:nvSpPr>
            <p:cNvPr id="4" name="Rounded Rectangle 3"/>
            <p:cNvSpPr/>
            <p:nvPr/>
          </p:nvSpPr>
          <p:spPr>
            <a:xfrm>
              <a:off x="762000" y="3451038"/>
              <a:ext cx="1524001"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Group 2</a:t>
              </a:r>
              <a:endParaRPr lang="en-US" dirty="0"/>
            </a:p>
          </p:txBody>
        </p:sp>
        <p:sp>
          <p:nvSpPr>
            <p:cNvPr id="129" name="Rounded Rectangle 128"/>
            <p:cNvSpPr/>
            <p:nvPr/>
          </p:nvSpPr>
          <p:spPr>
            <a:xfrm>
              <a:off x="3283129" y="2895600"/>
              <a:ext cx="2602234" cy="1674219"/>
            </a:xfrm>
            <a:prstGeom prst="roundRect">
              <a:avLst/>
            </a:prstGeom>
            <a:solidFill>
              <a:schemeClr val="accent5">
                <a:lumMod val="60000"/>
                <a:lumOff val="40000"/>
                <a:alpha val="21000"/>
              </a:schemeClr>
            </a:solid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3283129" y="1066800"/>
              <a:ext cx="2555423" cy="1524000"/>
            </a:xfrm>
            <a:prstGeom prst="roundRect">
              <a:avLst/>
            </a:prstGeom>
            <a:solidFill>
              <a:schemeClr val="accent1">
                <a:alpha val="21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05070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5181600"/>
            <a:ext cx="6781800" cy="990600"/>
          </a:xfrm>
        </p:spPr>
        <p:txBody>
          <a:bodyPr/>
          <a:lstStyle/>
          <a:p>
            <a:r>
              <a:rPr lang="en-US" dirty="0" smtClean="0"/>
              <a:t>Ethnicity</a:t>
            </a:r>
            <a:endParaRPr lang="en-US" dirty="0"/>
          </a:p>
        </p:txBody>
      </p:sp>
      <p:grpSp>
        <p:nvGrpSpPr>
          <p:cNvPr id="2" name="Group 1"/>
          <p:cNvGrpSpPr/>
          <p:nvPr/>
        </p:nvGrpSpPr>
        <p:grpSpPr>
          <a:xfrm>
            <a:off x="867654" y="1219200"/>
            <a:ext cx="7133346" cy="3886200"/>
            <a:chOff x="867654" y="1219200"/>
            <a:chExt cx="7133346" cy="3075886"/>
          </a:xfrm>
        </p:grpSpPr>
        <p:sp>
          <p:nvSpPr>
            <p:cNvPr id="5" name="Rounded Rectangle 4"/>
            <p:cNvSpPr/>
            <p:nvPr/>
          </p:nvSpPr>
          <p:spPr>
            <a:xfrm>
              <a:off x="2438400" y="1219200"/>
              <a:ext cx="3657600" cy="10856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itchFamily="34" charset="0"/>
                  <a:cs typeface="Aharoni" pitchFamily="2" charset="-79"/>
                </a:rPr>
                <a:t>Lineage</a:t>
              </a:r>
            </a:p>
            <a:p>
              <a:pPr algn="ctr"/>
              <a:r>
                <a:rPr lang="en-US" sz="2400" dirty="0" smtClean="0">
                  <a:latin typeface="Calibri" pitchFamily="34" charset="0"/>
                  <a:cs typeface="Aharoni" pitchFamily="2" charset="-79"/>
                </a:rPr>
                <a:t>Inter-generational inheritance</a:t>
              </a:r>
              <a:endParaRPr lang="en-US" sz="2400" dirty="0">
                <a:latin typeface="Calibri" pitchFamily="34" charset="0"/>
                <a:cs typeface="Aharoni" pitchFamily="2" charset="-79"/>
              </a:endParaRPr>
            </a:p>
          </p:txBody>
        </p:sp>
        <p:sp>
          <p:nvSpPr>
            <p:cNvPr id="6" name="Rounded Rectangle 5"/>
            <p:cNvSpPr/>
            <p:nvPr/>
          </p:nvSpPr>
          <p:spPr>
            <a:xfrm>
              <a:off x="5029200" y="3124200"/>
              <a:ext cx="2971800" cy="1170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itchFamily="34" charset="0"/>
                  <a:cs typeface="Aharoni" pitchFamily="2" charset="-79"/>
                </a:rPr>
                <a:t>Distinct Cultural Practices</a:t>
              </a:r>
              <a:endParaRPr lang="en-US" sz="2400" dirty="0">
                <a:latin typeface="Calibri" pitchFamily="34" charset="0"/>
                <a:cs typeface="Aharoni" pitchFamily="2" charset="-79"/>
              </a:endParaRPr>
            </a:p>
          </p:txBody>
        </p:sp>
        <p:sp>
          <p:nvSpPr>
            <p:cNvPr id="7" name="Rounded Rectangle 6"/>
            <p:cNvSpPr/>
            <p:nvPr/>
          </p:nvSpPr>
          <p:spPr>
            <a:xfrm>
              <a:off x="867654" y="3124199"/>
              <a:ext cx="2942345" cy="1170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itchFamily="34" charset="0"/>
                  <a:cs typeface="Aharoni" pitchFamily="2" charset="-79"/>
                </a:rPr>
                <a:t>Group Boundaries</a:t>
              </a:r>
              <a:endParaRPr lang="en-US" sz="2400" dirty="0">
                <a:latin typeface="Calibri" pitchFamily="34" charset="0"/>
                <a:cs typeface="Aharoni" pitchFamily="2" charset="-79"/>
              </a:endParaRPr>
            </a:p>
          </p:txBody>
        </p:sp>
        <p:sp>
          <p:nvSpPr>
            <p:cNvPr id="8" name="Left-Right Arrow 7"/>
            <p:cNvSpPr/>
            <p:nvPr/>
          </p:nvSpPr>
          <p:spPr>
            <a:xfrm rot="17904428">
              <a:off x="2186755" y="2380270"/>
              <a:ext cx="1295826"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libri" pitchFamily="34" charset="0"/>
                <a:cs typeface="Aharoni" pitchFamily="2" charset="-79"/>
              </a:endParaRPr>
            </a:p>
          </p:txBody>
        </p:sp>
        <p:sp>
          <p:nvSpPr>
            <p:cNvPr id="9" name="Left-Right Arrow 8"/>
            <p:cNvSpPr/>
            <p:nvPr/>
          </p:nvSpPr>
          <p:spPr>
            <a:xfrm rot="14941338">
              <a:off x="4815376" y="238027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libri" pitchFamily="34" charset="0"/>
                <a:cs typeface="Aharoni" pitchFamily="2" charset="-79"/>
              </a:endParaRPr>
            </a:p>
          </p:txBody>
        </p:sp>
        <p:sp>
          <p:nvSpPr>
            <p:cNvPr id="10" name="Left-Right Arrow 9"/>
            <p:cNvSpPr/>
            <p:nvPr/>
          </p:nvSpPr>
          <p:spPr>
            <a:xfrm>
              <a:off x="3544824" y="3339084"/>
              <a:ext cx="1712976"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libri" pitchFamily="34" charset="0"/>
                <a:cs typeface="Aharoni" pitchFamily="2" charset="-79"/>
              </a:endParaRPr>
            </a:p>
          </p:txBody>
        </p:sp>
      </p:grpSp>
    </p:spTree>
    <p:extLst>
      <p:ext uri="{BB962C8B-B14F-4D97-AF65-F5344CB8AC3E}">
        <p14:creationId xmlns:p14="http://schemas.microsoft.com/office/powerpoint/2010/main" val="8785510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2362200" y="609600"/>
            <a:ext cx="5101945" cy="2459267"/>
            <a:chOff x="460655" y="664932"/>
            <a:chExt cx="8583900" cy="4365509"/>
          </a:xfrm>
        </p:grpSpPr>
        <p:grpSp>
          <p:nvGrpSpPr>
            <p:cNvPr id="12" name="Group 11"/>
            <p:cNvGrpSpPr/>
            <p:nvPr/>
          </p:nvGrpSpPr>
          <p:grpSpPr>
            <a:xfrm>
              <a:off x="2500212" y="664932"/>
              <a:ext cx="3886200" cy="1905000"/>
              <a:chOff x="533400" y="2286000"/>
              <a:chExt cx="3886200" cy="190500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438400"/>
                <a:ext cx="3657600" cy="146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533400" y="2286000"/>
                <a:ext cx="3886200" cy="1905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14" name="Group 13"/>
            <p:cNvGrpSpPr/>
            <p:nvPr/>
          </p:nvGrpSpPr>
          <p:grpSpPr>
            <a:xfrm>
              <a:off x="460655" y="3168902"/>
              <a:ext cx="4079113" cy="1861539"/>
              <a:chOff x="4257093" y="3156224"/>
              <a:chExt cx="4079113" cy="1861539"/>
            </a:xfrm>
          </p:grpSpPr>
          <p:sp>
            <p:nvSpPr>
              <p:cNvPr id="13" name="Rounded Rectangle 12"/>
              <p:cNvSpPr/>
              <p:nvPr/>
            </p:nvSpPr>
            <p:spPr>
              <a:xfrm>
                <a:off x="4257093" y="3156224"/>
                <a:ext cx="4079113" cy="1861539"/>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latin typeface="Calibri" pitchFamily="34" charset="0"/>
                </a:endParaRPr>
              </a:p>
            </p:txBody>
          </p:sp>
          <p:grpSp>
            <p:nvGrpSpPr>
              <p:cNvPr id="15" name="Group 14"/>
              <p:cNvGrpSpPr/>
              <p:nvPr/>
            </p:nvGrpSpPr>
            <p:grpSpPr>
              <a:xfrm>
                <a:off x="4342770" y="3233138"/>
                <a:ext cx="3883589" cy="1606755"/>
                <a:chOff x="866498" y="1219200"/>
                <a:chExt cx="7134502" cy="2834640"/>
              </a:xfrm>
            </p:grpSpPr>
            <p:sp>
              <p:nvSpPr>
                <p:cNvPr id="16" name="Rounded Rectangle 15"/>
                <p:cNvSpPr/>
                <p:nvPr/>
              </p:nvSpPr>
              <p:spPr>
                <a:xfrm>
                  <a:off x="2438400" y="1219200"/>
                  <a:ext cx="34290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600" dirty="0" smtClean="0">
                      <a:latin typeface="Calibri" pitchFamily="34" charset="0"/>
                      <a:cs typeface="Aharoni" pitchFamily="2" charset="-79"/>
                    </a:rPr>
                    <a:t>Lineage</a:t>
                  </a:r>
                </a:p>
                <a:p>
                  <a:pPr algn="ctr"/>
                  <a:r>
                    <a:rPr lang="en-US" sz="600" dirty="0" smtClean="0">
                      <a:latin typeface="Calibri" pitchFamily="34" charset="0"/>
                      <a:cs typeface="Aharoni" pitchFamily="2" charset="-79"/>
                    </a:rPr>
                    <a:t>Inter-generational inheritance</a:t>
                  </a:r>
                  <a:endParaRPr lang="en-US" sz="600" dirty="0">
                    <a:latin typeface="Calibri" pitchFamily="34" charset="0"/>
                    <a:cs typeface="Aharoni" pitchFamily="2" charset="-79"/>
                  </a:endParaRPr>
                </a:p>
              </p:txBody>
            </p:sp>
            <p:sp>
              <p:nvSpPr>
                <p:cNvPr id="17" name="Rounded Rectangle 16"/>
                <p:cNvSpPr/>
                <p:nvPr/>
              </p:nvSpPr>
              <p:spPr>
                <a:xfrm>
                  <a:off x="5181600" y="3124200"/>
                  <a:ext cx="2819400" cy="9296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600" dirty="0" smtClean="0">
                      <a:latin typeface="Calibri" pitchFamily="34" charset="0"/>
                      <a:cs typeface="Aharoni" pitchFamily="2" charset="-79"/>
                    </a:rPr>
                    <a:t>Distinct Cultural Practices</a:t>
                  </a:r>
                  <a:endParaRPr lang="en-US" sz="600" dirty="0">
                    <a:latin typeface="Calibri" pitchFamily="34" charset="0"/>
                    <a:cs typeface="Aharoni" pitchFamily="2" charset="-79"/>
                  </a:endParaRPr>
                </a:p>
              </p:txBody>
            </p:sp>
            <p:sp>
              <p:nvSpPr>
                <p:cNvPr id="18" name="Rounded Rectangle 17"/>
                <p:cNvSpPr/>
                <p:nvPr/>
              </p:nvSpPr>
              <p:spPr>
                <a:xfrm>
                  <a:off x="866498" y="3124199"/>
                  <a:ext cx="27432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600" dirty="0" smtClean="0">
                      <a:latin typeface="Calibri" pitchFamily="34" charset="0"/>
                      <a:cs typeface="Aharoni" pitchFamily="2" charset="-79"/>
                    </a:rPr>
                    <a:t>Group Boundaries</a:t>
                  </a:r>
                  <a:endParaRPr lang="en-US" sz="600" dirty="0">
                    <a:latin typeface="Calibri" pitchFamily="34" charset="0"/>
                    <a:cs typeface="Aharoni" pitchFamily="2" charset="-79"/>
                  </a:endParaRPr>
                </a:p>
              </p:txBody>
            </p:sp>
            <p:sp>
              <p:nvSpPr>
                <p:cNvPr id="19" name="Left-Right Arrow 18"/>
                <p:cNvSpPr/>
                <p:nvPr/>
              </p:nvSpPr>
              <p:spPr>
                <a:xfrm rot="17904428">
                  <a:off x="2186755" y="2380270"/>
                  <a:ext cx="1295826" cy="48463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600">
                    <a:latin typeface="Calibri" pitchFamily="34" charset="0"/>
                    <a:cs typeface="Aharoni" pitchFamily="2" charset="-79"/>
                  </a:endParaRPr>
                </a:p>
              </p:txBody>
            </p:sp>
            <p:sp>
              <p:nvSpPr>
                <p:cNvPr id="20" name="Left-Right Arrow 19"/>
                <p:cNvSpPr/>
                <p:nvPr/>
              </p:nvSpPr>
              <p:spPr>
                <a:xfrm rot="14941338">
                  <a:off x="4815376" y="2380270"/>
                  <a:ext cx="1216152" cy="48463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600">
                    <a:latin typeface="Calibri" pitchFamily="34" charset="0"/>
                    <a:cs typeface="Aharoni" pitchFamily="2" charset="-79"/>
                  </a:endParaRPr>
                </a:p>
              </p:txBody>
            </p:sp>
            <p:sp>
              <p:nvSpPr>
                <p:cNvPr id="21" name="Left-Right Arrow 20"/>
                <p:cNvSpPr/>
                <p:nvPr/>
              </p:nvSpPr>
              <p:spPr>
                <a:xfrm>
                  <a:off x="3544824" y="3339084"/>
                  <a:ext cx="1712976" cy="48463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600">
                    <a:latin typeface="Calibri" pitchFamily="34" charset="0"/>
                    <a:cs typeface="Aharoni" pitchFamily="2" charset="-79"/>
                  </a:endParaRPr>
                </a:p>
              </p:txBody>
            </p:sp>
          </p:grpSp>
        </p:grpSp>
        <p:grpSp>
          <p:nvGrpSpPr>
            <p:cNvPr id="30" name="Group 29"/>
            <p:cNvGrpSpPr/>
            <p:nvPr/>
          </p:nvGrpSpPr>
          <p:grpSpPr>
            <a:xfrm>
              <a:off x="4965442" y="3168901"/>
              <a:ext cx="4079113" cy="1861539"/>
              <a:chOff x="4652092" y="1001281"/>
              <a:chExt cx="4079113" cy="1861539"/>
            </a:xfrm>
          </p:grpSpPr>
          <p:sp>
            <p:nvSpPr>
              <p:cNvPr id="22" name="Rounded Rectangle 21"/>
              <p:cNvSpPr/>
              <p:nvPr/>
            </p:nvSpPr>
            <p:spPr>
              <a:xfrm>
                <a:off x="4652092" y="1001281"/>
                <a:ext cx="4079113" cy="1861539"/>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latin typeface="Calibri" pitchFamily="34" charset="0"/>
                </a:endParaRPr>
              </a:p>
            </p:txBody>
          </p:sp>
          <p:grpSp>
            <p:nvGrpSpPr>
              <p:cNvPr id="23" name="Group 22"/>
              <p:cNvGrpSpPr/>
              <p:nvPr/>
            </p:nvGrpSpPr>
            <p:grpSpPr>
              <a:xfrm>
                <a:off x="4768806" y="1110219"/>
                <a:ext cx="3882959" cy="1606755"/>
                <a:chOff x="867655" y="1219200"/>
                <a:chExt cx="7133345" cy="2834640"/>
              </a:xfrm>
            </p:grpSpPr>
            <p:sp>
              <p:nvSpPr>
                <p:cNvPr id="24" name="Rounded Rectangle 23"/>
                <p:cNvSpPr/>
                <p:nvPr/>
              </p:nvSpPr>
              <p:spPr>
                <a:xfrm>
                  <a:off x="2438400" y="1219200"/>
                  <a:ext cx="3429000" cy="9144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600" dirty="0" smtClean="0">
                      <a:latin typeface="Calibri" pitchFamily="34" charset="0"/>
                      <a:cs typeface="Aharoni" pitchFamily="2" charset="-79"/>
                    </a:rPr>
                    <a:t>Lineage</a:t>
                  </a:r>
                </a:p>
                <a:p>
                  <a:pPr algn="ctr"/>
                  <a:r>
                    <a:rPr lang="en-US" sz="600" dirty="0" smtClean="0">
                      <a:latin typeface="Calibri" pitchFamily="34" charset="0"/>
                      <a:cs typeface="Aharoni" pitchFamily="2" charset="-79"/>
                    </a:rPr>
                    <a:t>Inter-generational inheritance</a:t>
                  </a:r>
                  <a:endParaRPr lang="en-US" sz="600" dirty="0">
                    <a:latin typeface="Calibri" pitchFamily="34" charset="0"/>
                    <a:cs typeface="Aharoni" pitchFamily="2" charset="-79"/>
                  </a:endParaRPr>
                </a:p>
              </p:txBody>
            </p:sp>
            <p:sp>
              <p:nvSpPr>
                <p:cNvPr id="25" name="Rounded Rectangle 24"/>
                <p:cNvSpPr/>
                <p:nvPr/>
              </p:nvSpPr>
              <p:spPr>
                <a:xfrm>
                  <a:off x="5181600" y="3124200"/>
                  <a:ext cx="2819400" cy="92964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600" dirty="0" smtClean="0">
                      <a:latin typeface="Calibri" pitchFamily="34" charset="0"/>
                      <a:cs typeface="Aharoni" pitchFamily="2" charset="-79"/>
                    </a:rPr>
                    <a:t>Distinct Cultural Practices</a:t>
                  </a:r>
                  <a:endParaRPr lang="en-US" sz="600" dirty="0">
                    <a:latin typeface="Calibri" pitchFamily="34" charset="0"/>
                    <a:cs typeface="Aharoni" pitchFamily="2" charset="-79"/>
                  </a:endParaRPr>
                </a:p>
              </p:txBody>
            </p:sp>
            <p:sp>
              <p:nvSpPr>
                <p:cNvPr id="26" name="Rounded Rectangle 25"/>
                <p:cNvSpPr/>
                <p:nvPr/>
              </p:nvSpPr>
              <p:spPr>
                <a:xfrm>
                  <a:off x="867655" y="3124200"/>
                  <a:ext cx="2743200" cy="9144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600" dirty="0" smtClean="0">
                      <a:latin typeface="Calibri" pitchFamily="34" charset="0"/>
                      <a:cs typeface="Aharoni" pitchFamily="2" charset="-79"/>
                    </a:rPr>
                    <a:t>Group Boundaries</a:t>
                  </a:r>
                  <a:endParaRPr lang="en-US" sz="600" dirty="0">
                    <a:latin typeface="Calibri" pitchFamily="34" charset="0"/>
                    <a:cs typeface="Aharoni" pitchFamily="2" charset="-79"/>
                  </a:endParaRPr>
                </a:p>
              </p:txBody>
            </p:sp>
            <p:sp>
              <p:nvSpPr>
                <p:cNvPr id="27" name="Left-Right Arrow 26"/>
                <p:cNvSpPr/>
                <p:nvPr/>
              </p:nvSpPr>
              <p:spPr>
                <a:xfrm rot="17904428">
                  <a:off x="2186755" y="2380270"/>
                  <a:ext cx="1295826" cy="484632"/>
                </a:xfrm>
                <a:prstGeom prst="lef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600">
                    <a:latin typeface="Calibri" pitchFamily="34" charset="0"/>
                    <a:cs typeface="Aharoni" pitchFamily="2" charset="-79"/>
                  </a:endParaRPr>
                </a:p>
              </p:txBody>
            </p:sp>
            <p:sp>
              <p:nvSpPr>
                <p:cNvPr id="28" name="Left-Right Arrow 27"/>
                <p:cNvSpPr/>
                <p:nvPr/>
              </p:nvSpPr>
              <p:spPr>
                <a:xfrm rot="14941338">
                  <a:off x="4815376" y="2380270"/>
                  <a:ext cx="1216152" cy="484632"/>
                </a:xfrm>
                <a:prstGeom prst="lef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600">
                    <a:latin typeface="Calibri" pitchFamily="34" charset="0"/>
                    <a:cs typeface="Aharoni" pitchFamily="2" charset="-79"/>
                  </a:endParaRPr>
                </a:p>
              </p:txBody>
            </p:sp>
            <p:sp>
              <p:nvSpPr>
                <p:cNvPr id="29" name="Left-Right Arrow 28"/>
                <p:cNvSpPr/>
                <p:nvPr/>
              </p:nvSpPr>
              <p:spPr>
                <a:xfrm>
                  <a:off x="3544824" y="3339084"/>
                  <a:ext cx="1712976" cy="484632"/>
                </a:xfrm>
                <a:prstGeom prst="lef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600">
                    <a:latin typeface="Calibri" pitchFamily="34" charset="0"/>
                    <a:cs typeface="Aharoni" pitchFamily="2" charset="-79"/>
                  </a:endParaRPr>
                </a:p>
              </p:txBody>
            </p:sp>
          </p:grpSp>
        </p:grpSp>
        <p:sp>
          <p:nvSpPr>
            <p:cNvPr id="31" name="Up-Down Arrow 30"/>
            <p:cNvSpPr/>
            <p:nvPr/>
          </p:nvSpPr>
          <p:spPr>
            <a:xfrm>
              <a:off x="3397931" y="2386564"/>
              <a:ext cx="242316" cy="1216152"/>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3" name="Up-Down Arrow 32"/>
            <p:cNvSpPr/>
            <p:nvPr/>
          </p:nvSpPr>
          <p:spPr>
            <a:xfrm>
              <a:off x="5630602" y="2400241"/>
              <a:ext cx="242316" cy="1216152"/>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Up-Down Arrow 33"/>
            <p:cNvSpPr/>
            <p:nvPr/>
          </p:nvSpPr>
          <p:spPr>
            <a:xfrm rot="16200000">
              <a:off x="4580824" y="3433219"/>
              <a:ext cx="242316" cy="1216152"/>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5" name="TextBox 34"/>
          <p:cNvSpPr txBox="1"/>
          <p:nvPr/>
        </p:nvSpPr>
        <p:spPr>
          <a:xfrm>
            <a:off x="685800" y="3505200"/>
            <a:ext cx="7543800" cy="3108543"/>
          </a:xfrm>
          <a:prstGeom prst="rect">
            <a:avLst/>
          </a:prstGeom>
          <a:noFill/>
        </p:spPr>
        <p:txBody>
          <a:bodyPr wrap="square" rtlCol="0">
            <a:spAutoFit/>
          </a:bodyPr>
          <a:lstStyle/>
          <a:p>
            <a:pPr>
              <a:buFont typeface="Arial" pitchFamily="34" charset="0"/>
              <a:buChar char="•"/>
            </a:pPr>
            <a:r>
              <a:rPr lang="en-US" sz="2800" dirty="0" smtClean="0"/>
              <a:t>Construction of group boundaries is a big topic in race &amp; ethnicity</a:t>
            </a:r>
          </a:p>
          <a:p>
            <a:pPr lvl="1">
              <a:buFont typeface="Arial" pitchFamily="34" charset="0"/>
              <a:buChar char="•"/>
            </a:pPr>
            <a:r>
              <a:rPr lang="en-US" sz="2800" dirty="0" smtClean="0"/>
              <a:t>Mutable</a:t>
            </a:r>
          </a:p>
          <a:p>
            <a:pPr lvl="1">
              <a:buFont typeface="Arial" pitchFamily="34" charset="0"/>
              <a:buChar char="•"/>
            </a:pPr>
            <a:r>
              <a:rPr lang="en-US" sz="2800" dirty="0" smtClean="0"/>
              <a:t>Contested</a:t>
            </a:r>
          </a:p>
          <a:p>
            <a:pPr>
              <a:buFont typeface="Arial" pitchFamily="34" charset="0"/>
              <a:buChar char="•"/>
            </a:pPr>
            <a:r>
              <a:rPr lang="en-US" sz="2800" dirty="0" smtClean="0"/>
              <a:t>Cultures always blending, being defined and re-defined in interaction with other ethnicities</a:t>
            </a:r>
          </a:p>
          <a:p>
            <a:endParaRPr lang="en-US" sz="2800" dirty="0"/>
          </a:p>
        </p:txBody>
      </p:sp>
    </p:spTree>
    <p:extLst>
      <p:ext uri="{BB962C8B-B14F-4D97-AF65-F5344CB8AC3E}">
        <p14:creationId xmlns:p14="http://schemas.microsoft.com/office/powerpoint/2010/main" val="26295677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7543800" cy="1219200"/>
          </a:xfrm>
        </p:spPr>
        <p:txBody>
          <a:bodyPr>
            <a:noAutofit/>
          </a:bodyPr>
          <a:lstStyle/>
          <a:p>
            <a:r>
              <a:rPr lang="en-US" sz="2800" dirty="0" smtClean="0"/>
              <a:t>Historically, ethnicities diverged through migration, separation or segregation that prevent intermixing and lead to separate languages &amp; cultures. </a:t>
            </a:r>
            <a:endParaRPr lang="en-US" sz="2800" dirty="0"/>
          </a:p>
        </p:txBody>
      </p:sp>
      <p:sp>
        <p:nvSpPr>
          <p:cNvPr id="3" name="Rounded Rectangle 2"/>
          <p:cNvSpPr/>
          <p:nvPr/>
        </p:nvSpPr>
        <p:spPr>
          <a:xfrm>
            <a:off x="6557554" y="1296342"/>
            <a:ext cx="152400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 1</a:t>
            </a:r>
            <a:endParaRPr lang="en-US" dirty="0"/>
          </a:p>
        </p:txBody>
      </p:sp>
      <p:sp>
        <p:nvSpPr>
          <p:cNvPr id="4" name="Rounded Rectangle 3"/>
          <p:cNvSpPr/>
          <p:nvPr/>
        </p:nvSpPr>
        <p:spPr>
          <a:xfrm>
            <a:off x="6592388" y="3465617"/>
            <a:ext cx="1524001"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Group 2</a:t>
            </a:r>
            <a:endParaRPr lang="en-US" dirty="0"/>
          </a:p>
        </p:txBody>
      </p:sp>
      <p:sp>
        <p:nvSpPr>
          <p:cNvPr id="82" name="Rounded Rectangle 81"/>
          <p:cNvSpPr/>
          <p:nvPr/>
        </p:nvSpPr>
        <p:spPr>
          <a:xfrm>
            <a:off x="304800" y="2099120"/>
            <a:ext cx="2133600" cy="1466850"/>
          </a:xfrm>
          <a:prstGeom prst="roundRect">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Original Group</a:t>
            </a:r>
            <a:endParaRPr lang="en-US" b="1" dirty="0">
              <a:solidFill>
                <a:schemeClr val="bg1"/>
              </a:solidFill>
            </a:endParaRPr>
          </a:p>
        </p:txBody>
      </p:sp>
      <p:sp>
        <p:nvSpPr>
          <p:cNvPr id="83" name="Right Arrow 82"/>
          <p:cNvSpPr/>
          <p:nvPr/>
        </p:nvSpPr>
        <p:spPr>
          <a:xfrm>
            <a:off x="2285999" y="2577084"/>
            <a:ext cx="1200149" cy="484632"/>
          </a:xfrm>
          <a:prstGeom prst="rightArrow">
            <a:avLst/>
          </a:prstGeom>
          <a:solidFill>
            <a:srgbClr val="9933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ight Arrow 83"/>
          <p:cNvSpPr/>
          <p:nvPr/>
        </p:nvSpPr>
        <p:spPr>
          <a:xfrm>
            <a:off x="5645878" y="3680501"/>
            <a:ext cx="1080735" cy="484632"/>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730932" y="1066800"/>
            <a:ext cx="487681" cy="247650"/>
            <a:chOff x="4085408" y="2358662"/>
            <a:chExt cx="487681" cy="247650"/>
          </a:xfrm>
          <a:solidFill>
            <a:srgbClr val="993366"/>
          </a:solidFill>
        </p:grpSpPr>
        <p:sp>
          <p:nvSpPr>
            <p:cNvPr id="151" name="Oval 150"/>
            <p:cNvSpPr/>
            <p:nvPr/>
          </p:nvSpPr>
          <p:spPr>
            <a:xfrm>
              <a:off x="4085408" y="2400300"/>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ross 151"/>
            <p:cNvSpPr/>
            <p:nvPr/>
          </p:nvSpPr>
          <p:spPr>
            <a:xfrm>
              <a:off x="4344489" y="2358662"/>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4218213" y="4097967"/>
            <a:ext cx="496390" cy="247650"/>
            <a:chOff x="4076699" y="2763610"/>
            <a:chExt cx="496390" cy="247650"/>
          </a:xfrm>
          <a:solidFill>
            <a:srgbClr val="993366"/>
          </a:solidFill>
        </p:grpSpPr>
        <p:sp>
          <p:nvSpPr>
            <p:cNvPr id="149" name="Oval 148"/>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0" name="Cross 149"/>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8" name="Group 87"/>
          <p:cNvGrpSpPr/>
          <p:nvPr/>
        </p:nvGrpSpPr>
        <p:grpSpPr>
          <a:xfrm>
            <a:off x="4243251" y="1478552"/>
            <a:ext cx="487681" cy="247650"/>
            <a:chOff x="4085408" y="2358662"/>
            <a:chExt cx="487681" cy="247650"/>
          </a:xfrm>
          <a:solidFill>
            <a:srgbClr val="993366"/>
          </a:solidFill>
        </p:grpSpPr>
        <p:sp>
          <p:nvSpPr>
            <p:cNvPr id="147" name="Oval 146"/>
            <p:cNvSpPr/>
            <p:nvPr/>
          </p:nvSpPr>
          <p:spPr>
            <a:xfrm>
              <a:off x="4085408" y="2400300"/>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ross 147"/>
            <p:cNvSpPr/>
            <p:nvPr/>
          </p:nvSpPr>
          <p:spPr>
            <a:xfrm>
              <a:off x="4344489" y="2358662"/>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3510643" y="1110343"/>
            <a:ext cx="487681" cy="247650"/>
            <a:chOff x="4085408" y="2358662"/>
            <a:chExt cx="487681" cy="247650"/>
          </a:xfrm>
          <a:solidFill>
            <a:srgbClr val="993366"/>
          </a:solidFill>
        </p:grpSpPr>
        <p:sp>
          <p:nvSpPr>
            <p:cNvPr id="145" name="Oval 144"/>
            <p:cNvSpPr/>
            <p:nvPr/>
          </p:nvSpPr>
          <p:spPr>
            <a:xfrm>
              <a:off x="4085408" y="2400300"/>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ross 145"/>
            <p:cNvSpPr/>
            <p:nvPr/>
          </p:nvSpPr>
          <p:spPr>
            <a:xfrm>
              <a:off x="4344489" y="2358662"/>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4839788" y="1663065"/>
            <a:ext cx="487681" cy="247650"/>
            <a:chOff x="4085408" y="2358662"/>
            <a:chExt cx="487681" cy="247650"/>
          </a:xfrm>
          <a:solidFill>
            <a:srgbClr val="993366"/>
          </a:solidFill>
        </p:grpSpPr>
        <p:sp>
          <p:nvSpPr>
            <p:cNvPr id="143" name="Oval 142"/>
            <p:cNvSpPr/>
            <p:nvPr/>
          </p:nvSpPr>
          <p:spPr>
            <a:xfrm>
              <a:off x="4085408" y="2400300"/>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ross 143"/>
            <p:cNvSpPr/>
            <p:nvPr/>
          </p:nvSpPr>
          <p:spPr>
            <a:xfrm>
              <a:off x="4344489" y="2358662"/>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3666309" y="1715044"/>
            <a:ext cx="487681" cy="247650"/>
            <a:chOff x="4085408" y="2358662"/>
            <a:chExt cx="487681" cy="247650"/>
          </a:xfrm>
          <a:solidFill>
            <a:srgbClr val="993366"/>
          </a:solidFill>
        </p:grpSpPr>
        <p:sp>
          <p:nvSpPr>
            <p:cNvPr id="141" name="Oval 140"/>
            <p:cNvSpPr/>
            <p:nvPr/>
          </p:nvSpPr>
          <p:spPr>
            <a:xfrm>
              <a:off x="4085408" y="2400300"/>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ross 141"/>
            <p:cNvSpPr/>
            <p:nvPr/>
          </p:nvSpPr>
          <p:spPr>
            <a:xfrm>
              <a:off x="4344489" y="2358662"/>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4756512" y="3773805"/>
            <a:ext cx="496390" cy="247650"/>
            <a:chOff x="4076699" y="2763610"/>
            <a:chExt cx="496390" cy="247650"/>
          </a:xfrm>
          <a:solidFill>
            <a:srgbClr val="993366"/>
          </a:solidFill>
        </p:grpSpPr>
        <p:sp>
          <p:nvSpPr>
            <p:cNvPr id="139" name="Oval 138"/>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0" name="Cross 139"/>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3" name="Group 92"/>
          <p:cNvGrpSpPr/>
          <p:nvPr/>
        </p:nvGrpSpPr>
        <p:grpSpPr>
          <a:xfrm>
            <a:off x="3535677" y="4115929"/>
            <a:ext cx="496390" cy="247650"/>
            <a:chOff x="4076699" y="2763610"/>
            <a:chExt cx="496390" cy="247650"/>
          </a:xfrm>
          <a:solidFill>
            <a:srgbClr val="993366"/>
          </a:solidFill>
        </p:grpSpPr>
        <p:sp>
          <p:nvSpPr>
            <p:cNvPr id="137" name="Oval 136"/>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8" name="Cross 137"/>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4" name="Group 93"/>
          <p:cNvGrpSpPr/>
          <p:nvPr/>
        </p:nvGrpSpPr>
        <p:grpSpPr>
          <a:xfrm>
            <a:off x="3432809" y="3747679"/>
            <a:ext cx="496390" cy="247650"/>
            <a:chOff x="4076699" y="2763610"/>
            <a:chExt cx="496390" cy="247650"/>
          </a:xfrm>
          <a:solidFill>
            <a:srgbClr val="993366"/>
          </a:solidFill>
        </p:grpSpPr>
        <p:sp>
          <p:nvSpPr>
            <p:cNvPr id="135" name="Oval 134"/>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6" name="Cross 135"/>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5" name="Group 94"/>
          <p:cNvGrpSpPr/>
          <p:nvPr/>
        </p:nvGrpSpPr>
        <p:grpSpPr>
          <a:xfrm>
            <a:off x="5149488" y="4097966"/>
            <a:ext cx="496390" cy="247650"/>
            <a:chOff x="4076699" y="2763610"/>
            <a:chExt cx="496390" cy="247650"/>
          </a:xfrm>
          <a:solidFill>
            <a:srgbClr val="993366"/>
          </a:solidFill>
        </p:grpSpPr>
        <p:sp>
          <p:nvSpPr>
            <p:cNvPr id="133" name="Oval 132"/>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4" name="Cross 133"/>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6" name="Group 95"/>
          <p:cNvGrpSpPr/>
          <p:nvPr/>
        </p:nvGrpSpPr>
        <p:grpSpPr>
          <a:xfrm>
            <a:off x="4066357" y="3665492"/>
            <a:ext cx="496390" cy="247650"/>
            <a:chOff x="4076699" y="2763610"/>
            <a:chExt cx="496390" cy="247650"/>
          </a:xfrm>
          <a:solidFill>
            <a:srgbClr val="993366"/>
          </a:solidFill>
        </p:grpSpPr>
        <p:sp>
          <p:nvSpPr>
            <p:cNvPr id="131" name="Oval 130"/>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2" name="Cross 131"/>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97" name="Rounded Rectangle 96"/>
          <p:cNvSpPr/>
          <p:nvPr/>
        </p:nvSpPr>
        <p:spPr>
          <a:xfrm>
            <a:off x="3124200" y="990600"/>
            <a:ext cx="2819400" cy="3657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a:xfrm>
            <a:off x="4180657" y="1158240"/>
            <a:ext cx="487681" cy="247650"/>
            <a:chOff x="4085408" y="2358662"/>
            <a:chExt cx="487681" cy="247650"/>
          </a:xfrm>
          <a:solidFill>
            <a:srgbClr val="993366"/>
          </a:solidFill>
        </p:grpSpPr>
        <p:sp>
          <p:nvSpPr>
            <p:cNvPr id="129" name="Oval 128"/>
            <p:cNvSpPr/>
            <p:nvPr/>
          </p:nvSpPr>
          <p:spPr>
            <a:xfrm>
              <a:off x="4085408" y="2400300"/>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ross 129"/>
            <p:cNvSpPr/>
            <p:nvPr/>
          </p:nvSpPr>
          <p:spPr>
            <a:xfrm>
              <a:off x="4344489" y="2358662"/>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4299857" y="1834828"/>
            <a:ext cx="487681" cy="247650"/>
            <a:chOff x="4085408" y="2358662"/>
            <a:chExt cx="487681" cy="247650"/>
          </a:xfrm>
          <a:solidFill>
            <a:srgbClr val="993366"/>
          </a:solidFill>
        </p:grpSpPr>
        <p:sp>
          <p:nvSpPr>
            <p:cNvPr id="127" name="Oval 126"/>
            <p:cNvSpPr/>
            <p:nvPr/>
          </p:nvSpPr>
          <p:spPr>
            <a:xfrm>
              <a:off x="4085408" y="2400300"/>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ross 127"/>
            <p:cNvSpPr/>
            <p:nvPr/>
          </p:nvSpPr>
          <p:spPr>
            <a:xfrm>
              <a:off x="4344489" y="2358662"/>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3495942" y="2080029"/>
            <a:ext cx="487681" cy="247650"/>
            <a:chOff x="4085408" y="2358662"/>
            <a:chExt cx="487681" cy="247650"/>
          </a:xfrm>
          <a:solidFill>
            <a:srgbClr val="993366"/>
          </a:solidFill>
        </p:grpSpPr>
        <p:sp>
          <p:nvSpPr>
            <p:cNvPr id="125" name="Oval 124"/>
            <p:cNvSpPr/>
            <p:nvPr/>
          </p:nvSpPr>
          <p:spPr>
            <a:xfrm>
              <a:off x="4085408" y="2400300"/>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ross 125"/>
            <p:cNvSpPr/>
            <p:nvPr/>
          </p:nvSpPr>
          <p:spPr>
            <a:xfrm>
              <a:off x="4344489" y="2358662"/>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4714603" y="2075674"/>
            <a:ext cx="487681" cy="247650"/>
            <a:chOff x="4085408" y="2358662"/>
            <a:chExt cx="487681" cy="247650"/>
          </a:xfrm>
          <a:solidFill>
            <a:srgbClr val="993366"/>
          </a:solidFill>
        </p:grpSpPr>
        <p:sp>
          <p:nvSpPr>
            <p:cNvPr id="123" name="Oval 122"/>
            <p:cNvSpPr/>
            <p:nvPr/>
          </p:nvSpPr>
          <p:spPr>
            <a:xfrm>
              <a:off x="4085408" y="2400300"/>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ross 123"/>
            <p:cNvSpPr/>
            <p:nvPr/>
          </p:nvSpPr>
          <p:spPr>
            <a:xfrm>
              <a:off x="4344489" y="2358662"/>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4112622" y="2240171"/>
            <a:ext cx="487681" cy="247650"/>
            <a:chOff x="4085408" y="2358662"/>
            <a:chExt cx="487681" cy="247650"/>
          </a:xfrm>
          <a:solidFill>
            <a:srgbClr val="993366"/>
          </a:solidFill>
        </p:grpSpPr>
        <p:sp>
          <p:nvSpPr>
            <p:cNvPr id="121" name="Oval 120"/>
            <p:cNvSpPr/>
            <p:nvPr/>
          </p:nvSpPr>
          <p:spPr>
            <a:xfrm>
              <a:off x="4085408" y="2400300"/>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ross 121"/>
            <p:cNvSpPr/>
            <p:nvPr/>
          </p:nvSpPr>
          <p:spPr>
            <a:xfrm>
              <a:off x="4344489" y="2358662"/>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4457698" y="3406017"/>
            <a:ext cx="496390" cy="247650"/>
            <a:chOff x="4076699" y="2763610"/>
            <a:chExt cx="496390" cy="247650"/>
          </a:xfrm>
          <a:solidFill>
            <a:srgbClr val="993366"/>
          </a:solidFill>
        </p:grpSpPr>
        <p:sp>
          <p:nvSpPr>
            <p:cNvPr id="119" name="Oval 118"/>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0" name="Cross 119"/>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4" name="Group 103"/>
          <p:cNvGrpSpPr/>
          <p:nvPr/>
        </p:nvGrpSpPr>
        <p:grpSpPr>
          <a:xfrm>
            <a:off x="5141869" y="3403963"/>
            <a:ext cx="496390" cy="247650"/>
            <a:chOff x="4076699" y="2763610"/>
            <a:chExt cx="496390" cy="247650"/>
          </a:xfrm>
          <a:solidFill>
            <a:srgbClr val="993366"/>
          </a:solidFill>
        </p:grpSpPr>
        <p:sp>
          <p:nvSpPr>
            <p:cNvPr id="117" name="Oval 116"/>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8" name="Cross 117"/>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5" name="Group 104"/>
          <p:cNvGrpSpPr/>
          <p:nvPr/>
        </p:nvGrpSpPr>
        <p:grpSpPr>
          <a:xfrm>
            <a:off x="3775162" y="3423979"/>
            <a:ext cx="496390" cy="247650"/>
            <a:chOff x="4076699" y="2763610"/>
            <a:chExt cx="496390" cy="247650"/>
          </a:xfrm>
          <a:solidFill>
            <a:srgbClr val="993366"/>
          </a:solidFill>
        </p:grpSpPr>
        <p:sp>
          <p:nvSpPr>
            <p:cNvPr id="115" name="Oval 114"/>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6" name="Cross 115"/>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6" name="Group 105"/>
          <p:cNvGrpSpPr/>
          <p:nvPr/>
        </p:nvGrpSpPr>
        <p:grpSpPr>
          <a:xfrm>
            <a:off x="3328301" y="3299952"/>
            <a:ext cx="496390" cy="247650"/>
            <a:chOff x="4076699" y="2763610"/>
            <a:chExt cx="496390" cy="247650"/>
          </a:xfrm>
          <a:solidFill>
            <a:srgbClr val="993366"/>
          </a:solidFill>
        </p:grpSpPr>
        <p:sp>
          <p:nvSpPr>
            <p:cNvPr id="113" name="Oval 112"/>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4" name="Cross 113"/>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7" name="Group 106"/>
          <p:cNvGrpSpPr/>
          <p:nvPr/>
        </p:nvGrpSpPr>
        <p:grpSpPr>
          <a:xfrm>
            <a:off x="4719501" y="4330104"/>
            <a:ext cx="496390" cy="247650"/>
            <a:chOff x="4076699" y="2763610"/>
            <a:chExt cx="496390" cy="247650"/>
          </a:xfrm>
          <a:solidFill>
            <a:srgbClr val="993366"/>
          </a:solidFill>
        </p:grpSpPr>
        <p:sp>
          <p:nvSpPr>
            <p:cNvPr id="111" name="Oval 110"/>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2" name="Cross 111"/>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8" name="Group 107"/>
          <p:cNvGrpSpPr/>
          <p:nvPr/>
        </p:nvGrpSpPr>
        <p:grpSpPr>
          <a:xfrm>
            <a:off x="4305842" y="3153429"/>
            <a:ext cx="496390" cy="247650"/>
            <a:chOff x="4076699" y="2763610"/>
            <a:chExt cx="496390" cy="247650"/>
          </a:xfrm>
          <a:solidFill>
            <a:srgbClr val="993366"/>
          </a:solidFill>
        </p:grpSpPr>
        <p:sp>
          <p:nvSpPr>
            <p:cNvPr id="109" name="Oval 108"/>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0" name="Cross 109"/>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53" name="Group 152"/>
          <p:cNvGrpSpPr/>
          <p:nvPr/>
        </p:nvGrpSpPr>
        <p:grpSpPr>
          <a:xfrm>
            <a:off x="3347896" y="1466850"/>
            <a:ext cx="521427" cy="247650"/>
            <a:chOff x="4038600" y="1981200"/>
            <a:chExt cx="521427" cy="247650"/>
          </a:xfrm>
          <a:solidFill>
            <a:srgbClr val="993366"/>
          </a:solidFill>
        </p:grpSpPr>
        <p:sp>
          <p:nvSpPr>
            <p:cNvPr id="154" name="Cross 153"/>
            <p:cNvSpPr/>
            <p:nvPr/>
          </p:nvSpPr>
          <p:spPr>
            <a:xfrm>
              <a:off x="4331427" y="1981200"/>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4038600" y="2038350"/>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56" name="Group 155"/>
          <p:cNvGrpSpPr/>
          <p:nvPr/>
        </p:nvGrpSpPr>
        <p:grpSpPr>
          <a:xfrm>
            <a:off x="5343252" y="2103746"/>
            <a:ext cx="495301" cy="247650"/>
            <a:chOff x="4077788" y="3235779"/>
            <a:chExt cx="495301" cy="247650"/>
          </a:xfrm>
          <a:solidFill>
            <a:srgbClr val="993366"/>
          </a:solidFill>
        </p:grpSpPr>
        <p:sp>
          <p:nvSpPr>
            <p:cNvPr id="157" name="Oval 156"/>
            <p:cNvSpPr/>
            <p:nvPr/>
          </p:nvSpPr>
          <p:spPr>
            <a:xfrm>
              <a:off x="4077788" y="3278778"/>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ross 157"/>
            <p:cNvSpPr/>
            <p:nvPr/>
          </p:nvSpPr>
          <p:spPr>
            <a:xfrm>
              <a:off x="4344489" y="3235779"/>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59" name="Right Arrow 158"/>
          <p:cNvSpPr/>
          <p:nvPr/>
        </p:nvSpPr>
        <p:spPr>
          <a:xfrm>
            <a:off x="5645878" y="1520190"/>
            <a:ext cx="1080735" cy="48463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3283129" y="1066800"/>
            <a:ext cx="2555423" cy="1524000"/>
          </a:xfrm>
          <a:prstGeom prst="roundRect">
            <a:avLst/>
          </a:prstGeom>
          <a:solidFill>
            <a:schemeClr val="accent1">
              <a:alpha val="21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3283129" y="3079880"/>
            <a:ext cx="2441124" cy="1568320"/>
          </a:xfrm>
          <a:prstGeom prst="roundRect">
            <a:avLst/>
          </a:prstGeom>
          <a:solidFill>
            <a:schemeClr val="accent5">
              <a:lumMod val="60000"/>
              <a:lumOff val="40000"/>
              <a:alpha val="21000"/>
            </a:schemeClr>
          </a:solid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5070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7543800" cy="1219200"/>
          </a:xfrm>
        </p:spPr>
        <p:txBody>
          <a:bodyPr>
            <a:noAutofit/>
          </a:bodyPr>
          <a:lstStyle/>
          <a:p>
            <a:r>
              <a:rPr lang="en-US" sz="3200" dirty="0" smtClean="0"/>
              <a:t>Political or social forces bring the groups back into contact</a:t>
            </a:r>
            <a:endParaRPr lang="en-US" sz="3200" dirty="0"/>
          </a:p>
        </p:txBody>
      </p:sp>
      <p:grpSp>
        <p:nvGrpSpPr>
          <p:cNvPr id="86" name="Group 85"/>
          <p:cNvGrpSpPr/>
          <p:nvPr/>
        </p:nvGrpSpPr>
        <p:grpSpPr>
          <a:xfrm>
            <a:off x="3283129" y="1066800"/>
            <a:ext cx="2555424" cy="1524000"/>
            <a:chOff x="3283129" y="1066800"/>
            <a:chExt cx="2555424" cy="1524000"/>
          </a:xfrm>
        </p:grpSpPr>
        <p:grpSp>
          <p:nvGrpSpPr>
            <p:cNvPr id="5" name="Group 85"/>
            <p:cNvGrpSpPr/>
            <p:nvPr/>
          </p:nvGrpSpPr>
          <p:grpSpPr>
            <a:xfrm>
              <a:off x="4730932" y="1066800"/>
              <a:ext cx="487681" cy="247650"/>
              <a:chOff x="4085408" y="2358662"/>
              <a:chExt cx="487681" cy="247650"/>
            </a:xfrm>
            <a:solidFill>
              <a:srgbClr val="993366"/>
            </a:solidFill>
          </p:grpSpPr>
          <p:sp>
            <p:nvSpPr>
              <p:cNvPr id="151" name="Oval 150"/>
              <p:cNvSpPr/>
              <p:nvPr/>
            </p:nvSpPr>
            <p:spPr>
              <a:xfrm>
                <a:off x="4085408" y="2400300"/>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ross 151"/>
              <p:cNvSpPr/>
              <p:nvPr/>
            </p:nvSpPr>
            <p:spPr>
              <a:xfrm>
                <a:off x="4344489" y="2358662"/>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87"/>
            <p:cNvGrpSpPr/>
            <p:nvPr/>
          </p:nvGrpSpPr>
          <p:grpSpPr>
            <a:xfrm>
              <a:off x="4243251" y="1478552"/>
              <a:ext cx="487681" cy="247650"/>
              <a:chOff x="4085408" y="2358662"/>
              <a:chExt cx="487681" cy="247650"/>
            </a:xfrm>
            <a:solidFill>
              <a:srgbClr val="993366"/>
            </a:solidFill>
          </p:grpSpPr>
          <p:sp>
            <p:nvSpPr>
              <p:cNvPr id="147" name="Oval 146"/>
              <p:cNvSpPr/>
              <p:nvPr/>
            </p:nvSpPr>
            <p:spPr>
              <a:xfrm>
                <a:off x="4085408" y="2400300"/>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ross 147"/>
              <p:cNvSpPr/>
              <p:nvPr/>
            </p:nvSpPr>
            <p:spPr>
              <a:xfrm>
                <a:off x="4344489" y="2358662"/>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88"/>
            <p:cNvGrpSpPr/>
            <p:nvPr/>
          </p:nvGrpSpPr>
          <p:grpSpPr>
            <a:xfrm>
              <a:off x="3510643" y="1110343"/>
              <a:ext cx="487681" cy="247650"/>
              <a:chOff x="4085408" y="2358662"/>
              <a:chExt cx="487681" cy="247650"/>
            </a:xfrm>
            <a:solidFill>
              <a:srgbClr val="993366"/>
            </a:solidFill>
          </p:grpSpPr>
          <p:sp>
            <p:nvSpPr>
              <p:cNvPr id="145" name="Oval 144"/>
              <p:cNvSpPr/>
              <p:nvPr/>
            </p:nvSpPr>
            <p:spPr>
              <a:xfrm>
                <a:off x="4085408" y="2400300"/>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ross 145"/>
              <p:cNvSpPr/>
              <p:nvPr/>
            </p:nvSpPr>
            <p:spPr>
              <a:xfrm>
                <a:off x="4344489" y="2358662"/>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9"/>
            <p:cNvGrpSpPr/>
            <p:nvPr/>
          </p:nvGrpSpPr>
          <p:grpSpPr>
            <a:xfrm>
              <a:off x="4839788" y="1663065"/>
              <a:ext cx="487681" cy="247650"/>
              <a:chOff x="4085408" y="2358662"/>
              <a:chExt cx="487681" cy="247650"/>
            </a:xfrm>
            <a:solidFill>
              <a:srgbClr val="993366"/>
            </a:solidFill>
          </p:grpSpPr>
          <p:sp>
            <p:nvSpPr>
              <p:cNvPr id="143" name="Oval 142"/>
              <p:cNvSpPr/>
              <p:nvPr/>
            </p:nvSpPr>
            <p:spPr>
              <a:xfrm>
                <a:off x="4085408" y="2400300"/>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ross 143"/>
              <p:cNvSpPr/>
              <p:nvPr/>
            </p:nvSpPr>
            <p:spPr>
              <a:xfrm>
                <a:off x="4344489" y="2358662"/>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0"/>
            <p:cNvGrpSpPr/>
            <p:nvPr/>
          </p:nvGrpSpPr>
          <p:grpSpPr>
            <a:xfrm>
              <a:off x="3666309" y="1715044"/>
              <a:ext cx="487681" cy="247650"/>
              <a:chOff x="4085408" y="2358662"/>
              <a:chExt cx="487681" cy="247650"/>
            </a:xfrm>
            <a:solidFill>
              <a:srgbClr val="993366"/>
            </a:solidFill>
          </p:grpSpPr>
          <p:sp>
            <p:nvSpPr>
              <p:cNvPr id="141" name="Oval 140"/>
              <p:cNvSpPr/>
              <p:nvPr/>
            </p:nvSpPr>
            <p:spPr>
              <a:xfrm>
                <a:off x="4085408" y="2400300"/>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ross 141"/>
              <p:cNvSpPr/>
              <p:nvPr/>
            </p:nvSpPr>
            <p:spPr>
              <a:xfrm>
                <a:off x="4344489" y="2358662"/>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97"/>
            <p:cNvGrpSpPr/>
            <p:nvPr/>
          </p:nvGrpSpPr>
          <p:grpSpPr>
            <a:xfrm>
              <a:off x="4180657" y="1158240"/>
              <a:ext cx="487681" cy="247650"/>
              <a:chOff x="4085408" y="2358662"/>
              <a:chExt cx="487681" cy="247650"/>
            </a:xfrm>
            <a:solidFill>
              <a:srgbClr val="993366"/>
            </a:solidFill>
          </p:grpSpPr>
          <p:sp>
            <p:nvSpPr>
              <p:cNvPr id="129" name="Oval 128"/>
              <p:cNvSpPr/>
              <p:nvPr/>
            </p:nvSpPr>
            <p:spPr>
              <a:xfrm>
                <a:off x="4085408" y="2400300"/>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ross 129"/>
              <p:cNvSpPr/>
              <p:nvPr/>
            </p:nvSpPr>
            <p:spPr>
              <a:xfrm>
                <a:off x="4344489" y="2358662"/>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98"/>
            <p:cNvGrpSpPr/>
            <p:nvPr/>
          </p:nvGrpSpPr>
          <p:grpSpPr>
            <a:xfrm>
              <a:off x="4299857" y="1834828"/>
              <a:ext cx="487681" cy="247650"/>
              <a:chOff x="4085408" y="2358662"/>
              <a:chExt cx="487681" cy="247650"/>
            </a:xfrm>
            <a:solidFill>
              <a:srgbClr val="993366"/>
            </a:solidFill>
          </p:grpSpPr>
          <p:sp>
            <p:nvSpPr>
              <p:cNvPr id="127" name="Oval 126"/>
              <p:cNvSpPr/>
              <p:nvPr/>
            </p:nvSpPr>
            <p:spPr>
              <a:xfrm>
                <a:off x="4085408" y="2400300"/>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ross 127"/>
              <p:cNvSpPr/>
              <p:nvPr/>
            </p:nvSpPr>
            <p:spPr>
              <a:xfrm>
                <a:off x="4344489" y="2358662"/>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99"/>
            <p:cNvGrpSpPr/>
            <p:nvPr/>
          </p:nvGrpSpPr>
          <p:grpSpPr>
            <a:xfrm>
              <a:off x="3495942" y="2080029"/>
              <a:ext cx="487681" cy="247650"/>
              <a:chOff x="4085408" y="2358662"/>
              <a:chExt cx="487681" cy="247650"/>
            </a:xfrm>
            <a:solidFill>
              <a:srgbClr val="993366"/>
            </a:solidFill>
          </p:grpSpPr>
          <p:sp>
            <p:nvSpPr>
              <p:cNvPr id="125" name="Oval 124"/>
              <p:cNvSpPr/>
              <p:nvPr/>
            </p:nvSpPr>
            <p:spPr>
              <a:xfrm>
                <a:off x="4085408" y="2400300"/>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ross 125"/>
              <p:cNvSpPr/>
              <p:nvPr/>
            </p:nvSpPr>
            <p:spPr>
              <a:xfrm>
                <a:off x="4344489" y="2358662"/>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00"/>
            <p:cNvGrpSpPr/>
            <p:nvPr/>
          </p:nvGrpSpPr>
          <p:grpSpPr>
            <a:xfrm>
              <a:off x="4714603" y="2075674"/>
              <a:ext cx="487681" cy="247650"/>
              <a:chOff x="4085408" y="2358662"/>
              <a:chExt cx="487681" cy="247650"/>
            </a:xfrm>
            <a:solidFill>
              <a:srgbClr val="993366"/>
            </a:solidFill>
          </p:grpSpPr>
          <p:sp>
            <p:nvSpPr>
              <p:cNvPr id="123" name="Oval 122"/>
              <p:cNvSpPr/>
              <p:nvPr/>
            </p:nvSpPr>
            <p:spPr>
              <a:xfrm>
                <a:off x="4085408" y="2400300"/>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ross 123"/>
              <p:cNvSpPr/>
              <p:nvPr/>
            </p:nvSpPr>
            <p:spPr>
              <a:xfrm>
                <a:off x="4344489" y="2358662"/>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01"/>
            <p:cNvGrpSpPr/>
            <p:nvPr/>
          </p:nvGrpSpPr>
          <p:grpSpPr>
            <a:xfrm>
              <a:off x="4112622" y="2240171"/>
              <a:ext cx="487681" cy="247650"/>
              <a:chOff x="4085408" y="2358662"/>
              <a:chExt cx="487681" cy="247650"/>
            </a:xfrm>
            <a:solidFill>
              <a:srgbClr val="993366"/>
            </a:solidFill>
          </p:grpSpPr>
          <p:sp>
            <p:nvSpPr>
              <p:cNvPr id="121" name="Oval 120"/>
              <p:cNvSpPr/>
              <p:nvPr/>
            </p:nvSpPr>
            <p:spPr>
              <a:xfrm>
                <a:off x="4085408" y="2400300"/>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ross 121"/>
              <p:cNvSpPr/>
              <p:nvPr/>
            </p:nvSpPr>
            <p:spPr>
              <a:xfrm>
                <a:off x="4344489" y="2358662"/>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52"/>
            <p:cNvGrpSpPr/>
            <p:nvPr/>
          </p:nvGrpSpPr>
          <p:grpSpPr>
            <a:xfrm>
              <a:off x="3347896" y="1466850"/>
              <a:ext cx="521427" cy="247650"/>
              <a:chOff x="4038600" y="1981200"/>
              <a:chExt cx="521427" cy="247650"/>
            </a:xfrm>
            <a:solidFill>
              <a:srgbClr val="993366"/>
            </a:solidFill>
          </p:grpSpPr>
          <p:sp>
            <p:nvSpPr>
              <p:cNvPr id="154" name="Cross 153"/>
              <p:cNvSpPr/>
              <p:nvPr/>
            </p:nvSpPr>
            <p:spPr>
              <a:xfrm>
                <a:off x="4331427" y="1981200"/>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4038600" y="2038350"/>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8" name="Group 155"/>
            <p:cNvGrpSpPr/>
            <p:nvPr/>
          </p:nvGrpSpPr>
          <p:grpSpPr>
            <a:xfrm>
              <a:off x="5343252" y="2103746"/>
              <a:ext cx="495301" cy="247650"/>
              <a:chOff x="4077788" y="3235779"/>
              <a:chExt cx="495301" cy="247650"/>
            </a:xfrm>
            <a:solidFill>
              <a:srgbClr val="993366"/>
            </a:solidFill>
          </p:grpSpPr>
          <p:sp>
            <p:nvSpPr>
              <p:cNvPr id="157" name="Oval 156"/>
              <p:cNvSpPr/>
              <p:nvPr/>
            </p:nvSpPr>
            <p:spPr>
              <a:xfrm>
                <a:off x="4077788" y="3278778"/>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ross 157"/>
              <p:cNvSpPr/>
              <p:nvPr/>
            </p:nvSpPr>
            <p:spPr>
              <a:xfrm>
                <a:off x="4344489" y="3235779"/>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60" name="Rounded Rectangle 159"/>
            <p:cNvSpPr/>
            <p:nvPr/>
          </p:nvSpPr>
          <p:spPr>
            <a:xfrm>
              <a:off x="3283129" y="1066800"/>
              <a:ext cx="2555423" cy="1524000"/>
            </a:xfrm>
            <a:prstGeom prst="roundRect">
              <a:avLst/>
            </a:prstGeom>
            <a:solidFill>
              <a:schemeClr val="accent1">
                <a:alpha val="21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1828800" y="2438400"/>
            <a:ext cx="2441124" cy="1568320"/>
            <a:chOff x="2133600" y="3048000"/>
            <a:chExt cx="2441124" cy="1568320"/>
          </a:xfrm>
        </p:grpSpPr>
        <p:sp>
          <p:nvSpPr>
            <p:cNvPr id="163" name="Rounded Rectangle 162"/>
            <p:cNvSpPr/>
            <p:nvPr/>
          </p:nvSpPr>
          <p:spPr>
            <a:xfrm>
              <a:off x="2133600" y="3048000"/>
              <a:ext cx="2441124" cy="1568320"/>
            </a:xfrm>
            <a:prstGeom prst="roundRect">
              <a:avLst/>
            </a:prstGeom>
            <a:solidFill>
              <a:schemeClr val="accent5">
                <a:lumMod val="60000"/>
                <a:lumOff val="40000"/>
                <a:alpha val="21000"/>
              </a:schemeClr>
            </a:solid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06"/>
            <p:cNvGrpSpPr/>
            <p:nvPr/>
          </p:nvGrpSpPr>
          <p:grpSpPr>
            <a:xfrm>
              <a:off x="3962400" y="3657600"/>
              <a:ext cx="496390" cy="247650"/>
              <a:chOff x="4076699" y="2763610"/>
              <a:chExt cx="496390" cy="247650"/>
            </a:xfrm>
            <a:solidFill>
              <a:schemeClr val="accent5">
                <a:lumMod val="60000"/>
                <a:lumOff val="40000"/>
              </a:schemeClr>
            </a:solidFill>
          </p:grpSpPr>
          <p:sp>
            <p:nvSpPr>
              <p:cNvPr id="111" name="Oval 110"/>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2" name="Cross 111"/>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 name="Group 86"/>
            <p:cNvGrpSpPr/>
            <p:nvPr/>
          </p:nvGrpSpPr>
          <p:grpSpPr>
            <a:xfrm>
              <a:off x="3075213" y="4097967"/>
              <a:ext cx="496390" cy="247650"/>
              <a:chOff x="4076699" y="2763610"/>
              <a:chExt cx="496390" cy="247650"/>
            </a:xfrm>
            <a:solidFill>
              <a:schemeClr val="accent5">
                <a:lumMod val="60000"/>
                <a:lumOff val="40000"/>
              </a:schemeClr>
            </a:solidFill>
          </p:grpSpPr>
          <p:sp>
            <p:nvSpPr>
              <p:cNvPr id="149" name="Oval 148"/>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0" name="Cross 149"/>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 name="Group 91"/>
            <p:cNvGrpSpPr/>
            <p:nvPr/>
          </p:nvGrpSpPr>
          <p:grpSpPr>
            <a:xfrm>
              <a:off x="3613512" y="3773805"/>
              <a:ext cx="496390" cy="247650"/>
              <a:chOff x="4076699" y="2763610"/>
              <a:chExt cx="496390" cy="247650"/>
            </a:xfrm>
            <a:solidFill>
              <a:schemeClr val="accent5">
                <a:lumMod val="60000"/>
                <a:lumOff val="40000"/>
              </a:schemeClr>
            </a:solidFill>
          </p:grpSpPr>
          <p:sp>
            <p:nvSpPr>
              <p:cNvPr id="139" name="Oval 138"/>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0" name="Cross 139"/>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2" name="Group 92"/>
            <p:cNvGrpSpPr/>
            <p:nvPr/>
          </p:nvGrpSpPr>
          <p:grpSpPr>
            <a:xfrm>
              <a:off x="2392677" y="4115929"/>
              <a:ext cx="496390" cy="247650"/>
              <a:chOff x="4076699" y="2763610"/>
              <a:chExt cx="496390" cy="247650"/>
            </a:xfrm>
            <a:solidFill>
              <a:schemeClr val="accent5">
                <a:lumMod val="60000"/>
                <a:lumOff val="40000"/>
              </a:schemeClr>
            </a:solidFill>
          </p:grpSpPr>
          <p:sp>
            <p:nvSpPr>
              <p:cNvPr id="137" name="Oval 136"/>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8" name="Cross 137"/>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3" name="Group 93"/>
            <p:cNvGrpSpPr/>
            <p:nvPr/>
          </p:nvGrpSpPr>
          <p:grpSpPr>
            <a:xfrm>
              <a:off x="2289809" y="3747679"/>
              <a:ext cx="496390" cy="247650"/>
              <a:chOff x="4076699" y="2763610"/>
              <a:chExt cx="496390" cy="247650"/>
            </a:xfrm>
            <a:solidFill>
              <a:schemeClr val="accent5">
                <a:lumMod val="60000"/>
                <a:lumOff val="40000"/>
              </a:schemeClr>
            </a:solidFill>
          </p:grpSpPr>
          <p:sp>
            <p:nvSpPr>
              <p:cNvPr id="135" name="Oval 134"/>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6" name="Cross 135"/>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4" name="Group 94"/>
            <p:cNvGrpSpPr/>
            <p:nvPr/>
          </p:nvGrpSpPr>
          <p:grpSpPr>
            <a:xfrm>
              <a:off x="4006488" y="4097966"/>
              <a:ext cx="496390" cy="247650"/>
              <a:chOff x="4076699" y="2763610"/>
              <a:chExt cx="496390" cy="247650"/>
            </a:xfrm>
            <a:solidFill>
              <a:schemeClr val="accent5">
                <a:lumMod val="60000"/>
                <a:lumOff val="40000"/>
              </a:schemeClr>
            </a:solidFill>
          </p:grpSpPr>
          <p:sp>
            <p:nvSpPr>
              <p:cNvPr id="133" name="Oval 132"/>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4" name="Cross 133"/>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5" name="Group 95"/>
            <p:cNvGrpSpPr/>
            <p:nvPr/>
          </p:nvGrpSpPr>
          <p:grpSpPr>
            <a:xfrm>
              <a:off x="2923357" y="3665492"/>
              <a:ext cx="496390" cy="247650"/>
              <a:chOff x="4076699" y="2763610"/>
              <a:chExt cx="496390" cy="247650"/>
            </a:xfrm>
            <a:solidFill>
              <a:schemeClr val="accent5">
                <a:lumMod val="60000"/>
                <a:lumOff val="40000"/>
              </a:schemeClr>
            </a:solidFill>
          </p:grpSpPr>
          <p:sp>
            <p:nvSpPr>
              <p:cNvPr id="131" name="Oval 130"/>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2" name="Cross 131"/>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1" name="Group 102"/>
            <p:cNvGrpSpPr/>
            <p:nvPr/>
          </p:nvGrpSpPr>
          <p:grpSpPr>
            <a:xfrm>
              <a:off x="3314698" y="3406017"/>
              <a:ext cx="496390" cy="247650"/>
              <a:chOff x="4076699" y="2763610"/>
              <a:chExt cx="496390" cy="247650"/>
            </a:xfrm>
            <a:solidFill>
              <a:schemeClr val="accent5">
                <a:lumMod val="60000"/>
                <a:lumOff val="40000"/>
              </a:schemeClr>
            </a:solidFill>
          </p:grpSpPr>
          <p:sp>
            <p:nvSpPr>
              <p:cNvPr id="119" name="Oval 118"/>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0" name="Cross 119"/>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2" name="Group 103"/>
            <p:cNvGrpSpPr/>
            <p:nvPr/>
          </p:nvGrpSpPr>
          <p:grpSpPr>
            <a:xfrm>
              <a:off x="3998869" y="3403963"/>
              <a:ext cx="496390" cy="247650"/>
              <a:chOff x="4076699" y="2763610"/>
              <a:chExt cx="496390" cy="247650"/>
            </a:xfrm>
            <a:solidFill>
              <a:schemeClr val="accent5">
                <a:lumMod val="60000"/>
                <a:lumOff val="40000"/>
              </a:schemeClr>
            </a:solidFill>
          </p:grpSpPr>
          <p:sp>
            <p:nvSpPr>
              <p:cNvPr id="117" name="Oval 116"/>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8" name="Cross 117"/>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3" name="Group 104"/>
            <p:cNvGrpSpPr/>
            <p:nvPr/>
          </p:nvGrpSpPr>
          <p:grpSpPr>
            <a:xfrm>
              <a:off x="2632162" y="3423979"/>
              <a:ext cx="496390" cy="247650"/>
              <a:chOff x="4076699" y="2763610"/>
              <a:chExt cx="496390" cy="247650"/>
            </a:xfrm>
            <a:solidFill>
              <a:schemeClr val="accent5">
                <a:lumMod val="60000"/>
                <a:lumOff val="40000"/>
              </a:schemeClr>
            </a:solidFill>
          </p:grpSpPr>
          <p:sp>
            <p:nvSpPr>
              <p:cNvPr id="115" name="Oval 114"/>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6" name="Cross 115"/>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4" name="Group 105"/>
            <p:cNvGrpSpPr/>
            <p:nvPr/>
          </p:nvGrpSpPr>
          <p:grpSpPr>
            <a:xfrm>
              <a:off x="2185301" y="3299952"/>
              <a:ext cx="496390" cy="247650"/>
              <a:chOff x="4076699" y="2763610"/>
              <a:chExt cx="496390" cy="247650"/>
            </a:xfrm>
            <a:solidFill>
              <a:schemeClr val="accent5">
                <a:lumMod val="60000"/>
                <a:lumOff val="40000"/>
              </a:schemeClr>
            </a:solidFill>
          </p:grpSpPr>
          <p:sp>
            <p:nvSpPr>
              <p:cNvPr id="113" name="Oval 112"/>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4" name="Cross 113"/>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6" name="Group 107"/>
            <p:cNvGrpSpPr/>
            <p:nvPr/>
          </p:nvGrpSpPr>
          <p:grpSpPr>
            <a:xfrm>
              <a:off x="3162842" y="3153429"/>
              <a:ext cx="496390" cy="247650"/>
              <a:chOff x="4076699" y="2763610"/>
              <a:chExt cx="496390" cy="247650"/>
            </a:xfrm>
            <a:solidFill>
              <a:schemeClr val="accent5">
                <a:lumMod val="60000"/>
                <a:lumOff val="40000"/>
              </a:schemeClr>
            </a:solidFill>
          </p:grpSpPr>
          <p:sp>
            <p:nvSpPr>
              <p:cNvPr id="109" name="Oval 108"/>
              <p:cNvSpPr/>
              <p:nvPr/>
            </p:nvSpPr>
            <p:spPr>
              <a:xfrm>
                <a:off x="4076699" y="2805248"/>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0" name="Cross 109"/>
              <p:cNvSpPr/>
              <p:nvPr/>
            </p:nvSpPr>
            <p:spPr>
              <a:xfrm>
                <a:off x="4344489" y="2763610"/>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10507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Actors</a:t>
            </a:r>
            <a:endParaRPr lang="en-US" dirty="0"/>
          </a:p>
        </p:txBody>
      </p:sp>
      <p:grpSp>
        <p:nvGrpSpPr>
          <p:cNvPr id="3" name="Group 2"/>
          <p:cNvGrpSpPr/>
          <p:nvPr/>
        </p:nvGrpSpPr>
        <p:grpSpPr>
          <a:xfrm>
            <a:off x="1371600" y="1524000"/>
            <a:ext cx="6934200" cy="3810000"/>
            <a:chOff x="1295400" y="2514600"/>
            <a:chExt cx="6934200" cy="3810000"/>
          </a:xfrm>
        </p:grpSpPr>
        <p:sp>
          <p:nvSpPr>
            <p:cNvPr id="5" name="Oval 4"/>
            <p:cNvSpPr/>
            <p:nvPr/>
          </p:nvSpPr>
          <p:spPr>
            <a:xfrm>
              <a:off x="1671246" y="3048000"/>
              <a:ext cx="3352800" cy="279698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Professional &amp; </a:t>
              </a:r>
            </a:p>
            <a:p>
              <a:pPr algn="ctr"/>
              <a:r>
                <a:rPr lang="en-US" sz="2800" dirty="0" smtClean="0"/>
                <a:t>Elite Reformers </a:t>
              </a:r>
            </a:p>
            <a:p>
              <a:pPr algn="ctr"/>
              <a:r>
                <a:rPr lang="en-US" sz="2800" dirty="0" smtClean="0"/>
                <a:t>&amp; Advocates</a:t>
              </a:r>
              <a:endParaRPr lang="en-US" sz="2800" dirty="0"/>
            </a:p>
          </p:txBody>
        </p:sp>
        <p:sp>
          <p:nvSpPr>
            <p:cNvPr id="6" name="Oval 5"/>
            <p:cNvSpPr/>
            <p:nvPr/>
          </p:nvSpPr>
          <p:spPr>
            <a:xfrm>
              <a:off x="4114800" y="2971800"/>
              <a:ext cx="3352800" cy="2826120"/>
            </a:xfrm>
            <a:prstGeom prst="ellipse">
              <a:avLst/>
            </a:prstGeom>
            <a:gradFill>
              <a:gsLst>
                <a:gs pos="0">
                  <a:schemeClr val="accent2">
                    <a:tint val="37000"/>
                    <a:hueMod val="100000"/>
                    <a:satMod val="200000"/>
                    <a:lumMod val="88000"/>
                    <a:alpha val="38000"/>
                  </a:schemeClr>
                </a:gs>
                <a:gs pos="100000">
                  <a:schemeClr val="accent2">
                    <a:tint val="53000"/>
                    <a:shade val="100000"/>
                    <a:hueMod val="100000"/>
                    <a:satMod val="350000"/>
                    <a:lumMod val="79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Advocates </a:t>
              </a:r>
            </a:p>
            <a:p>
              <a:pPr algn="ctr"/>
              <a:r>
                <a:rPr lang="en-US" sz="2800" dirty="0" smtClean="0"/>
                <a:t>Based in </a:t>
              </a:r>
            </a:p>
            <a:p>
              <a:pPr algn="ctr"/>
              <a:r>
                <a:rPr lang="en-US" sz="2800" dirty="0" smtClean="0"/>
                <a:t>Aggrieved Communities</a:t>
              </a:r>
              <a:endParaRPr lang="en-US" sz="2800" dirty="0"/>
            </a:p>
          </p:txBody>
        </p:sp>
        <p:sp>
          <p:nvSpPr>
            <p:cNvPr id="7" name="Rounded Rectangle 6"/>
            <p:cNvSpPr/>
            <p:nvPr/>
          </p:nvSpPr>
          <p:spPr>
            <a:xfrm>
              <a:off x="1295400" y="2514600"/>
              <a:ext cx="6934200" cy="3810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2200" y="5867400"/>
              <a:ext cx="2634054" cy="369332"/>
            </a:xfrm>
            <a:prstGeom prst="rect">
              <a:avLst/>
            </a:prstGeom>
            <a:noFill/>
          </p:spPr>
          <p:txBody>
            <a:bodyPr wrap="none" rtlCol="0">
              <a:spAutoFit/>
            </a:bodyPr>
            <a:lstStyle/>
            <a:p>
              <a:r>
                <a:rPr lang="en-US" dirty="0" smtClean="0"/>
                <a:t>All the actors in the field</a:t>
              </a:r>
              <a:endParaRPr lang="en-US" dirty="0"/>
            </a:p>
          </p:txBody>
        </p:sp>
      </p:grpSp>
      <p:sp>
        <p:nvSpPr>
          <p:cNvPr id="9" name="Oval 8"/>
          <p:cNvSpPr/>
          <p:nvPr/>
        </p:nvSpPr>
        <p:spPr>
          <a:xfrm>
            <a:off x="4572000" y="1676400"/>
            <a:ext cx="609600" cy="1143000"/>
          </a:xfrm>
          <a:prstGeom prst="ellipse">
            <a:avLst/>
          </a:prstGeom>
          <a:solidFill>
            <a:schemeClr val="accent5">
              <a:lumMod val="20000"/>
              <a:lumOff val="80000"/>
              <a:alpha val="52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95800" y="609600"/>
            <a:ext cx="3860031" cy="523220"/>
          </a:xfrm>
          <a:prstGeom prst="rect">
            <a:avLst/>
          </a:prstGeom>
          <a:noFill/>
        </p:spPr>
        <p:txBody>
          <a:bodyPr wrap="none" rtlCol="0">
            <a:spAutoFit/>
          </a:bodyPr>
          <a:lstStyle/>
          <a:p>
            <a:r>
              <a:rPr lang="en-US" sz="2800" dirty="0" smtClean="0"/>
              <a:t>Offenders &amp; Ex-offenders</a:t>
            </a:r>
            <a:endParaRPr lang="en-US" sz="2800" dirty="0"/>
          </a:p>
        </p:txBody>
      </p:sp>
      <p:cxnSp>
        <p:nvCxnSpPr>
          <p:cNvPr id="12" name="Straight Arrow Connector 11"/>
          <p:cNvCxnSpPr>
            <a:stCxn id="10" idx="1"/>
            <a:endCxn id="9" idx="0"/>
          </p:cNvCxnSpPr>
          <p:nvPr/>
        </p:nvCxnSpPr>
        <p:spPr>
          <a:xfrm>
            <a:off x="4495800" y="871210"/>
            <a:ext cx="381000" cy="8051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89915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796832" y="725674"/>
            <a:ext cx="7813768" cy="3657600"/>
            <a:chOff x="796832" y="990600"/>
            <a:chExt cx="7813768" cy="3657600"/>
          </a:xfrm>
        </p:grpSpPr>
        <p:sp>
          <p:nvSpPr>
            <p:cNvPr id="3" name="Rounded Rectangle 2"/>
            <p:cNvSpPr/>
            <p:nvPr/>
          </p:nvSpPr>
          <p:spPr>
            <a:xfrm>
              <a:off x="809883" y="1298113"/>
              <a:ext cx="152400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 1</a:t>
              </a:r>
              <a:endParaRPr lang="en-US" dirty="0"/>
            </a:p>
          </p:txBody>
        </p:sp>
        <p:sp>
          <p:nvSpPr>
            <p:cNvPr id="4" name="Rounded Rectangle 3"/>
            <p:cNvSpPr/>
            <p:nvPr/>
          </p:nvSpPr>
          <p:spPr>
            <a:xfrm>
              <a:off x="796832" y="3213463"/>
              <a:ext cx="1524001"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Group 2</a:t>
              </a:r>
              <a:endParaRPr lang="en-US" dirty="0"/>
            </a:p>
          </p:txBody>
        </p:sp>
        <p:grpSp>
          <p:nvGrpSpPr>
            <p:cNvPr id="13" name="Group 12"/>
            <p:cNvGrpSpPr/>
            <p:nvPr/>
          </p:nvGrpSpPr>
          <p:grpSpPr>
            <a:xfrm>
              <a:off x="4725489" y="2099310"/>
              <a:ext cx="487681" cy="247650"/>
              <a:chOff x="4085408" y="2358662"/>
              <a:chExt cx="487681" cy="247650"/>
            </a:xfrm>
          </p:grpSpPr>
          <p:sp>
            <p:nvSpPr>
              <p:cNvPr id="5" name="Oval 4"/>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ross 5"/>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382191" y="3418114"/>
              <a:ext cx="496390" cy="247650"/>
              <a:chOff x="4076699" y="2763610"/>
              <a:chExt cx="496390" cy="247650"/>
            </a:xfrm>
          </p:grpSpPr>
          <p:sp>
            <p:nvSpPr>
              <p:cNvPr id="7" name="Oval 6"/>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Cross 7"/>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6" name="Group 15"/>
            <p:cNvGrpSpPr/>
            <p:nvPr/>
          </p:nvGrpSpPr>
          <p:grpSpPr>
            <a:xfrm>
              <a:off x="3851365" y="3610246"/>
              <a:ext cx="495301" cy="247650"/>
              <a:chOff x="4077788" y="3235779"/>
              <a:chExt cx="495301" cy="247650"/>
            </a:xfrm>
          </p:grpSpPr>
          <p:sp>
            <p:nvSpPr>
              <p:cNvPr id="9" name="Oval 8"/>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4" name="Group 13"/>
            <p:cNvGrpSpPr/>
            <p:nvPr/>
          </p:nvGrpSpPr>
          <p:grpSpPr>
            <a:xfrm>
              <a:off x="4060370" y="1285603"/>
              <a:ext cx="521427" cy="247650"/>
              <a:chOff x="4038600" y="1981200"/>
              <a:chExt cx="521427" cy="247650"/>
            </a:xfrm>
          </p:grpSpPr>
          <p:sp>
            <p:nvSpPr>
              <p:cNvPr id="11" name="Cross 10"/>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7" name="Group 16"/>
            <p:cNvGrpSpPr/>
            <p:nvPr/>
          </p:nvGrpSpPr>
          <p:grpSpPr>
            <a:xfrm>
              <a:off x="4237808" y="2511062"/>
              <a:ext cx="487681" cy="247650"/>
              <a:chOff x="4085408" y="2358662"/>
              <a:chExt cx="487681" cy="247650"/>
            </a:xfrm>
          </p:grpSpPr>
          <p:sp>
            <p:nvSpPr>
              <p:cNvPr id="18" name="Oval 17"/>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ross 18"/>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505200" y="2482487"/>
              <a:ext cx="487681" cy="247650"/>
              <a:chOff x="4085408" y="2358662"/>
              <a:chExt cx="487681" cy="247650"/>
            </a:xfrm>
          </p:grpSpPr>
          <p:sp>
            <p:nvSpPr>
              <p:cNvPr id="21" name="Oval 20"/>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ross 21"/>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4740729" y="2776673"/>
              <a:ext cx="487681" cy="247650"/>
              <a:chOff x="4085408" y="2358662"/>
              <a:chExt cx="487681" cy="247650"/>
            </a:xfrm>
          </p:grpSpPr>
          <p:sp>
            <p:nvSpPr>
              <p:cNvPr id="24" name="Oval 23"/>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3660866" y="2747554"/>
              <a:ext cx="487681" cy="247650"/>
              <a:chOff x="4085408" y="2358662"/>
              <a:chExt cx="487681" cy="247650"/>
            </a:xfrm>
          </p:grpSpPr>
          <p:sp>
            <p:nvSpPr>
              <p:cNvPr id="27" name="Oval 26"/>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725489" y="3171825"/>
              <a:ext cx="496390" cy="247650"/>
              <a:chOff x="4076699" y="2763610"/>
              <a:chExt cx="496390" cy="247650"/>
            </a:xfrm>
          </p:grpSpPr>
          <p:sp>
            <p:nvSpPr>
              <p:cNvPr id="30" name="Oval 29"/>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Cross 30"/>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2" name="Group 31"/>
            <p:cNvGrpSpPr/>
            <p:nvPr/>
          </p:nvGrpSpPr>
          <p:grpSpPr>
            <a:xfrm>
              <a:off x="4229099" y="2916010"/>
              <a:ext cx="496390" cy="247650"/>
              <a:chOff x="4076699" y="2763610"/>
              <a:chExt cx="496390" cy="247650"/>
            </a:xfrm>
          </p:grpSpPr>
          <p:sp>
            <p:nvSpPr>
              <p:cNvPr id="33" name="Oval 32"/>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Cross 33"/>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5" name="Group 34"/>
            <p:cNvGrpSpPr/>
            <p:nvPr/>
          </p:nvGrpSpPr>
          <p:grpSpPr>
            <a:xfrm>
              <a:off x="3382191" y="1342753"/>
              <a:ext cx="496390" cy="247650"/>
              <a:chOff x="4076699" y="2763610"/>
              <a:chExt cx="496390" cy="247650"/>
            </a:xfrm>
          </p:grpSpPr>
          <p:sp>
            <p:nvSpPr>
              <p:cNvPr id="36" name="Oval 35"/>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7" name="Cross 36"/>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8" name="Group 37"/>
            <p:cNvGrpSpPr/>
            <p:nvPr/>
          </p:nvGrpSpPr>
          <p:grpSpPr>
            <a:xfrm>
              <a:off x="4445727" y="3568608"/>
              <a:ext cx="496390" cy="247650"/>
              <a:chOff x="4076699" y="2763610"/>
              <a:chExt cx="496390" cy="247650"/>
            </a:xfrm>
          </p:grpSpPr>
          <p:sp>
            <p:nvSpPr>
              <p:cNvPr id="39" name="Oval 38"/>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 name="Cross 39"/>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1" name="Group 40"/>
            <p:cNvGrpSpPr/>
            <p:nvPr/>
          </p:nvGrpSpPr>
          <p:grpSpPr>
            <a:xfrm>
              <a:off x="4514305" y="1689463"/>
              <a:ext cx="496390" cy="247650"/>
              <a:chOff x="4076699" y="2763610"/>
              <a:chExt cx="496390" cy="247650"/>
            </a:xfrm>
          </p:grpSpPr>
          <p:sp>
            <p:nvSpPr>
              <p:cNvPr id="42" name="Oval 41"/>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 name="Cross 42"/>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4" name="Group 43"/>
            <p:cNvGrpSpPr/>
            <p:nvPr/>
          </p:nvGrpSpPr>
          <p:grpSpPr>
            <a:xfrm>
              <a:off x="4230188" y="3388179"/>
              <a:ext cx="495301" cy="247650"/>
              <a:chOff x="4077788" y="3235779"/>
              <a:chExt cx="495301" cy="247650"/>
            </a:xfrm>
          </p:grpSpPr>
          <p:sp>
            <p:nvSpPr>
              <p:cNvPr id="45" name="Oval 44"/>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45"/>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7" name="Group 46"/>
            <p:cNvGrpSpPr/>
            <p:nvPr/>
          </p:nvGrpSpPr>
          <p:grpSpPr>
            <a:xfrm>
              <a:off x="4467497" y="3861706"/>
              <a:ext cx="495301" cy="247650"/>
              <a:chOff x="4077788" y="3235779"/>
              <a:chExt cx="495301" cy="247650"/>
            </a:xfrm>
          </p:grpSpPr>
          <p:sp>
            <p:nvSpPr>
              <p:cNvPr id="48" name="Oval 47"/>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ross 48"/>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0" name="Group 49"/>
            <p:cNvGrpSpPr/>
            <p:nvPr/>
          </p:nvGrpSpPr>
          <p:grpSpPr>
            <a:xfrm>
              <a:off x="3486149" y="2133056"/>
              <a:ext cx="495301" cy="247650"/>
              <a:chOff x="4077788" y="3235779"/>
              <a:chExt cx="495301" cy="247650"/>
            </a:xfrm>
          </p:grpSpPr>
          <p:sp>
            <p:nvSpPr>
              <p:cNvPr id="51" name="Oval 50"/>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ross 51"/>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3" name="Group 52"/>
            <p:cNvGrpSpPr/>
            <p:nvPr/>
          </p:nvGrpSpPr>
          <p:grpSpPr>
            <a:xfrm>
              <a:off x="3383280" y="3824967"/>
              <a:ext cx="495301" cy="247650"/>
              <a:chOff x="4077788" y="3235779"/>
              <a:chExt cx="495301" cy="247650"/>
            </a:xfrm>
          </p:grpSpPr>
          <p:sp>
            <p:nvSpPr>
              <p:cNvPr id="54" name="Oval 53"/>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ross 54"/>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6" name="Group 55"/>
            <p:cNvGrpSpPr/>
            <p:nvPr/>
          </p:nvGrpSpPr>
          <p:grpSpPr>
            <a:xfrm>
              <a:off x="3638006" y="3027045"/>
              <a:ext cx="495301" cy="247650"/>
              <a:chOff x="4077788" y="3235779"/>
              <a:chExt cx="495301" cy="247650"/>
            </a:xfrm>
          </p:grpSpPr>
          <p:sp>
            <p:nvSpPr>
              <p:cNvPr id="57" name="Oval 56"/>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ross 57"/>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9" name="Group 58"/>
            <p:cNvGrpSpPr/>
            <p:nvPr/>
          </p:nvGrpSpPr>
          <p:grpSpPr>
            <a:xfrm>
              <a:off x="5245283" y="1826351"/>
              <a:ext cx="521427" cy="247650"/>
              <a:chOff x="4038600" y="1981200"/>
              <a:chExt cx="521427" cy="247650"/>
            </a:xfrm>
          </p:grpSpPr>
          <p:sp>
            <p:nvSpPr>
              <p:cNvPr id="60" name="Cross 59"/>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2" name="Group 61"/>
            <p:cNvGrpSpPr/>
            <p:nvPr/>
          </p:nvGrpSpPr>
          <p:grpSpPr>
            <a:xfrm>
              <a:off x="3382191" y="1788795"/>
              <a:ext cx="521427" cy="247650"/>
              <a:chOff x="4038600" y="1981200"/>
              <a:chExt cx="521427" cy="247650"/>
            </a:xfrm>
          </p:grpSpPr>
          <p:sp>
            <p:nvSpPr>
              <p:cNvPr id="63" name="Cross 62"/>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5" name="Group 64"/>
            <p:cNvGrpSpPr/>
            <p:nvPr/>
          </p:nvGrpSpPr>
          <p:grpSpPr>
            <a:xfrm>
              <a:off x="4839789" y="1272540"/>
              <a:ext cx="521427" cy="247650"/>
              <a:chOff x="4038600" y="1981200"/>
              <a:chExt cx="521427" cy="247650"/>
            </a:xfrm>
          </p:grpSpPr>
          <p:sp>
            <p:nvSpPr>
              <p:cNvPr id="66" name="Cross 65"/>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8" name="Group 67"/>
            <p:cNvGrpSpPr/>
            <p:nvPr/>
          </p:nvGrpSpPr>
          <p:grpSpPr>
            <a:xfrm>
              <a:off x="5098870" y="3456758"/>
              <a:ext cx="521427" cy="247650"/>
              <a:chOff x="4038600" y="1981200"/>
              <a:chExt cx="521427" cy="247650"/>
            </a:xfrm>
          </p:grpSpPr>
          <p:sp>
            <p:nvSpPr>
              <p:cNvPr id="69" name="Cross 68"/>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1" name="Group 70"/>
            <p:cNvGrpSpPr/>
            <p:nvPr/>
          </p:nvGrpSpPr>
          <p:grpSpPr>
            <a:xfrm>
              <a:off x="3936272" y="1566182"/>
              <a:ext cx="521427" cy="247650"/>
              <a:chOff x="4038600" y="1981200"/>
              <a:chExt cx="521427" cy="247650"/>
            </a:xfrm>
          </p:grpSpPr>
          <p:sp>
            <p:nvSpPr>
              <p:cNvPr id="72" name="Cross 71"/>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4" name="Group 73"/>
            <p:cNvGrpSpPr/>
            <p:nvPr/>
          </p:nvGrpSpPr>
          <p:grpSpPr>
            <a:xfrm>
              <a:off x="4132217" y="2038350"/>
              <a:ext cx="521427" cy="247650"/>
              <a:chOff x="4038600" y="1981200"/>
              <a:chExt cx="521427" cy="247650"/>
            </a:xfrm>
          </p:grpSpPr>
          <p:sp>
            <p:nvSpPr>
              <p:cNvPr id="75" name="Cross 74"/>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7" name="Group 76"/>
            <p:cNvGrpSpPr/>
            <p:nvPr/>
          </p:nvGrpSpPr>
          <p:grpSpPr>
            <a:xfrm>
              <a:off x="5201197" y="3795848"/>
              <a:ext cx="521427" cy="247650"/>
              <a:chOff x="4038600" y="1981200"/>
              <a:chExt cx="521427" cy="247650"/>
            </a:xfrm>
          </p:grpSpPr>
          <p:sp>
            <p:nvSpPr>
              <p:cNvPr id="78" name="Cross 77"/>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80" name="Rounded Rectangle 79"/>
            <p:cNvSpPr/>
            <p:nvPr/>
          </p:nvSpPr>
          <p:spPr>
            <a:xfrm>
              <a:off x="3124200" y="990600"/>
              <a:ext cx="2819400" cy="3657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6477000" y="1987995"/>
              <a:ext cx="2133600" cy="1466850"/>
            </a:xfrm>
            <a:prstGeom prst="roundRect">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New Combined Group</a:t>
              </a:r>
              <a:endParaRPr lang="en-US" b="1" dirty="0">
                <a:solidFill>
                  <a:schemeClr val="bg1"/>
                </a:solidFill>
              </a:endParaRPr>
            </a:p>
          </p:txBody>
        </p:sp>
        <p:sp>
          <p:nvSpPr>
            <p:cNvPr id="83" name="Right Arrow 82"/>
            <p:cNvSpPr/>
            <p:nvPr/>
          </p:nvSpPr>
          <p:spPr>
            <a:xfrm>
              <a:off x="2142034" y="1452481"/>
              <a:ext cx="1200149" cy="48463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ight Arrow 84"/>
            <p:cNvSpPr/>
            <p:nvPr/>
          </p:nvSpPr>
          <p:spPr>
            <a:xfrm>
              <a:off x="2142035" y="3500899"/>
              <a:ext cx="1200149" cy="484632"/>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Arrow 85"/>
            <p:cNvSpPr/>
            <p:nvPr/>
          </p:nvSpPr>
          <p:spPr>
            <a:xfrm>
              <a:off x="5505997" y="2476245"/>
              <a:ext cx="1200149" cy="484632"/>
            </a:xfrm>
            <a:prstGeom prst="rightArrow">
              <a:avLst/>
            </a:prstGeom>
            <a:solidFill>
              <a:srgbClr val="9933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3470364" y="1219200"/>
              <a:ext cx="2380163" cy="3350619"/>
            </a:xfrm>
            <a:prstGeom prst="roundRect">
              <a:avLst/>
            </a:prstGeom>
            <a:solidFill>
              <a:schemeClr val="accent5">
                <a:lumMod val="60000"/>
                <a:lumOff val="40000"/>
                <a:alpha val="21000"/>
              </a:schemeClr>
            </a:solid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3283129" y="1066800"/>
              <a:ext cx="2555423" cy="3124200"/>
            </a:xfrm>
            <a:prstGeom prst="roundRect">
              <a:avLst/>
            </a:prstGeom>
            <a:solidFill>
              <a:schemeClr val="accent1">
                <a:alpha val="21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itle 90"/>
          <p:cNvSpPr>
            <a:spLocks noGrp="1"/>
          </p:cNvSpPr>
          <p:nvPr>
            <p:ph type="title"/>
          </p:nvPr>
        </p:nvSpPr>
        <p:spPr>
          <a:xfrm>
            <a:off x="762000" y="4953000"/>
            <a:ext cx="7543800" cy="1219200"/>
          </a:xfrm>
        </p:spPr>
        <p:txBody>
          <a:bodyPr/>
          <a:lstStyle/>
          <a:p>
            <a:r>
              <a:rPr lang="en-US" sz="3600" dirty="0" smtClean="0"/>
              <a:t>Initially distinct groups that intermarry become one group across generations</a:t>
            </a:r>
            <a:endParaRPr lang="en-US" sz="3600" dirty="0"/>
          </a:p>
        </p:txBody>
      </p:sp>
    </p:spTree>
    <p:extLst>
      <p:ext uri="{BB962C8B-B14F-4D97-AF65-F5344CB8AC3E}">
        <p14:creationId xmlns:p14="http://schemas.microsoft.com/office/powerpoint/2010/main" val="19266608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4800600" y="838200"/>
            <a:ext cx="3775168" cy="1600200"/>
            <a:chOff x="796832" y="725674"/>
            <a:chExt cx="7813768" cy="3657600"/>
          </a:xfrm>
        </p:grpSpPr>
        <p:sp>
          <p:nvSpPr>
            <p:cNvPr id="3" name="Rounded Rectangle 2"/>
            <p:cNvSpPr/>
            <p:nvPr/>
          </p:nvSpPr>
          <p:spPr>
            <a:xfrm>
              <a:off x="809883" y="1033187"/>
              <a:ext cx="152400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Group 1</a:t>
              </a:r>
              <a:endParaRPr lang="en-US" sz="1000" dirty="0"/>
            </a:p>
          </p:txBody>
        </p:sp>
        <p:sp>
          <p:nvSpPr>
            <p:cNvPr id="4" name="Rounded Rectangle 3"/>
            <p:cNvSpPr/>
            <p:nvPr/>
          </p:nvSpPr>
          <p:spPr>
            <a:xfrm>
              <a:off x="796832" y="2948537"/>
              <a:ext cx="1524001"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dirty="0" smtClean="0"/>
                <a:t>Group 2</a:t>
              </a:r>
              <a:endParaRPr lang="en-US" sz="1000" dirty="0"/>
            </a:p>
          </p:txBody>
        </p:sp>
        <p:grpSp>
          <p:nvGrpSpPr>
            <p:cNvPr id="14" name="Group 12"/>
            <p:cNvGrpSpPr/>
            <p:nvPr/>
          </p:nvGrpSpPr>
          <p:grpSpPr>
            <a:xfrm>
              <a:off x="4725489" y="1834384"/>
              <a:ext cx="487681" cy="247650"/>
              <a:chOff x="4085408" y="2358662"/>
              <a:chExt cx="487681" cy="247650"/>
            </a:xfrm>
          </p:grpSpPr>
          <p:sp>
            <p:nvSpPr>
              <p:cNvPr id="5" name="Oval 4"/>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 name="Cross 5"/>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5" name="Group 14"/>
            <p:cNvGrpSpPr/>
            <p:nvPr/>
          </p:nvGrpSpPr>
          <p:grpSpPr>
            <a:xfrm>
              <a:off x="3382191" y="3153188"/>
              <a:ext cx="496390" cy="247650"/>
              <a:chOff x="4076699" y="2763610"/>
              <a:chExt cx="496390" cy="247650"/>
            </a:xfrm>
          </p:grpSpPr>
          <p:sp>
            <p:nvSpPr>
              <p:cNvPr id="7" name="Oval 6"/>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8" name="Cross 7"/>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6" name="Group 15"/>
            <p:cNvGrpSpPr/>
            <p:nvPr/>
          </p:nvGrpSpPr>
          <p:grpSpPr>
            <a:xfrm>
              <a:off x="3851365" y="3345320"/>
              <a:ext cx="495301" cy="247650"/>
              <a:chOff x="4077788" y="3235779"/>
              <a:chExt cx="495301" cy="247650"/>
            </a:xfrm>
          </p:grpSpPr>
          <p:sp>
            <p:nvSpPr>
              <p:cNvPr id="9" name="Oval 8"/>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 name="Cross 9"/>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7" name="Group 13"/>
            <p:cNvGrpSpPr/>
            <p:nvPr/>
          </p:nvGrpSpPr>
          <p:grpSpPr>
            <a:xfrm>
              <a:off x="4060370" y="1020677"/>
              <a:ext cx="521427" cy="247650"/>
              <a:chOff x="4038600" y="1981200"/>
              <a:chExt cx="521427" cy="247650"/>
            </a:xfrm>
          </p:grpSpPr>
          <p:sp>
            <p:nvSpPr>
              <p:cNvPr id="11" name="Cross 10"/>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 name="Oval 11"/>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0" name="Group 16"/>
            <p:cNvGrpSpPr/>
            <p:nvPr/>
          </p:nvGrpSpPr>
          <p:grpSpPr>
            <a:xfrm>
              <a:off x="4237808" y="2246136"/>
              <a:ext cx="487681" cy="247650"/>
              <a:chOff x="4085408" y="2358662"/>
              <a:chExt cx="487681" cy="247650"/>
            </a:xfrm>
          </p:grpSpPr>
          <p:sp>
            <p:nvSpPr>
              <p:cNvPr id="18" name="Oval 17"/>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 name="Cross 18"/>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23" name="Group 19"/>
            <p:cNvGrpSpPr/>
            <p:nvPr/>
          </p:nvGrpSpPr>
          <p:grpSpPr>
            <a:xfrm>
              <a:off x="3505200" y="2217561"/>
              <a:ext cx="487681" cy="247650"/>
              <a:chOff x="4085408" y="2358662"/>
              <a:chExt cx="487681" cy="247650"/>
            </a:xfrm>
          </p:grpSpPr>
          <p:sp>
            <p:nvSpPr>
              <p:cNvPr id="21" name="Oval 20"/>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 name="Cross 21"/>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26" name="Group 22"/>
            <p:cNvGrpSpPr/>
            <p:nvPr/>
          </p:nvGrpSpPr>
          <p:grpSpPr>
            <a:xfrm>
              <a:off x="4740729" y="2511747"/>
              <a:ext cx="487681" cy="247650"/>
              <a:chOff x="4085408" y="2358662"/>
              <a:chExt cx="487681" cy="247650"/>
            </a:xfrm>
          </p:grpSpPr>
          <p:sp>
            <p:nvSpPr>
              <p:cNvPr id="24" name="Oval 23"/>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 name="Cross 24"/>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29" name="Group 25"/>
            <p:cNvGrpSpPr/>
            <p:nvPr/>
          </p:nvGrpSpPr>
          <p:grpSpPr>
            <a:xfrm>
              <a:off x="3660866" y="2482628"/>
              <a:ext cx="487681" cy="247650"/>
              <a:chOff x="4085408" y="2358662"/>
              <a:chExt cx="487681" cy="247650"/>
            </a:xfrm>
          </p:grpSpPr>
          <p:sp>
            <p:nvSpPr>
              <p:cNvPr id="27" name="Oval 26"/>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 name="Cross 27"/>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32" name="Group 28"/>
            <p:cNvGrpSpPr/>
            <p:nvPr/>
          </p:nvGrpSpPr>
          <p:grpSpPr>
            <a:xfrm>
              <a:off x="4725489" y="2906899"/>
              <a:ext cx="496390" cy="247650"/>
              <a:chOff x="4076699" y="2763610"/>
              <a:chExt cx="496390" cy="247650"/>
            </a:xfrm>
          </p:grpSpPr>
          <p:sp>
            <p:nvSpPr>
              <p:cNvPr id="30" name="Oval 29"/>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31" name="Cross 30"/>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35" name="Group 31"/>
            <p:cNvGrpSpPr/>
            <p:nvPr/>
          </p:nvGrpSpPr>
          <p:grpSpPr>
            <a:xfrm>
              <a:off x="4229099" y="2651084"/>
              <a:ext cx="496390" cy="247650"/>
              <a:chOff x="4076699" y="2763610"/>
              <a:chExt cx="496390" cy="247650"/>
            </a:xfrm>
          </p:grpSpPr>
          <p:sp>
            <p:nvSpPr>
              <p:cNvPr id="33" name="Oval 32"/>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34" name="Cross 33"/>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38" name="Group 34"/>
            <p:cNvGrpSpPr/>
            <p:nvPr/>
          </p:nvGrpSpPr>
          <p:grpSpPr>
            <a:xfrm>
              <a:off x="3382191" y="1077827"/>
              <a:ext cx="496390" cy="247650"/>
              <a:chOff x="4076699" y="2763610"/>
              <a:chExt cx="496390" cy="247650"/>
            </a:xfrm>
          </p:grpSpPr>
          <p:sp>
            <p:nvSpPr>
              <p:cNvPr id="36" name="Oval 35"/>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37" name="Cross 36"/>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41" name="Group 37"/>
            <p:cNvGrpSpPr/>
            <p:nvPr/>
          </p:nvGrpSpPr>
          <p:grpSpPr>
            <a:xfrm>
              <a:off x="4445727" y="3303682"/>
              <a:ext cx="496390" cy="247650"/>
              <a:chOff x="4076699" y="2763610"/>
              <a:chExt cx="496390" cy="247650"/>
            </a:xfrm>
          </p:grpSpPr>
          <p:sp>
            <p:nvSpPr>
              <p:cNvPr id="39" name="Oval 38"/>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40" name="Cross 39"/>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44" name="Group 40"/>
            <p:cNvGrpSpPr/>
            <p:nvPr/>
          </p:nvGrpSpPr>
          <p:grpSpPr>
            <a:xfrm>
              <a:off x="4514305" y="1424537"/>
              <a:ext cx="496390" cy="247650"/>
              <a:chOff x="4076699" y="2763610"/>
              <a:chExt cx="496390" cy="247650"/>
            </a:xfrm>
          </p:grpSpPr>
          <p:sp>
            <p:nvSpPr>
              <p:cNvPr id="42" name="Oval 41"/>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43" name="Cross 42"/>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47" name="Group 43"/>
            <p:cNvGrpSpPr/>
            <p:nvPr/>
          </p:nvGrpSpPr>
          <p:grpSpPr>
            <a:xfrm>
              <a:off x="4230188" y="3123253"/>
              <a:ext cx="495301" cy="247650"/>
              <a:chOff x="4077788" y="3235779"/>
              <a:chExt cx="495301" cy="247650"/>
            </a:xfrm>
          </p:grpSpPr>
          <p:sp>
            <p:nvSpPr>
              <p:cNvPr id="45" name="Oval 44"/>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 name="Cross 45"/>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50" name="Group 46"/>
            <p:cNvGrpSpPr/>
            <p:nvPr/>
          </p:nvGrpSpPr>
          <p:grpSpPr>
            <a:xfrm>
              <a:off x="4467497" y="3596780"/>
              <a:ext cx="495301" cy="247650"/>
              <a:chOff x="4077788" y="3235779"/>
              <a:chExt cx="495301" cy="247650"/>
            </a:xfrm>
          </p:grpSpPr>
          <p:sp>
            <p:nvSpPr>
              <p:cNvPr id="48" name="Oval 47"/>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9" name="Cross 48"/>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53" name="Group 49"/>
            <p:cNvGrpSpPr/>
            <p:nvPr/>
          </p:nvGrpSpPr>
          <p:grpSpPr>
            <a:xfrm>
              <a:off x="3486149" y="1868130"/>
              <a:ext cx="495301" cy="247650"/>
              <a:chOff x="4077788" y="3235779"/>
              <a:chExt cx="495301" cy="247650"/>
            </a:xfrm>
          </p:grpSpPr>
          <p:sp>
            <p:nvSpPr>
              <p:cNvPr id="51" name="Oval 50"/>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2" name="Cross 51"/>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56" name="Group 52"/>
            <p:cNvGrpSpPr/>
            <p:nvPr/>
          </p:nvGrpSpPr>
          <p:grpSpPr>
            <a:xfrm>
              <a:off x="3383280" y="3560041"/>
              <a:ext cx="495301" cy="247650"/>
              <a:chOff x="4077788" y="3235779"/>
              <a:chExt cx="495301" cy="247650"/>
            </a:xfrm>
          </p:grpSpPr>
          <p:sp>
            <p:nvSpPr>
              <p:cNvPr id="54" name="Oval 53"/>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5" name="Cross 54"/>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59" name="Group 55"/>
            <p:cNvGrpSpPr/>
            <p:nvPr/>
          </p:nvGrpSpPr>
          <p:grpSpPr>
            <a:xfrm>
              <a:off x="3638006" y="2762119"/>
              <a:ext cx="495301" cy="247650"/>
              <a:chOff x="4077788" y="3235779"/>
              <a:chExt cx="495301" cy="247650"/>
            </a:xfrm>
          </p:grpSpPr>
          <p:sp>
            <p:nvSpPr>
              <p:cNvPr id="57" name="Oval 56"/>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 name="Cross 57"/>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62" name="Group 58"/>
            <p:cNvGrpSpPr/>
            <p:nvPr/>
          </p:nvGrpSpPr>
          <p:grpSpPr>
            <a:xfrm>
              <a:off x="5245283" y="1561425"/>
              <a:ext cx="521427" cy="247650"/>
              <a:chOff x="4038600" y="1981200"/>
              <a:chExt cx="521427" cy="247650"/>
            </a:xfrm>
          </p:grpSpPr>
          <p:sp>
            <p:nvSpPr>
              <p:cNvPr id="60" name="Cross 59"/>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 name="Oval 60"/>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65" name="Group 61"/>
            <p:cNvGrpSpPr/>
            <p:nvPr/>
          </p:nvGrpSpPr>
          <p:grpSpPr>
            <a:xfrm>
              <a:off x="3382191" y="1523869"/>
              <a:ext cx="521427" cy="247650"/>
              <a:chOff x="4038600" y="1981200"/>
              <a:chExt cx="521427" cy="247650"/>
            </a:xfrm>
          </p:grpSpPr>
          <p:sp>
            <p:nvSpPr>
              <p:cNvPr id="63" name="Cross 62"/>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4" name="Oval 63"/>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68" name="Group 64"/>
            <p:cNvGrpSpPr/>
            <p:nvPr/>
          </p:nvGrpSpPr>
          <p:grpSpPr>
            <a:xfrm>
              <a:off x="4839789" y="1007614"/>
              <a:ext cx="521427" cy="247650"/>
              <a:chOff x="4038600" y="1981200"/>
              <a:chExt cx="521427" cy="247650"/>
            </a:xfrm>
          </p:grpSpPr>
          <p:sp>
            <p:nvSpPr>
              <p:cNvPr id="66" name="Cross 65"/>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7" name="Oval 66"/>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71" name="Group 67"/>
            <p:cNvGrpSpPr/>
            <p:nvPr/>
          </p:nvGrpSpPr>
          <p:grpSpPr>
            <a:xfrm>
              <a:off x="5098870" y="3191832"/>
              <a:ext cx="521427" cy="247650"/>
              <a:chOff x="4038600" y="1981200"/>
              <a:chExt cx="521427" cy="247650"/>
            </a:xfrm>
          </p:grpSpPr>
          <p:sp>
            <p:nvSpPr>
              <p:cNvPr id="69" name="Cross 68"/>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0" name="Oval 69"/>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74" name="Group 70"/>
            <p:cNvGrpSpPr/>
            <p:nvPr/>
          </p:nvGrpSpPr>
          <p:grpSpPr>
            <a:xfrm>
              <a:off x="3936272" y="1301256"/>
              <a:ext cx="521427" cy="247650"/>
              <a:chOff x="4038600" y="1981200"/>
              <a:chExt cx="521427" cy="247650"/>
            </a:xfrm>
          </p:grpSpPr>
          <p:sp>
            <p:nvSpPr>
              <p:cNvPr id="72" name="Cross 71"/>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3" name="Oval 72"/>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77" name="Group 73"/>
            <p:cNvGrpSpPr/>
            <p:nvPr/>
          </p:nvGrpSpPr>
          <p:grpSpPr>
            <a:xfrm>
              <a:off x="4132217" y="1773424"/>
              <a:ext cx="521427" cy="247650"/>
              <a:chOff x="4038600" y="1981200"/>
              <a:chExt cx="521427" cy="247650"/>
            </a:xfrm>
          </p:grpSpPr>
          <p:sp>
            <p:nvSpPr>
              <p:cNvPr id="75" name="Cross 74"/>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6" name="Oval 75"/>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81" name="Group 76"/>
            <p:cNvGrpSpPr/>
            <p:nvPr/>
          </p:nvGrpSpPr>
          <p:grpSpPr>
            <a:xfrm>
              <a:off x="5201197" y="3530922"/>
              <a:ext cx="521427" cy="247650"/>
              <a:chOff x="4038600" y="1981200"/>
              <a:chExt cx="521427" cy="247650"/>
            </a:xfrm>
          </p:grpSpPr>
          <p:sp>
            <p:nvSpPr>
              <p:cNvPr id="78" name="Cross 77"/>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9" name="Oval 78"/>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sp>
          <p:nvSpPr>
            <p:cNvPr id="80" name="Rounded Rectangle 79"/>
            <p:cNvSpPr/>
            <p:nvPr/>
          </p:nvSpPr>
          <p:spPr>
            <a:xfrm>
              <a:off x="3124200" y="725674"/>
              <a:ext cx="2819400" cy="3657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2" name="Rounded Rectangle 81"/>
            <p:cNvSpPr/>
            <p:nvPr/>
          </p:nvSpPr>
          <p:spPr>
            <a:xfrm>
              <a:off x="6477000" y="1723069"/>
              <a:ext cx="2133600" cy="146685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Group 1</a:t>
              </a:r>
              <a:endParaRPr lang="en-US" sz="1000" b="1" dirty="0">
                <a:solidFill>
                  <a:schemeClr val="bg1"/>
                </a:solidFill>
              </a:endParaRPr>
            </a:p>
          </p:txBody>
        </p:sp>
        <p:sp>
          <p:nvSpPr>
            <p:cNvPr id="83" name="Right Arrow 82"/>
            <p:cNvSpPr/>
            <p:nvPr/>
          </p:nvSpPr>
          <p:spPr>
            <a:xfrm>
              <a:off x="2142034" y="1187555"/>
              <a:ext cx="1200149" cy="48463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5" name="Right Arrow 84"/>
            <p:cNvSpPr/>
            <p:nvPr/>
          </p:nvSpPr>
          <p:spPr>
            <a:xfrm>
              <a:off x="2142035" y="3235973"/>
              <a:ext cx="1200149" cy="484632"/>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6" name="Right Arrow 85"/>
            <p:cNvSpPr/>
            <p:nvPr/>
          </p:nvSpPr>
          <p:spPr>
            <a:xfrm>
              <a:off x="5505997" y="2211319"/>
              <a:ext cx="1200149" cy="48463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8" name="Rounded Rectangle 87"/>
            <p:cNvSpPr/>
            <p:nvPr/>
          </p:nvSpPr>
          <p:spPr>
            <a:xfrm>
              <a:off x="3470364" y="954274"/>
              <a:ext cx="2380163" cy="3350619"/>
            </a:xfrm>
            <a:prstGeom prst="roundRect">
              <a:avLst/>
            </a:prstGeom>
            <a:solidFill>
              <a:schemeClr val="accent5">
                <a:lumMod val="60000"/>
                <a:lumOff val="40000"/>
                <a:alpha val="21000"/>
              </a:schemeClr>
            </a:solid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9" name="Rounded Rectangle 88"/>
            <p:cNvSpPr/>
            <p:nvPr/>
          </p:nvSpPr>
          <p:spPr>
            <a:xfrm>
              <a:off x="3283129" y="801874"/>
              <a:ext cx="2555423" cy="3124200"/>
            </a:xfrm>
            <a:prstGeom prst="roundRect">
              <a:avLst/>
            </a:prstGeom>
            <a:solidFill>
              <a:schemeClr val="accent1">
                <a:alpha val="21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
        <p:nvSpPr>
          <p:cNvPr id="90" name="Title 89"/>
          <p:cNvSpPr>
            <a:spLocks noGrp="1"/>
          </p:cNvSpPr>
          <p:nvPr>
            <p:ph type="title"/>
          </p:nvPr>
        </p:nvSpPr>
        <p:spPr>
          <a:xfrm>
            <a:off x="609600" y="5029200"/>
            <a:ext cx="7772400" cy="1143000"/>
          </a:xfrm>
        </p:spPr>
        <p:txBody>
          <a:bodyPr/>
          <a:lstStyle/>
          <a:p>
            <a:r>
              <a:rPr lang="en-US" dirty="0" smtClean="0"/>
              <a:t>How groups merge varies a lot between societies</a:t>
            </a:r>
            <a:endParaRPr lang="en-US" dirty="0"/>
          </a:p>
        </p:txBody>
      </p:sp>
      <p:grpSp>
        <p:nvGrpSpPr>
          <p:cNvPr id="92" name="Group 89"/>
          <p:cNvGrpSpPr/>
          <p:nvPr/>
        </p:nvGrpSpPr>
        <p:grpSpPr>
          <a:xfrm>
            <a:off x="381000" y="1752600"/>
            <a:ext cx="4267200" cy="2286000"/>
            <a:chOff x="796832" y="990600"/>
            <a:chExt cx="7813768" cy="3657600"/>
          </a:xfrm>
        </p:grpSpPr>
        <p:sp>
          <p:nvSpPr>
            <p:cNvPr id="93" name="Rounded Rectangle 92"/>
            <p:cNvSpPr/>
            <p:nvPr/>
          </p:nvSpPr>
          <p:spPr>
            <a:xfrm>
              <a:off x="809883" y="1298113"/>
              <a:ext cx="152400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Group 1</a:t>
              </a:r>
              <a:endParaRPr lang="en-US" sz="1000" dirty="0"/>
            </a:p>
          </p:txBody>
        </p:sp>
        <p:sp>
          <p:nvSpPr>
            <p:cNvPr id="94" name="Rounded Rectangle 93"/>
            <p:cNvSpPr/>
            <p:nvPr/>
          </p:nvSpPr>
          <p:spPr>
            <a:xfrm>
              <a:off x="796832" y="3213463"/>
              <a:ext cx="1524001"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dirty="0" smtClean="0"/>
                <a:t>Group 2</a:t>
              </a:r>
              <a:endParaRPr lang="en-US" sz="1000" dirty="0"/>
            </a:p>
          </p:txBody>
        </p:sp>
        <p:grpSp>
          <p:nvGrpSpPr>
            <p:cNvPr id="95" name="Group 12"/>
            <p:cNvGrpSpPr/>
            <p:nvPr/>
          </p:nvGrpSpPr>
          <p:grpSpPr>
            <a:xfrm>
              <a:off x="4725489" y="2099310"/>
              <a:ext cx="487681" cy="247650"/>
              <a:chOff x="4085408" y="2358662"/>
              <a:chExt cx="487681" cy="247650"/>
            </a:xfrm>
          </p:grpSpPr>
          <p:sp>
            <p:nvSpPr>
              <p:cNvPr id="175" name="Oval 4"/>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6" name="Cross 5"/>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96" name="Group 14"/>
            <p:cNvGrpSpPr/>
            <p:nvPr/>
          </p:nvGrpSpPr>
          <p:grpSpPr>
            <a:xfrm>
              <a:off x="3382191" y="3418114"/>
              <a:ext cx="496390" cy="247650"/>
              <a:chOff x="4076699" y="2763610"/>
              <a:chExt cx="496390" cy="247650"/>
            </a:xfrm>
          </p:grpSpPr>
          <p:sp>
            <p:nvSpPr>
              <p:cNvPr id="173" name="Oval 6"/>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174" name="Cross 7"/>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97" name="Group 15"/>
            <p:cNvGrpSpPr/>
            <p:nvPr/>
          </p:nvGrpSpPr>
          <p:grpSpPr>
            <a:xfrm>
              <a:off x="3851365" y="3610246"/>
              <a:ext cx="495301" cy="247650"/>
              <a:chOff x="4077788" y="3235779"/>
              <a:chExt cx="495301" cy="247650"/>
            </a:xfrm>
          </p:grpSpPr>
          <p:sp>
            <p:nvSpPr>
              <p:cNvPr id="171" name="Oval 8"/>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2" name="Cross 9"/>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98" name="Group 13"/>
            <p:cNvGrpSpPr/>
            <p:nvPr/>
          </p:nvGrpSpPr>
          <p:grpSpPr>
            <a:xfrm>
              <a:off x="4060370" y="1285603"/>
              <a:ext cx="521427" cy="247650"/>
              <a:chOff x="4038600" y="1981200"/>
              <a:chExt cx="521427" cy="247650"/>
            </a:xfrm>
          </p:grpSpPr>
          <p:sp>
            <p:nvSpPr>
              <p:cNvPr id="169" name="Cross 10"/>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0" name="Oval 11"/>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99" name="Group 16"/>
            <p:cNvGrpSpPr/>
            <p:nvPr/>
          </p:nvGrpSpPr>
          <p:grpSpPr>
            <a:xfrm>
              <a:off x="4237808" y="2511062"/>
              <a:ext cx="487681" cy="247650"/>
              <a:chOff x="4085408" y="2358662"/>
              <a:chExt cx="487681" cy="247650"/>
            </a:xfrm>
          </p:grpSpPr>
          <p:sp>
            <p:nvSpPr>
              <p:cNvPr id="167" name="Oval 17"/>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8" name="Cross 18"/>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00" name="Group 19"/>
            <p:cNvGrpSpPr/>
            <p:nvPr/>
          </p:nvGrpSpPr>
          <p:grpSpPr>
            <a:xfrm>
              <a:off x="3505200" y="2482487"/>
              <a:ext cx="487681" cy="247650"/>
              <a:chOff x="4085408" y="2358662"/>
              <a:chExt cx="487681" cy="247650"/>
            </a:xfrm>
          </p:grpSpPr>
          <p:sp>
            <p:nvSpPr>
              <p:cNvPr id="165" name="Oval 20"/>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6" name="Cross 21"/>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01" name="Group 22"/>
            <p:cNvGrpSpPr/>
            <p:nvPr/>
          </p:nvGrpSpPr>
          <p:grpSpPr>
            <a:xfrm>
              <a:off x="4740729" y="2776673"/>
              <a:ext cx="487681" cy="247650"/>
              <a:chOff x="4085408" y="2358662"/>
              <a:chExt cx="487681" cy="247650"/>
            </a:xfrm>
          </p:grpSpPr>
          <p:sp>
            <p:nvSpPr>
              <p:cNvPr id="163" name="Oval 23"/>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4" name="Cross 24"/>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02" name="Group 25"/>
            <p:cNvGrpSpPr/>
            <p:nvPr/>
          </p:nvGrpSpPr>
          <p:grpSpPr>
            <a:xfrm>
              <a:off x="3660866" y="2747554"/>
              <a:ext cx="487681" cy="247650"/>
              <a:chOff x="4085408" y="2358662"/>
              <a:chExt cx="487681" cy="247650"/>
            </a:xfrm>
          </p:grpSpPr>
          <p:sp>
            <p:nvSpPr>
              <p:cNvPr id="161" name="Oval 26"/>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2" name="Cross 27"/>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03" name="Group 28"/>
            <p:cNvGrpSpPr/>
            <p:nvPr/>
          </p:nvGrpSpPr>
          <p:grpSpPr>
            <a:xfrm>
              <a:off x="4725489" y="3171825"/>
              <a:ext cx="496390" cy="247650"/>
              <a:chOff x="4076699" y="2763610"/>
              <a:chExt cx="496390" cy="247650"/>
            </a:xfrm>
          </p:grpSpPr>
          <p:sp>
            <p:nvSpPr>
              <p:cNvPr id="159" name="Oval 158"/>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160" name="Cross 159"/>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04" name="Group 31"/>
            <p:cNvGrpSpPr/>
            <p:nvPr/>
          </p:nvGrpSpPr>
          <p:grpSpPr>
            <a:xfrm>
              <a:off x="4229099" y="2916010"/>
              <a:ext cx="496390" cy="247650"/>
              <a:chOff x="4076699" y="2763610"/>
              <a:chExt cx="496390" cy="247650"/>
            </a:xfrm>
          </p:grpSpPr>
          <p:sp>
            <p:nvSpPr>
              <p:cNvPr id="157" name="Oval 156"/>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158" name="Cross 157"/>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05" name="Group 34"/>
            <p:cNvGrpSpPr/>
            <p:nvPr/>
          </p:nvGrpSpPr>
          <p:grpSpPr>
            <a:xfrm>
              <a:off x="3382191" y="1342753"/>
              <a:ext cx="496390" cy="247650"/>
              <a:chOff x="4076699" y="2763610"/>
              <a:chExt cx="496390" cy="247650"/>
            </a:xfrm>
          </p:grpSpPr>
          <p:sp>
            <p:nvSpPr>
              <p:cNvPr id="155" name="Oval 154"/>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156" name="Cross 155"/>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06" name="Group 37"/>
            <p:cNvGrpSpPr/>
            <p:nvPr/>
          </p:nvGrpSpPr>
          <p:grpSpPr>
            <a:xfrm>
              <a:off x="4445727" y="3568608"/>
              <a:ext cx="496390" cy="247650"/>
              <a:chOff x="4076699" y="2763610"/>
              <a:chExt cx="496390" cy="247650"/>
            </a:xfrm>
          </p:grpSpPr>
          <p:sp>
            <p:nvSpPr>
              <p:cNvPr id="153" name="Oval 152"/>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154" name="Cross 153"/>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07" name="Group 40"/>
            <p:cNvGrpSpPr/>
            <p:nvPr/>
          </p:nvGrpSpPr>
          <p:grpSpPr>
            <a:xfrm>
              <a:off x="4514305" y="1689463"/>
              <a:ext cx="496390" cy="247650"/>
              <a:chOff x="4076699" y="2763610"/>
              <a:chExt cx="496390" cy="247650"/>
            </a:xfrm>
          </p:grpSpPr>
          <p:sp>
            <p:nvSpPr>
              <p:cNvPr id="151" name="Oval 150"/>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152" name="Cross 151"/>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08" name="Group 43"/>
            <p:cNvGrpSpPr/>
            <p:nvPr/>
          </p:nvGrpSpPr>
          <p:grpSpPr>
            <a:xfrm>
              <a:off x="4230188" y="3388179"/>
              <a:ext cx="495301" cy="247650"/>
              <a:chOff x="4077788" y="3235779"/>
              <a:chExt cx="495301" cy="247650"/>
            </a:xfrm>
          </p:grpSpPr>
          <p:sp>
            <p:nvSpPr>
              <p:cNvPr id="149" name="Oval 148"/>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0" name="Cross 149"/>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09" name="Group 46"/>
            <p:cNvGrpSpPr/>
            <p:nvPr/>
          </p:nvGrpSpPr>
          <p:grpSpPr>
            <a:xfrm>
              <a:off x="4467497" y="3861706"/>
              <a:ext cx="495301" cy="247650"/>
              <a:chOff x="4077788" y="3235779"/>
              <a:chExt cx="495301" cy="247650"/>
            </a:xfrm>
          </p:grpSpPr>
          <p:sp>
            <p:nvSpPr>
              <p:cNvPr id="147" name="Oval 146"/>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8" name="Cross 147"/>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10" name="Group 49"/>
            <p:cNvGrpSpPr/>
            <p:nvPr/>
          </p:nvGrpSpPr>
          <p:grpSpPr>
            <a:xfrm>
              <a:off x="3486149" y="2133056"/>
              <a:ext cx="495301" cy="247650"/>
              <a:chOff x="4077788" y="3235779"/>
              <a:chExt cx="495301" cy="247650"/>
            </a:xfrm>
          </p:grpSpPr>
          <p:sp>
            <p:nvSpPr>
              <p:cNvPr id="145" name="Oval 144"/>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6" name="Cross 145"/>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11" name="Group 52"/>
            <p:cNvGrpSpPr/>
            <p:nvPr/>
          </p:nvGrpSpPr>
          <p:grpSpPr>
            <a:xfrm>
              <a:off x="3383280" y="3824967"/>
              <a:ext cx="495301" cy="247650"/>
              <a:chOff x="4077788" y="3235779"/>
              <a:chExt cx="495301" cy="247650"/>
            </a:xfrm>
          </p:grpSpPr>
          <p:sp>
            <p:nvSpPr>
              <p:cNvPr id="143" name="Oval 142"/>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4" name="Cross 143"/>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12" name="Group 55"/>
            <p:cNvGrpSpPr/>
            <p:nvPr/>
          </p:nvGrpSpPr>
          <p:grpSpPr>
            <a:xfrm>
              <a:off x="3638006" y="3027045"/>
              <a:ext cx="495301" cy="247650"/>
              <a:chOff x="4077788" y="3235779"/>
              <a:chExt cx="495301" cy="247650"/>
            </a:xfrm>
          </p:grpSpPr>
          <p:sp>
            <p:nvSpPr>
              <p:cNvPr id="141" name="Oval 140"/>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2" name="Cross 141"/>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13" name="Group 58"/>
            <p:cNvGrpSpPr/>
            <p:nvPr/>
          </p:nvGrpSpPr>
          <p:grpSpPr>
            <a:xfrm>
              <a:off x="5245283" y="1826351"/>
              <a:ext cx="521427" cy="247650"/>
              <a:chOff x="4038600" y="1981200"/>
              <a:chExt cx="521427" cy="247650"/>
            </a:xfrm>
          </p:grpSpPr>
          <p:sp>
            <p:nvSpPr>
              <p:cNvPr id="139" name="Cross 138"/>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0" name="Oval 139"/>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14" name="Group 61"/>
            <p:cNvGrpSpPr/>
            <p:nvPr/>
          </p:nvGrpSpPr>
          <p:grpSpPr>
            <a:xfrm>
              <a:off x="3382191" y="1788795"/>
              <a:ext cx="521427" cy="247650"/>
              <a:chOff x="4038600" y="1981200"/>
              <a:chExt cx="521427" cy="247650"/>
            </a:xfrm>
          </p:grpSpPr>
          <p:sp>
            <p:nvSpPr>
              <p:cNvPr id="137" name="Cross 136"/>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8" name="Oval 137"/>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15" name="Group 64"/>
            <p:cNvGrpSpPr/>
            <p:nvPr/>
          </p:nvGrpSpPr>
          <p:grpSpPr>
            <a:xfrm>
              <a:off x="4839789" y="1272540"/>
              <a:ext cx="521427" cy="247650"/>
              <a:chOff x="4038600" y="1981200"/>
              <a:chExt cx="521427" cy="247650"/>
            </a:xfrm>
          </p:grpSpPr>
          <p:sp>
            <p:nvSpPr>
              <p:cNvPr id="135" name="Cross 134"/>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6" name="Oval 135"/>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16" name="Group 67"/>
            <p:cNvGrpSpPr/>
            <p:nvPr/>
          </p:nvGrpSpPr>
          <p:grpSpPr>
            <a:xfrm>
              <a:off x="5098870" y="3456758"/>
              <a:ext cx="521427" cy="247650"/>
              <a:chOff x="4038600" y="1981200"/>
              <a:chExt cx="521427" cy="247650"/>
            </a:xfrm>
          </p:grpSpPr>
          <p:sp>
            <p:nvSpPr>
              <p:cNvPr id="133" name="Cross 132"/>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4" name="Oval 133"/>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17" name="Group 70"/>
            <p:cNvGrpSpPr/>
            <p:nvPr/>
          </p:nvGrpSpPr>
          <p:grpSpPr>
            <a:xfrm>
              <a:off x="3936272" y="1566182"/>
              <a:ext cx="521427" cy="247650"/>
              <a:chOff x="4038600" y="1981200"/>
              <a:chExt cx="521427" cy="247650"/>
            </a:xfrm>
          </p:grpSpPr>
          <p:sp>
            <p:nvSpPr>
              <p:cNvPr id="131" name="Cross 130"/>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2" name="Oval 131"/>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18" name="Group 73"/>
            <p:cNvGrpSpPr/>
            <p:nvPr/>
          </p:nvGrpSpPr>
          <p:grpSpPr>
            <a:xfrm>
              <a:off x="4132217" y="2038350"/>
              <a:ext cx="521427" cy="247650"/>
              <a:chOff x="4038600" y="1981200"/>
              <a:chExt cx="521427" cy="247650"/>
            </a:xfrm>
          </p:grpSpPr>
          <p:sp>
            <p:nvSpPr>
              <p:cNvPr id="129" name="Cross 128"/>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0" name="Oval 129"/>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19" name="Group 76"/>
            <p:cNvGrpSpPr/>
            <p:nvPr/>
          </p:nvGrpSpPr>
          <p:grpSpPr>
            <a:xfrm>
              <a:off x="5201197" y="3795848"/>
              <a:ext cx="521427" cy="247650"/>
              <a:chOff x="4038600" y="1981200"/>
              <a:chExt cx="521427" cy="247650"/>
            </a:xfrm>
          </p:grpSpPr>
          <p:sp>
            <p:nvSpPr>
              <p:cNvPr id="127" name="Cross 126"/>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8" name="Oval 127"/>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sp>
          <p:nvSpPr>
            <p:cNvPr id="120" name="Rounded Rectangle 119"/>
            <p:cNvSpPr/>
            <p:nvPr/>
          </p:nvSpPr>
          <p:spPr>
            <a:xfrm>
              <a:off x="3124200" y="990600"/>
              <a:ext cx="2819400" cy="3657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1" name="Rounded Rectangle 120"/>
            <p:cNvSpPr/>
            <p:nvPr/>
          </p:nvSpPr>
          <p:spPr>
            <a:xfrm>
              <a:off x="6477000" y="1987995"/>
              <a:ext cx="2133600" cy="1466850"/>
            </a:xfrm>
            <a:prstGeom prst="roundRect">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New Combined Group</a:t>
              </a:r>
              <a:endParaRPr lang="en-US" sz="1000" b="1" dirty="0">
                <a:solidFill>
                  <a:schemeClr val="bg1"/>
                </a:solidFill>
              </a:endParaRPr>
            </a:p>
          </p:txBody>
        </p:sp>
        <p:sp>
          <p:nvSpPr>
            <p:cNvPr id="122" name="Right Arrow 121"/>
            <p:cNvSpPr/>
            <p:nvPr/>
          </p:nvSpPr>
          <p:spPr>
            <a:xfrm>
              <a:off x="2142034" y="1452481"/>
              <a:ext cx="1200149" cy="48463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3" name="Right Arrow 122"/>
            <p:cNvSpPr/>
            <p:nvPr/>
          </p:nvSpPr>
          <p:spPr>
            <a:xfrm>
              <a:off x="2142035" y="3500899"/>
              <a:ext cx="1200149" cy="484632"/>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4" name="Right Arrow 123"/>
            <p:cNvSpPr/>
            <p:nvPr/>
          </p:nvSpPr>
          <p:spPr>
            <a:xfrm>
              <a:off x="5505997" y="2476245"/>
              <a:ext cx="1200149" cy="484632"/>
            </a:xfrm>
            <a:prstGeom prst="rightArrow">
              <a:avLst/>
            </a:prstGeom>
            <a:solidFill>
              <a:srgbClr val="9933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5" name="Rounded Rectangle 124"/>
            <p:cNvSpPr/>
            <p:nvPr/>
          </p:nvSpPr>
          <p:spPr>
            <a:xfrm>
              <a:off x="3470364" y="1219200"/>
              <a:ext cx="2380163" cy="3350619"/>
            </a:xfrm>
            <a:prstGeom prst="roundRect">
              <a:avLst/>
            </a:prstGeom>
            <a:solidFill>
              <a:schemeClr val="accent5">
                <a:lumMod val="60000"/>
                <a:lumOff val="40000"/>
                <a:alpha val="21000"/>
              </a:schemeClr>
            </a:solid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6" name="Rounded Rectangle 125"/>
            <p:cNvSpPr/>
            <p:nvPr/>
          </p:nvSpPr>
          <p:spPr>
            <a:xfrm>
              <a:off x="3283129" y="1066800"/>
              <a:ext cx="2555423" cy="3124200"/>
            </a:xfrm>
            <a:prstGeom prst="roundRect">
              <a:avLst/>
            </a:prstGeom>
            <a:solidFill>
              <a:schemeClr val="accent1">
                <a:alpha val="21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77" name="Group 176"/>
          <p:cNvGrpSpPr/>
          <p:nvPr/>
        </p:nvGrpSpPr>
        <p:grpSpPr>
          <a:xfrm>
            <a:off x="4953000" y="2895600"/>
            <a:ext cx="3429000" cy="1959083"/>
            <a:chOff x="809883" y="631717"/>
            <a:chExt cx="7800717" cy="3751557"/>
          </a:xfrm>
        </p:grpSpPr>
        <p:sp>
          <p:nvSpPr>
            <p:cNvPr id="178" name="Rounded Rectangle 177"/>
            <p:cNvSpPr/>
            <p:nvPr/>
          </p:nvSpPr>
          <p:spPr>
            <a:xfrm>
              <a:off x="809883" y="1033187"/>
              <a:ext cx="152400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Group 1</a:t>
              </a:r>
              <a:endParaRPr lang="en-US" sz="1000" dirty="0"/>
            </a:p>
          </p:txBody>
        </p:sp>
        <p:sp>
          <p:nvSpPr>
            <p:cNvPr id="179" name="Rounded Rectangle 178"/>
            <p:cNvSpPr/>
            <p:nvPr/>
          </p:nvSpPr>
          <p:spPr>
            <a:xfrm>
              <a:off x="838200" y="3276600"/>
              <a:ext cx="1524001"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dirty="0" smtClean="0"/>
                <a:t>Group 2</a:t>
              </a:r>
              <a:endParaRPr lang="en-US" sz="1000" dirty="0"/>
            </a:p>
          </p:txBody>
        </p:sp>
        <p:grpSp>
          <p:nvGrpSpPr>
            <p:cNvPr id="180" name="Group 12"/>
            <p:cNvGrpSpPr/>
            <p:nvPr/>
          </p:nvGrpSpPr>
          <p:grpSpPr>
            <a:xfrm>
              <a:off x="4725489" y="1834384"/>
              <a:ext cx="487681" cy="247650"/>
              <a:chOff x="4085408" y="2358662"/>
              <a:chExt cx="487681" cy="247650"/>
            </a:xfrm>
          </p:grpSpPr>
          <p:sp>
            <p:nvSpPr>
              <p:cNvPr id="262" name="Oval 4"/>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3" name="Cross 5"/>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81" name="Group 14"/>
            <p:cNvGrpSpPr/>
            <p:nvPr/>
          </p:nvGrpSpPr>
          <p:grpSpPr>
            <a:xfrm>
              <a:off x="3429000" y="3733800"/>
              <a:ext cx="496390" cy="247650"/>
              <a:chOff x="4076699" y="2763610"/>
              <a:chExt cx="496390" cy="247650"/>
            </a:xfrm>
          </p:grpSpPr>
          <p:sp>
            <p:nvSpPr>
              <p:cNvPr id="260" name="Oval 6"/>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261" name="Cross 7"/>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82" name="Group 15"/>
            <p:cNvGrpSpPr/>
            <p:nvPr/>
          </p:nvGrpSpPr>
          <p:grpSpPr>
            <a:xfrm>
              <a:off x="5257800" y="1981200"/>
              <a:ext cx="495301" cy="247650"/>
              <a:chOff x="4077788" y="3235779"/>
              <a:chExt cx="495301" cy="247650"/>
            </a:xfrm>
          </p:grpSpPr>
          <p:sp>
            <p:nvSpPr>
              <p:cNvPr id="258" name="Oval 8"/>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9" name="Cross 9"/>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83" name="Group 13"/>
            <p:cNvGrpSpPr/>
            <p:nvPr/>
          </p:nvGrpSpPr>
          <p:grpSpPr>
            <a:xfrm>
              <a:off x="4060370" y="1020677"/>
              <a:ext cx="521427" cy="247650"/>
              <a:chOff x="4038600" y="1981200"/>
              <a:chExt cx="521427" cy="247650"/>
            </a:xfrm>
          </p:grpSpPr>
          <p:sp>
            <p:nvSpPr>
              <p:cNvPr id="256" name="Cross 10"/>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7" name="Oval 11"/>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84" name="Group 16"/>
            <p:cNvGrpSpPr/>
            <p:nvPr/>
          </p:nvGrpSpPr>
          <p:grpSpPr>
            <a:xfrm>
              <a:off x="4237808" y="2246136"/>
              <a:ext cx="487681" cy="247650"/>
              <a:chOff x="4085408" y="2358662"/>
              <a:chExt cx="487681" cy="247650"/>
            </a:xfrm>
          </p:grpSpPr>
          <p:sp>
            <p:nvSpPr>
              <p:cNvPr id="254" name="Oval 17"/>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5" name="Cross 18"/>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85" name="Group 19"/>
            <p:cNvGrpSpPr/>
            <p:nvPr/>
          </p:nvGrpSpPr>
          <p:grpSpPr>
            <a:xfrm>
              <a:off x="3505200" y="2217561"/>
              <a:ext cx="487681" cy="247650"/>
              <a:chOff x="4085408" y="2358662"/>
              <a:chExt cx="487681" cy="247650"/>
            </a:xfrm>
          </p:grpSpPr>
          <p:sp>
            <p:nvSpPr>
              <p:cNvPr id="252" name="Oval 20"/>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3" name="Cross 21"/>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86" name="Group 22"/>
            <p:cNvGrpSpPr/>
            <p:nvPr/>
          </p:nvGrpSpPr>
          <p:grpSpPr>
            <a:xfrm>
              <a:off x="4740729" y="2511747"/>
              <a:ext cx="487681" cy="247650"/>
              <a:chOff x="4085408" y="2358662"/>
              <a:chExt cx="487681" cy="247650"/>
            </a:xfrm>
          </p:grpSpPr>
          <p:sp>
            <p:nvSpPr>
              <p:cNvPr id="250" name="Oval 23"/>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1" name="Cross 24"/>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87" name="Group 25"/>
            <p:cNvGrpSpPr/>
            <p:nvPr/>
          </p:nvGrpSpPr>
          <p:grpSpPr>
            <a:xfrm>
              <a:off x="3660866" y="2482628"/>
              <a:ext cx="487681" cy="247650"/>
              <a:chOff x="4085408" y="2358662"/>
              <a:chExt cx="487681" cy="247650"/>
            </a:xfrm>
          </p:grpSpPr>
          <p:sp>
            <p:nvSpPr>
              <p:cNvPr id="248" name="Oval 26"/>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9" name="Cross 27"/>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88" name="Group 28"/>
            <p:cNvGrpSpPr/>
            <p:nvPr/>
          </p:nvGrpSpPr>
          <p:grpSpPr>
            <a:xfrm>
              <a:off x="5029200" y="3352800"/>
              <a:ext cx="496390" cy="247650"/>
              <a:chOff x="4076699" y="2763610"/>
              <a:chExt cx="496390" cy="247650"/>
            </a:xfrm>
          </p:grpSpPr>
          <p:sp>
            <p:nvSpPr>
              <p:cNvPr id="246" name="Oval 245"/>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247" name="Cross 246"/>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89" name="Group 31"/>
            <p:cNvGrpSpPr/>
            <p:nvPr/>
          </p:nvGrpSpPr>
          <p:grpSpPr>
            <a:xfrm>
              <a:off x="3962400" y="3810000"/>
              <a:ext cx="496390" cy="247650"/>
              <a:chOff x="4076699" y="2763610"/>
              <a:chExt cx="496390" cy="247650"/>
            </a:xfrm>
          </p:grpSpPr>
          <p:sp>
            <p:nvSpPr>
              <p:cNvPr id="244" name="Oval 243"/>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245" name="Cross 244"/>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90" name="Group 34"/>
            <p:cNvGrpSpPr/>
            <p:nvPr/>
          </p:nvGrpSpPr>
          <p:grpSpPr>
            <a:xfrm>
              <a:off x="4876800" y="3962400"/>
              <a:ext cx="496390" cy="247650"/>
              <a:chOff x="4076699" y="2763610"/>
              <a:chExt cx="496390" cy="247650"/>
            </a:xfrm>
          </p:grpSpPr>
          <p:sp>
            <p:nvSpPr>
              <p:cNvPr id="242" name="Oval 241"/>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243" name="Cross 242"/>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91" name="Group 37"/>
            <p:cNvGrpSpPr/>
            <p:nvPr/>
          </p:nvGrpSpPr>
          <p:grpSpPr>
            <a:xfrm>
              <a:off x="4495800" y="3657600"/>
              <a:ext cx="496390" cy="247650"/>
              <a:chOff x="4076699" y="2763610"/>
              <a:chExt cx="496390" cy="247650"/>
            </a:xfrm>
          </p:grpSpPr>
          <p:sp>
            <p:nvSpPr>
              <p:cNvPr id="240" name="Oval 239"/>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241" name="Cross 240"/>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92" name="Group 40"/>
            <p:cNvGrpSpPr/>
            <p:nvPr/>
          </p:nvGrpSpPr>
          <p:grpSpPr>
            <a:xfrm>
              <a:off x="4514305" y="1424537"/>
              <a:ext cx="496390" cy="247650"/>
              <a:chOff x="4076699" y="2763610"/>
              <a:chExt cx="496390" cy="247650"/>
            </a:xfrm>
          </p:grpSpPr>
          <p:sp>
            <p:nvSpPr>
              <p:cNvPr id="238" name="Oval 237"/>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239" name="Cross 238"/>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93" name="Group 43"/>
            <p:cNvGrpSpPr/>
            <p:nvPr/>
          </p:nvGrpSpPr>
          <p:grpSpPr>
            <a:xfrm>
              <a:off x="4191000" y="2514600"/>
              <a:ext cx="495301" cy="247650"/>
              <a:chOff x="4077788" y="3235779"/>
              <a:chExt cx="495301" cy="247650"/>
            </a:xfrm>
          </p:grpSpPr>
          <p:sp>
            <p:nvSpPr>
              <p:cNvPr id="236" name="Oval 235"/>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7" name="Cross 236"/>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94" name="Group 46"/>
            <p:cNvGrpSpPr/>
            <p:nvPr/>
          </p:nvGrpSpPr>
          <p:grpSpPr>
            <a:xfrm>
              <a:off x="4800600" y="2133600"/>
              <a:ext cx="495301" cy="247650"/>
              <a:chOff x="4077788" y="3235779"/>
              <a:chExt cx="495301" cy="247650"/>
            </a:xfrm>
          </p:grpSpPr>
          <p:sp>
            <p:nvSpPr>
              <p:cNvPr id="234" name="Oval 233"/>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5" name="Cross 234"/>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95" name="Group 49"/>
            <p:cNvGrpSpPr/>
            <p:nvPr/>
          </p:nvGrpSpPr>
          <p:grpSpPr>
            <a:xfrm>
              <a:off x="3486149" y="1868130"/>
              <a:ext cx="495301" cy="247650"/>
              <a:chOff x="4077788" y="3235779"/>
              <a:chExt cx="495301" cy="247650"/>
            </a:xfrm>
          </p:grpSpPr>
          <p:sp>
            <p:nvSpPr>
              <p:cNvPr id="232" name="Oval 231"/>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3" name="Cross 232"/>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96" name="Group 52"/>
            <p:cNvGrpSpPr/>
            <p:nvPr/>
          </p:nvGrpSpPr>
          <p:grpSpPr>
            <a:xfrm>
              <a:off x="4038600" y="2057400"/>
              <a:ext cx="495301" cy="247650"/>
              <a:chOff x="4077788" y="3235779"/>
              <a:chExt cx="495301" cy="247650"/>
            </a:xfrm>
          </p:grpSpPr>
          <p:sp>
            <p:nvSpPr>
              <p:cNvPr id="230" name="Oval 229"/>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1" name="Cross 230"/>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97" name="Group 55"/>
            <p:cNvGrpSpPr/>
            <p:nvPr/>
          </p:nvGrpSpPr>
          <p:grpSpPr>
            <a:xfrm>
              <a:off x="3638006" y="2762119"/>
              <a:ext cx="495301" cy="247650"/>
              <a:chOff x="4077788" y="3235779"/>
              <a:chExt cx="495301" cy="247650"/>
            </a:xfrm>
          </p:grpSpPr>
          <p:sp>
            <p:nvSpPr>
              <p:cNvPr id="228" name="Oval 227"/>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9" name="Cross 228"/>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98" name="Group 58"/>
            <p:cNvGrpSpPr/>
            <p:nvPr/>
          </p:nvGrpSpPr>
          <p:grpSpPr>
            <a:xfrm>
              <a:off x="5245283" y="1561425"/>
              <a:ext cx="521427" cy="247650"/>
              <a:chOff x="4038600" y="1981200"/>
              <a:chExt cx="521427" cy="247650"/>
            </a:xfrm>
          </p:grpSpPr>
          <p:sp>
            <p:nvSpPr>
              <p:cNvPr id="226" name="Cross 225"/>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7" name="Oval 226"/>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99" name="Group 61"/>
            <p:cNvGrpSpPr/>
            <p:nvPr/>
          </p:nvGrpSpPr>
          <p:grpSpPr>
            <a:xfrm>
              <a:off x="3382191" y="1523869"/>
              <a:ext cx="521427" cy="247650"/>
              <a:chOff x="4038600" y="1981200"/>
              <a:chExt cx="521427" cy="247650"/>
            </a:xfrm>
          </p:grpSpPr>
          <p:sp>
            <p:nvSpPr>
              <p:cNvPr id="224" name="Cross 223"/>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5" name="Oval 224"/>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00" name="Group 64"/>
            <p:cNvGrpSpPr/>
            <p:nvPr/>
          </p:nvGrpSpPr>
          <p:grpSpPr>
            <a:xfrm>
              <a:off x="4839789" y="1007614"/>
              <a:ext cx="521427" cy="247650"/>
              <a:chOff x="4038600" y="1981200"/>
              <a:chExt cx="521427" cy="247650"/>
            </a:xfrm>
          </p:grpSpPr>
          <p:sp>
            <p:nvSpPr>
              <p:cNvPr id="222" name="Cross 221"/>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3" name="Oval 222"/>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01" name="Group 67"/>
            <p:cNvGrpSpPr/>
            <p:nvPr/>
          </p:nvGrpSpPr>
          <p:grpSpPr>
            <a:xfrm>
              <a:off x="3352800" y="990600"/>
              <a:ext cx="521427" cy="247650"/>
              <a:chOff x="4038600" y="1981200"/>
              <a:chExt cx="521427" cy="247650"/>
            </a:xfrm>
          </p:grpSpPr>
          <p:sp>
            <p:nvSpPr>
              <p:cNvPr id="220" name="Cross 219"/>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1" name="Oval 220"/>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02" name="Group 70"/>
            <p:cNvGrpSpPr/>
            <p:nvPr/>
          </p:nvGrpSpPr>
          <p:grpSpPr>
            <a:xfrm>
              <a:off x="3936272" y="1301256"/>
              <a:ext cx="521427" cy="247650"/>
              <a:chOff x="4038600" y="1981200"/>
              <a:chExt cx="521427" cy="247650"/>
            </a:xfrm>
          </p:grpSpPr>
          <p:sp>
            <p:nvSpPr>
              <p:cNvPr id="218" name="Cross 217"/>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9" name="Oval 218"/>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03" name="Group 73"/>
            <p:cNvGrpSpPr/>
            <p:nvPr/>
          </p:nvGrpSpPr>
          <p:grpSpPr>
            <a:xfrm>
              <a:off x="4132217" y="1773424"/>
              <a:ext cx="521427" cy="247650"/>
              <a:chOff x="4038600" y="1981200"/>
              <a:chExt cx="521427" cy="247650"/>
            </a:xfrm>
          </p:grpSpPr>
          <p:sp>
            <p:nvSpPr>
              <p:cNvPr id="216" name="Cross 215"/>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7" name="Oval 216"/>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04" name="Group 76"/>
            <p:cNvGrpSpPr/>
            <p:nvPr/>
          </p:nvGrpSpPr>
          <p:grpSpPr>
            <a:xfrm>
              <a:off x="5105400" y="1371600"/>
              <a:ext cx="521427" cy="247650"/>
              <a:chOff x="4038600" y="1981200"/>
              <a:chExt cx="521427" cy="247650"/>
            </a:xfrm>
          </p:grpSpPr>
          <p:sp>
            <p:nvSpPr>
              <p:cNvPr id="214" name="Cross 213"/>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5" name="Oval 214"/>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sp>
          <p:nvSpPr>
            <p:cNvPr id="205" name="Rounded Rectangle 204"/>
            <p:cNvSpPr/>
            <p:nvPr/>
          </p:nvSpPr>
          <p:spPr>
            <a:xfrm>
              <a:off x="3124200" y="725674"/>
              <a:ext cx="2819400" cy="3657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6" name="Rounded Rectangle 205"/>
            <p:cNvSpPr/>
            <p:nvPr/>
          </p:nvSpPr>
          <p:spPr>
            <a:xfrm>
              <a:off x="6477000" y="631717"/>
              <a:ext cx="2133600" cy="146685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Group 1</a:t>
              </a:r>
              <a:endParaRPr lang="en-US" sz="1000" b="1" dirty="0">
                <a:solidFill>
                  <a:schemeClr val="bg1"/>
                </a:solidFill>
              </a:endParaRPr>
            </a:p>
          </p:txBody>
        </p:sp>
        <p:sp>
          <p:nvSpPr>
            <p:cNvPr id="207" name="Right Arrow 206"/>
            <p:cNvSpPr/>
            <p:nvPr/>
          </p:nvSpPr>
          <p:spPr>
            <a:xfrm>
              <a:off x="2142034" y="1187555"/>
              <a:ext cx="1200149" cy="48463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8" name="Right Arrow 207"/>
            <p:cNvSpPr/>
            <p:nvPr/>
          </p:nvSpPr>
          <p:spPr>
            <a:xfrm>
              <a:off x="2183403" y="3564036"/>
              <a:ext cx="1200149" cy="484632"/>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9" name="Right Arrow 208"/>
            <p:cNvSpPr/>
            <p:nvPr/>
          </p:nvSpPr>
          <p:spPr>
            <a:xfrm>
              <a:off x="5505997" y="1119967"/>
              <a:ext cx="1200149" cy="48463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0" name="Rounded Rectangle 209"/>
            <p:cNvSpPr/>
            <p:nvPr/>
          </p:nvSpPr>
          <p:spPr>
            <a:xfrm>
              <a:off x="3429000" y="685800"/>
              <a:ext cx="2380163" cy="3350619"/>
            </a:xfrm>
            <a:prstGeom prst="roundRect">
              <a:avLst/>
            </a:prstGeom>
            <a:solidFill>
              <a:schemeClr val="accent5">
                <a:lumMod val="60000"/>
                <a:lumOff val="40000"/>
                <a:alpha val="21000"/>
              </a:schemeClr>
            </a:solid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1" name="Rounded Rectangle 210"/>
            <p:cNvSpPr/>
            <p:nvPr/>
          </p:nvSpPr>
          <p:spPr>
            <a:xfrm>
              <a:off x="3200400" y="990600"/>
              <a:ext cx="2555423" cy="2093726"/>
            </a:xfrm>
            <a:prstGeom prst="roundRect">
              <a:avLst/>
            </a:prstGeom>
            <a:solidFill>
              <a:schemeClr val="accent1">
                <a:alpha val="21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2" name="Rounded Rectangle 211"/>
            <p:cNvSpPr/>
            <p:nvPr/>
          </p:nvSpPr>
          <p:spPr>
            <a:xfrm>
              <a:off x="6324600" y="3377376"/>
              <a:ext cx="1524001"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dirty="0" smtClean="0"/>
                <a:t>Group 2</a:t>
              </a:r>
              <a:endParaRPr lang="en-US" sz="1000" dirty="0"/>
            </a:p>
          </p:txBody>
        </p:sp>
        <p:sp>
          <p:nvSpPr>
            <p:cNvPr id="213" name="Right Arrow 212"/>
            <p:cNvSpPr/>
            <p:nvPr/>
          </p:nvSpPr>
          <p:spPr>
            <a:xfrm>
              <a:off x="5486400" y="3605976"/>
              <a:ext cx="1200149" cy="484632"/>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Tree>
    <p:extLst>
      <p:ext uri="{BB962C8B-B14F-4D97-AF65-F5344CB8AC3E}">
        <p14:creationId xmlns:p14="http://schemas.microsoft.com/office/powerpoint/2010/main" val="19266608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0"/>
          <p:cNvGrpSpPr/>
          <p:nvPr/>
        </p:nvGrpSpPr>
        <p:grpSpPr>
          <a:xfrm>
            <a:off x="381000" y="838200"/>
            <a:ext cx="4232368" cy="1712726"/>
            <a:chOff x="796832" y="725674"/>
            <a:chExt cx="7813768" cy="3657600"/>
          </a:xfrm>
        </p:grpSpPr>
        <p:sp>
          <p:nvSpPr>
            <p:cNvPr id="3" name="Rounded Rectangle 2"/>
            <p:cNvSpPr/>
            <p:nvPr/>
          </p:nvSpPr>
          <p:spPr>
            <a:xfrm>
              <a:off x="809883" y="1033187"/>
              <a:ext cx="152400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Group 1</a:t>
              </a:r>
              <a:endParaRPr lang="en-US" sz="1000" dirty="0"/>
            </a:p>
          </p:txBody>
        </p:sp>
        <p:sp>
          <p:nvSpPr>
            <p:cNvPr id="4" name="Rounded Rectangle 3"/>
            <p:cNvSpPr/>
            <p:nvPr/>
          </p:nvSpPr>
          <p:spPr>
            <a:xfrm>
              <a:off x="796832" y="2948537"/>
              <a:ext cx="1524001"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dirty="0" smtClean="0"/>
                <a:t>Group 2</a:t>
              </a:r>
              <a:endParaRPr lang="en-US" sz="1000" dirty="0"/>
            </a:p>
          </p:txBody>
        </p:sp>
        <p:grpSp>
          <p:nvGrpSpPr>
            <p:cNvPr id="13" name="Group 12"/>
            <p:cNvGrpSpPr/>
            <p:nvPr/>
          </p:nvGrpSpPr>
          <p:grpSpPr>
            <a:xfrm>
              <a:off x="4725489" y="1834384"/>
              <a:ext cx="487681" cy="247650"/>
              <a:chOff x="4085408" y="2358662"/>
              <a:chExt cx="487681" cy="247650"/>
            </a:xfrm>
          </p:grpSpPr>
          <p:sp>
            <p:nvSpPr>
              <p:cNvPr id="5" name="Oval 4"/>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 name="Cross 5"/>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4" name="Group 14"/>
            <p:cNvGrpSpPr/>
            <p:nvPr/>
          </p:nvGrpSpPr>
          <p:grpSpPr>
            <a:xfrm>
              <a:off x="3382191" y="3153188"/>
              <a:ext cx="496390" cy="247650"/>
              <a:chOff x="4076699" y="2763610"/>
              <a:chExt cx="496390" cy="247650"/>
            </a:xfrm>
          </p:grpSpPr>
          <p:sp>
            <p:nvSpPr>
              <p:cNvPr id="7" name="Oval 6"/>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8" name="Cross 7"/>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5" name="Group 15"/>
            <p:cNvGrpSpPr/>
            <p:nvPr/>
          </p:nvGrpSpPr>
          <p:grpSpPr>
            <a:xfrm>
              <a:off x="3851365" y="3345320"/>
              <a:ext cx="495301" cy="247650"/>
              <a:chOff x="4077788" y="3235779"/>
              <a:chExt cx="495301" cy="247650"/>
            </a:xfrm>
          </p:grpSpPr>
          <p:sp>
            <p:nvSpPr>
              <p:cNvPr id="9" name="Oval 8"/>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 name="Cross 9"/>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6" name="Group 13"/>
            <p:cNvGrpSpPr/>
            <p:nvPr/>
          </p:nvGrpSpPr>
          <p:grpSpPr>
            <a:xfrm>
              <a:off x="4060370" y="1020677"/>
              <a:ext cx="521427" cy="247650"/>
              <a:chOff x="4038600" y="1981200"/>
              <a:chExt cx="521427" cy="247650"/>
            </a:xfrm>
          </p:grpSpPr>
          <p:sp>
            <p:nvSpPr>
              <p:cNvPr id="11" name="Cross 10"/>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 name="Oval 11"/>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7" name="Group 16"/>
            <p:cNvGrpSpPr/>
            <p:nvPr/>
          </p:nvGrpSpPr>
          <p:grpSpPr>
            <a:xfrm>
              <a:off x="4237808" y="2246136"/>
              <a:ext cx="487681" cy="247650"/>
              <a:chOff x="4085408" y="2358662"/>
              <a:chExt cx="487681" cy="247650"/>
            </a:xfrm>
          </p:grpSpPr>
          <p:sp>
            <p:nvSpPr>
              <p:cNvPr id="18" name="Oval 17"/>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 name="Cross 18"/>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20" name="Group 19"/>
            <p:cNvGrpSpPr/>
            <p:nvPr/>
          </p:nvGrpSpPr>
          <p:grpSpPr>
            <a:xfrm>
              <a:off x="3505200" y="2217561"/>
              <a:ext cx="487681" cy="247650"/>
              <a:chOff x="4085408" y="2358662"/>
              <a:chExt cx="487681" cy="247650"/>
            </a:xfrm>
          </p:grpSpPr>
          <p:sp>
            <p:nvSpPr>
              <p:cNvPr id="21" name="Oval 20"/>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 name="Cross 21"/>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23" name="Group 22"/>
            <p:cNvGrpSpPr/>
            <p:nvPr/>
          </p:nvGrpSpPr>
          <p:grpSpPr>
            <a:xfrm>
              <a:off x="4740729" y="2511747"/>
              <a:ext cx="487681" cy="247650"/>
              <a:chOff x="4085408" y="2358662"/>
              <a:chExt cx="487681" cy="247650"/>
            </a:xfrm>
          </p:grpSpPr>
          <p:sp>
            <p:nvSpPr>
              <p:cNvPr id="24" name="Oval 23"/>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 name="Cross 24"/>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26" name="Group 25"/>
            <p:cNvGrpSpPr/>
            <p:nvPr/>
          </p:nvGrpSpPr>
          <p:grpSpPr>
            <a:xfrm>
              <a:off x="3660866" y="2482628"/>
              <a:ext cx="487681" cy="247650"/>
              <a:chOff x="4085408" y="2358662"/>
              <a:chExt cx="487681" cy="247650"/>
            </a:xfrm>
          </p:grpSpPr>
          <p:sp>
            <p:nvSpPr>
              <p:cNvPr id="27" name="Oval 26"/>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 name="Cross 27"/>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29" name="Group 28"/>
            <p:cNvGrpSpPr/>
            <p:nvPr/>
          </p:nvGrpSpPr>
          <p:grpSpPr>
            <a:xfrm>
              <a:off x="4725489" y="2906899"/>
              <a:ext cx="496390" cy="247650"/>
              <a:chOff x="4076699" y="2763610"/>
              <a:chExt cx="496390" cy="247650"/>
            </a:xfrm>
          </p:grpSpPr>
          <p:sp>
            <p:nvSpPr>
              <p:cNvPr id="30" name="Oval 29"/>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31" name="Cross 30"/>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64" name="Group 31"/>
            <p:cNvGrpSpPr/>
            <p:nvPr/>
          </p:nvGrpSpPr>
          <p:grpSpPr>
            <a:xfrm>
              <a:off x="4229099" y="2651084"/>
              <a:ext cx="496390" cy="247650"/>
              <a:chOff x="4076699" y="2763610"/>
              <a:chExt cx="496390" cy="247650"/>
            </a:xfrm>
          </p:grpSpPr>
          <p:sp>
            <p:nvSpPr>
              <p:cNvPr id="33" name="Oval 32"/>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34" name="Cross 33"/>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65" name="Group 34"/>
            <p:cNvGrpSpPr/>
            <p:nvPr/>
          </p:nvGrpSpPr>
          <p:grpSpPr>
            <a:xfrm>
              <a:off x="3382191" y="1077827"/>
              <a:ext cx="496390" cy="247650"/>
              <a:chOff x="4076699" y="2763610"/>
              <a:chExt cx="496390" cy="247650"/>
            </a:xfrm>
          </p:grpSpPr>
          <p:sp>
            <p:nvSpPr>
              <p:cNvPr id="36" name="Oval 35"/>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37" name="Cross 36"/>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66" name="Group 37"/>
            <p:cNvGrpSpPr/>
            <p:nvPr/>
          </p:nvGrpSpPr>
          <p:grpSpPr>
            <a:xfrm>
              <a:off x="4445727" y="3303682"/>
              <a:ext cx="496390" cy="247650"/>
              <a:chOff x="4076699" y="2763610"/>
              <a:chExt cx="496390" cy="247650"/>
            </a:xfrm>
          </p:grpSpPr>
          <p:sp>
            <p:nvSpPr>
              <p:cNvPr id="39" name="Oval 38"/>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40" name="Cross 39"/>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67" name="Group 40"/>
            <p:cNvGrpSpPr/>
            <p:nvPr/>
          </p:nvGrpSpPr>
          <p:grpSpPr>
            <a:xfrm>
              <a:off x="4514305" y="1424537"/>
              <a:ext cx="496390" cy="247650"/>
              <a:chOff x="4076699" y="2763610"/>
              <a:chExt cx="496390" cy="247650"/>
            </a:xfrm>
          </p:grpSpPr>
          <p:sp>
            <p:nvSpPr>
              <p:cNvPr id="42" name="Oval 41"/>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43" name="Cross 42"/>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68" name="Group 43"/>
            <p:cNvGrpSpPr/>
            <p:nvPr/>
          </p:nvGrpSpPr>
          <p:grpSpPr>
            <a:xfrm>
              <a:off x="4230188" y="3123253"/>
              <a:ext cx="495301" cy="247650"/>
              <a:chOff x="4077788" y="3235779"/>
              <a:chExt cx="495301" cy="247650"/>
            </a:xfrm>
          </p:grpSpPr>
          <p:sp>
            <p:nvSpPr>
              <p:cNvPr id="45" name="Oval 44"/>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 name="Cross 45"/>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69" name="Group 46"/>
            <p:cNvGrpSpPr/>
            <p:nvPr/>
          </p:nvGrpSpPr>
          <p:grpSpPr>
            <a:xfrm>
              <a:off x="4467497" y="3596780"/>
              <a:ext cx="495301" cy="247650"/>
              <a:chOff x="4077788" y="3235779"/>
              <a:chExt cx="495301" cy="247650"/>
            </a:xfrm>
          </p:grpSpPr>
          <p:sp>
            <p:nvSpPr>
              <p:cNvPr id="48" name="Oval 47"/>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9" name="Cross 48"/>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70" name="Group 49"/>
            <p:cNvGrpSpPr/>
            <p:nvPr/>
          </p:nvGrpSpPr>
          <p:grpSpPr>
            <a:xfrm>
              <a:off x="3486149" y="1868130"/>
              <a:ext cx="495301" cy="247650"/>
              <a:chOff x="4077788" y="3235779"/>
              <a:chExt cx="495301" cy="247650"/>
            </a:xfrm>
          </p:grpSpPr>
          <p:sp>
            <p:nvSpPr>
              <p:cNvPr id="51" name="Oval 50"/>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2" name="Cross 51"/>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71" name="Group 52"/>
            <p:cNvGrpSpPr/>
            <p:nvPr/>
          </p:nvGrpSpPr>
          <p:grpSpPr>
            <a:xfrm>
              <a:off x="3383280" y="3560041"/>
              <a:ext cx="495301" cy="247650"/>
              <a:chOff x="4077788" y="3235779"/>
              <a:chExt cx="495301" cy="247650"/>
            </a:xfrm>
          </p:grpSpPr>
          <p:sp>
            <p:nvSpPr>
              <p:cNvPr id="54" name="Oval 53"/>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5" name="Cross 54"/>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72" name="Group 55"/>
            <p:cNvGrpSpPr/>
            <p:nvPr/>
          </p:nvGrpSpPr>
          <p:grpSpPr>
            <a:xfrm>
              <a:off x="3638006" y="2762119"/>
              <a:ext cx="495301" cy="247650"/>
              <a:chOff x="4077788" y="3235779"/>
              <a:chExt cx="495301" cy="247650"/>
            </a:xfrm>
          </p:grpSpPr>
          <p:sp>
            <p:nvSpPr>
              <p:cNvPr id="57" name="Oval 56"/>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 name="Cross 57"/>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73" name="Group 58"/>
            <p:cNvGrpSpPr/>
            <p:nvPr/>
          </p:nvGrpSpPr>
          <p:grpSpPr>
            <a:xfrm>
              <a:off x="5245283" y="1561425"/>
              <a:ext cx="521427" cy="247650"/>
              <a:chOff x="4038600" y="1981200"/>
              <a:chExt cx="521427" cy="247650"/>
            </a:xfrm>
          </p:grpSpPr>
          <p:sp>
            <p:nvSpPr>
              <p:cNvPr id="60" name="Cross 59"/>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 name="Oval 60"/>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74" name="Group 61"/>
            <p:cNvGrpSpPr/>
            <p:nvPr/>
          </p:nvGrpSpPr>
          <p:grpSpPr>
            <a:xfrm>
              <a:off x="3382191" y="1523869"/>
              <a:ext cx="521427" cy="247650"/>
              <a:chOff x="4038600" y="1981200"/>
              <a:chExt cx="521427" cy="247650"/>
            </a:xfrm>
          </p:grpSpPr>
          <p:sp>
            <p:nvSpPr>
              <p:cNvPr id="63" name="Cross 62"/>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4" name="Oval 63"/>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75" name="Group 64"/>
            <p:cNvGrpSpPr/>
            <p:nvPr/>
          </p:nvGrpSpPr>
          <p:grpSpPr>
            <a:xfrm>
              <a:off x="4839789" y="1007614"/>
              <a:ext cx="521427" cy="247650"/>
              <a:chOff x="4038600" y="1981200"/>
              <a:chExt cx="521427" cy="247650"/>
            </a:xfrm>
          </p:grpSpPr>
          <p:sp>
            <p:nvSpPr>
              <p:cNvPr id="66" name="Cross 65"/>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7" name="Oval 66"/>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76" name="Group 67"/>
            <p:cNvGrpSpPr/>
            <p:nvPr/>
          </p:nvGrpSpPr>
          <p:grpSpPr>
            <a:xfrm>
              <a:off x="5098870" y="3191832"/>
              <a:ext cx="521427" cy="247650"/>
              <a:chOff x="4038600" y="1981200"/>
              <a:chExt cx="521427" cy="247650"/>
            </a:xfrm>
          </p:grpSpPr>
          <p:sp>
            <p:nvSpPr>
              <p:cNvPr id="69" name="Cross 68"/>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0" name="Oval 69"/>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77" name="Group 70"/>
            <p:cNvGrpSpPr/>
            <p:nvPr/>
          </p:nvGrpSpPr>
          <p:grpSpPr>
            <a:xfrm>
              <a:off x="3936272" y="1301256"/>
              <a:ext cx="521427" cy="247650"/>
              <a:chOff x="4038600" y="1981200"/>
              <a:chExt cx="521427" cy="247650"/>
            </a:xfrm>
          </p:grpSpPr>
          <p:sp>
            <p:nvSpPr>
              <p:cNvPr id="72" name="Cross 71"/>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3" name="Oval 72"/>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78" name="Group 73"/>
            <p:cNvGrpSpPr/>
            <p:nvPr/>
          </p:nvGrpSpPr>
          <p:grpSpPr>
            <a:xfrm>
              <a:off x="4132217" y="1773424"/>
              <a:ext cx="521427" cy="247650"/>
              <a:chOff x="4038600" y="1981200"/>
              <a:chExt cx="521427" cy="247650"/>
            </a:xfrm>
          </p:grpSpPr>
          <p:sp>
            <p:nvSpPr>
              <p:cNvPr id="75" name="Cross 74"/>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6" name="Oval 75"/>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79" name="Group 76"/>
            <p:cNvGrpSpPr/>
            <p:nvPr/>
          </p:nvGrpSpPr>
          <p:grpSpPr>
            <a:xfrm>
              <a:off x="5201197" y="3530922"/>
              <a:ext cx="521427" cy="247650"/>
              <a:chOff x="4038600" y="1981200"/>
              <a:chExt cx="521427" cy="247650"/>
            </a:xfrm>
          </p:grpSpPr>
          <p:sp>
            <p:nvSpPr>
              <p:cNvPr id="78" name="Cross 77"/>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9" name="Oval 78"/>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sp>
          <p:nvSpPr>
            <p:cNvPr id="80" name="Rounded Rectangle 79"/>
            <p:cNvSpPr/>
            <p:nvPr/>
          </p:nvSpPr>
          <p:spPr>
            <a:xfrm>
              <a:off x="3124200" y="725674"/>
              <a:ext cx="2819400" cy="3657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2" name="Rounded Rectangle 81"/>
            <p:cNvSpPr/>
            <p:nvPr/>
          </p:nvSpPr>
          <p:spPr>
            <a:xfrm>
              <a:off x="6477000" y="1723069"/>
              <a:ext cx="2133600" cy="146685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Group 1</a:t>
              </a:r>
              <a:endParaRPr lang="en-US" sz="1000" b="1" dirty="0">
                <a:solidFill>
                  <a:schemeClr val="bg1"/>
                </a:solidFill>
              </a:endParaRPr>
            </a:p>
          </p:txBody>
        </p:sp>
        <p:sp>
          <p:nvSpPr>
            <p:cNvPr id="83" name="Right Arrow 82"/>
            <p:cNvSpPr/>
            <p:nvPr/>
          </p:nvSpPr>
          <p:spPr>
            <a:xfrm>
              <a:off x="2142034" y="1187555"/>
              <a:ext cx="1200149" cy="48463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5" name="Right Arrow 84"/>
            <p:cNvSpPr/>
            <p:nvPr/>
          </p:nvSpPr>
          <p:spPr>
            <a:xfrm>
              <a:off x="2142035" y="3235973"/>
              <a:ext cx="1200149" cy="484632"/>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6" name="Right Arrow 85"/>
            <p:cNvSpPr/>
            <p:nvPr/>
          </p:nvSpPr>
          <p:spPr>
            <a:xfrm>
              <a:off x="5505997" y="2211319"/>
              <a:ext cx="1200149" cy="48463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8" name="Rounded Rectangle 87"/>
            <p:cNvSpPr/>
            <p:nvPr/>
          </p:nvSpPr>
          <p:spPr>
            <a:xfrm>
              <a:off x="3470364" y="954274"/>
              <a:ext cx="2380163" cy="3350619"/>
            </a:xfrm>
            <a:prstGeom prst="roundRect">
              <a:avLst/>
            </a:prstGeom>
            <a:solidFill>
              <a:schemeClr val="accent5">
                <a:lumMod val="60000"/>
                <a:lumOff val="40000"/>
                <a:alpha val="21000"/>
              </a:schemeClr>
            </a:solid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9" name="Rounded Rectangle 88"/>
            <p:cNvSpPr/>
            <p:nvPr/>
          </p:nvSpPr>
          <p:spPr>
            <a:xfrm>
              <a:off x="3283129" y="801874"/>
              <a:ext cx="2555423" cy="3124200"/>
            </a:xfrm>
            <a:prstGeom prst="roundRect">
              <a:avLst/>
            </a:prstGeom>
            <a:solidFill>
              <a:schemeClr val="accent1">
                <a:alpha val="21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
        <p:nvSpPr>
          <p:cNvPr id="90" name="Title 89"/>
          <p:cNvSpPr>
            <a:spLocks noGrp="1"/>
          </p:cNvSpPr>
          <p:nvPr>
            <p:ph type="title"/>
          </p:nvPr>
        </p:nvSpPr>
        <p:spPr>
          <a:xfrm>
            <a:off x="609600" y="4800600"/>
            <a:ext cx="7848600" cy="1371600"/>
          </a:xfrm>
        </p:spPr>
        <p:txBody>
          <a:bodyPr/>
          <a:lstStyle/>
          <a:p>
            <a:r>
              <a:rPr lang="en-US" sz="2800" dirty="0" smtClean="0"/>
              <a:t>Ongoing processes of construction and reconstruction of ethnic groups are tied to how much they mix and also the rules of mixing</a:t>
            </a:r>
            <a:endParaRPr lang="en-US" sz="2800" dirty="0"/>
          </a:p>
        </p:txBody>
      </p:sp>
      <p:grpSp>
        <p:nvGrpSpPr>
          <p:cNvPr id="280" name="Group 89"/>
          <p:cNvGrpSpPr/>
          <p:nvPr/>
        </p:nvGrpSpPr>
        <p:grpSpPr>
          <a:xfrm>
            <a:off x="4648200" y="3352800"/>
            <a:ext cx="3810000" cy="1560326"/>
            <a:chOff x="796832" y="990600"/>
            <a:chExt cx="7813768" cy="3657600"/>
          </a:xfrm>
        </p:grpSpPr>
        <p:sp>
          <p:nvSpPr>
            <p:cNvPr id="93" name="Rounded Rectangle 92"/>
            <p:cNvSpPr/>
            <p:nvPr/>
          </p:nvSpPr>
          <p:spPr>
            <a:xfrm>
              <a:off x="809883" y="1298113"/>
              <a:ext cx="152400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Group 1</a:t>
              </a:r>
              <a:endParaRPr lang="en-US" sz="1000" dirty="0"/>
            </a:p>
          </p:txBody>
        </p:sp>
        <p:sp>
          <p:nvSpPr>
            <p:cNvPr id="94" name="Rounded Rectangle 93"/>
            <p:cNvSpPr/>
            <p:nvPr/>
          </p:nvSpPr>
          <p:spPr>
            <a:xfrm>
              <a:off x="796832" y="3213463"/>
              <a:ext cx="1524001"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dirty="0" smtClean="0"/>
                <a:t>Group 2</a:t>
              </a:r>
              <a:endParaRPr lang="en-US" sz="1000" dirty="0"/>
            </a:p>
          </p:txBody>
        </p:sp>
        <p:grpSp>
          <p:nvGrpSpPr>
            <p:cNvPr id="281" name="Group 12"/>
            <p:cNvGrpSpPr/>
            <p:nvPr/>
          </p:nvGrpSpPr>
          <p:grpSpPr>
            <a:xfrm>
              <a:off x="4725489" y="2099310"/>
              <a:ext cx="487681" cy="247650"/>
              <a:chOff x="4085408" y="2358662"/>
              <a:chExt cx="487681" cy="247650"/>
            </a:xfrm>
          </p:grpSpPr>
          <p:sp>
            <p:nvSpPr>
              <p:cNvPr id="175" name="Oval 4"/>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6" name="Cross 5"/>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282" name="Group 14"/>
            <p:cNvGrpSpPr/>
            <p:nvPr/>
          </p:nvGrpSpPr>
          <p:grpSpPr>
            <a:xfrm>
              <a:off x="3382191" y="3418114"/>
              <a:ext cx="496390" cy="247650"/>
              <a:chOff x="4076699" y="2763610"/>
              <a:chExt cx="496390" cy="247650"/>
            </a:xfrm>
          </p:grpSpPr>
          <p:sp>
            <p:nvSpPr>
              <p:cNvPr id="173" name="Oval 6"/>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174" name="Cross 7"/>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83" name="Group 15"/>
            <p:cNvGrpSpPr/>
            <p:nvPr/>
          </p:nvGrpSpPr>
          <p:grpSpPr>
            <a:xfrm>
              <a:off x="3851365" y="3610246"/>
              <a:ext cx="495301" cy="247650"/>
              <a:chOff x="4077788" y="3235779"/>
              <a:chExt cx="495301" cy="247650"/>
            </a:xfrm>
          </p:grpSpPr>
          <p:sp>
            <p:nvSpPr>
              <p:cNvPr id="171" name="Oval 8"/>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2" name="Cross 9"/>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84" name="Group 13"/>
            <p:cNvGrpSpPr/>
            <p:nvPr/>
          </p:nvGrpSpPr>
          <p:grpSpPr>
            <a:xfrm>
              <a:off x="4060370" y="1285603"/>
              <a:ext cx="521427" cy="247650"/>
              <a:chOff x="4038600" y="1981200"/>
              <a:chExt cx="521427" cy="247650"/>
            </a:xfrm>
          </p:grpSpPr>
          <p:sp>
            <p:nvSpPr>
              <p:cNvPr id="169" name="Cross 10"/>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0" name="Oval 11"/>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285" name="Group 16"/>
            <p:cNvGrpSpPr/>
            <p:nvPr/>
          </p:nvGrpSpPr>
          <p:grpSpPr>
            <a:xfrm>
              <a:off x="4237808" y="2511062"/>
              <a:ext cx="487681" cy="247650"/>
              <a:chOff x="4085408" y="2358662"/>
              <a:chExt cx="487681" cy="247650"/>
            </a:xfrm>
          </p:grpSpPr>
          <p:sp>
            <p:nvSpPr>
              <p:cNvPr id="167" name="Oval 17"/>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8" name="Cross 18"/>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286" name="Group 19"/>
            <p:cNvGrpSpPr/>
            <p:nvPr/>
          </p:nvGrpSpPr>
          <p:grpSpPr>
            <a:xfrm>
              <a:off x="3505200" y="2482487"/>
              <a:ext cx="487681" cy="247650"/>
              <a:chOff x="4085408" y="2358662"/>
              <a:chExt cx="487681" cy="247650"/>
            </a:xfrm>
          </p:grpSpPr>
          <p:sp>
            <p:nvSpPr>
              <p:cNvPr id="165" name="Oval 20"/>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6" name="Cross 21"/>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287" name="Group 22"/>
            <p:cNvGrpSpPr/>
            <p:nvPr/>
          </p:nvGrpSpPr>
          <p:grpSpPr>
            <a:xfrm>
              <a:off x="4740729" y="2776673"/>
              <a:ext cx="487681" cy="247650"/>
              <a:chOff x="4085408" y="2358662"/>
              <a:chExt cx="487681" cy="247650"/>
            </a:xfrm>
          </p:grpSpPr>
          <p:sp>
            <p:nvSpPr>
              <p:cNvPr id="163" name="Oval 23"/>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4" name="Cross 24"/>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32" name="Group 25"/>
            <p:cNvGrpSpPr/>
            <p:nvPr/>
          </p:nvGrpSpPr>
          <p:grpSpPr>
            <a:xfrm>
              <a:off x="3660866" y="2747554"/>
              <a:ext cx="487681" cy="247650"/>
              <a:chOff x="4085408" y="2358662"/>
              <a:chExt cx="487681" cy="247650"/>
            </a:xfrm>
          </p:grpSpPr>
          <p:sp>
            <p:nvSpPr>
              <p:cNvPr id="161" name="Oval 26"/>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2" name="Cross 27"/>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35" name="Group 28"/>
            <p:cNvGrpSpPr/>
            <p:nvPr/>
          </p:nvGrpSpPr>
          <p:grpSpPr>
            <a:xfrm>
              <a:off x="4725489" y="3171825"/>
              <a:ext cx="496390" cy="247650"/>
              <a:chOff x="4076699" y="2763610"/>
              <a:chExt cx="496390" cy="247650"/>
            </a:xfrm>
          </p:grpSpPr>
          <p:sp>
            <p:nvSpPr>
              <p:cNvPr id="159" name="Oval 158"/>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160" name="Cross 159"/>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38" name="Group 31"/>
            <p:cNvGrpSpPr/>
            <p:nvPr/>
          </p:nvGrpSpPr>
          <p:grpSpPr>
            <a:xfrm>
              <a:off x="4229099" y="2916010"/>
              <a:ext cx="496390" cy="247650"/>
              <a:chOff x="4076699" y="2763610"/>
              <a:chExt cx="496390" cy="247650"/>
            </a:xfrm>
          </p:grpSpPr>
          <p:sp>
            <p:nvSpPr>
              <p:cNvPr id="157" name="Oval 156"/>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158" name="Cross 157"/>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41" name="Group 34"/>
            <p:cNvGrpSpPr/>
            <p:nvPr/>
          </p:nvGrpSpPr>
          <p:grpSpPr>
            <a:xfrm>
              <a:off x="3382191" y="1342753"/>
              <a:ext cx="496390" cy="247650"/>
              <a:chOff x="4076699" y="2763610"/>
              <a:chExt cx="496390" cy="247650"/>
            </a:xfrm>
          </p:grpSpPr>
          <p:sp>
            <p:nvSpPr>
              <p:cNvPr id="155" name="Oval 154"/>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156" name="Cross 155"/>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44" name="Group 37"/>
            <p:cNvGrpSpPr/>
            <p:nvPr/>
          </p:nvGrpSpPr>
          <p:grpSpPr>
            <a:xfrm>
              <a:off x="4445727" y="3568608"/>
              <a:ext cx="496390" cy="247650"/>
              <a:chOff x="4076699" y="2763610"/>
              <a:chExt cx="496390" cy="247650"/>
            </a:xfrm>
          </p:grpSpPr>
          <p:sp>
            <p:nvSpPr>
              <p:cNvPr id="153" name="Oval 152"/>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154" name="Cross 153"/>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47" name="Group 40"/>
            <p:cNvGrpSpPr/>
            <p:nvPr/>
          </p:nvGrpSpPr>
          <p:grpSpPr>
            <a:xfrm>
              <a:off x="4514305" y="1689463"/>
              <a:ext cx="496390" cy="247650"/>
              <a:chOff x="4076699" y="2763610"/>
              <a:chExt cx="496390" cy="247650"/>
            </a:xfrm>
          </p:grpSpPr>
          <p:sp>
            <p:nvSpPr>
              <p:cNvPr id="151" name="Oval 150"/>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152" name="Cross 151"/>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50" name="Group 43"/>
            <p:cNvGrpSpPr/>
            <p:nvPr/>
          </p:nvGrpSpPr>
          <p:grpSpPr>
            <a:xfrm>
              <a:off x="4230188" y="3388179"/>
              <a:ext cx="495301" cy="247650"/>
              <a:chOff x="4077788" y="3235779"/>
              <a:chExt cx="495301" cy="247650"/>
            </a:xfrm>
          </p:grpSpPr>
          <p:sp>
            <p:nvSpPr>
              <p:cNvPr id="149" name="Oval 148"/>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0" name="Cross 149"/>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53" name="Group 46"/>
            <p:cNvGrpSpPr/>
            <p:nvPr/>
          </p:nvGrpSpPr>
          <p:grpSpPr>
            <a:xfrm>
              <a:off x="4467497" y="3861706"/>
              <a:ext cx="495301" cy="247650"/>
              <a:chOff x="4077788" y="3235779"/>
              <a:chExt cx="495301" cy="247650"/>
            </a:xfrm>
          </p:grpSpPr>
          <p:sp>
            <p:nvSpPr>
              <p:cNvPr id="147" name="Oval 146"/>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8" name="Cross 147"/>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56" name="Group 49"/>
            <p:cNvGrpSpPr/>
            <p:nvPr/>
          </p:nvGrpSpPr>
          <p:grpSpPr>
            <a:xfrm>
              <a:off x="3486149" y="2133056"/>
              <a:ext cx="495301" cy="247650"/>
              <a:chOff x="4077788" y="3235779"/>
              <a:chExt cx="495301" cy="247650"/>
            </a:xfrm>
          </p:grpSpPr>
          <p:sp>
            <p:nvSpPr>
              <p:cNvPr id="145" name="Oval 144"/>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6" name="Cross 145"/>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59" name="Group 52"/>
            <p:cNvGrpSpPr/>
            <p:nvPr/>
          </p:nvGrpSpPr>
          <p:grpSpPr>
            <a:xfrm>
              <a:off x="3383280" y="3824967"/>
              <a:ext cx="495301" cy="247650"/>
              <a:chOff x="4077788" y="3235779"/>
              <a:chExt cx="495301" cy="247650"/>
            </a:xfrm>
          </p:grpSpPr>
          <p:sp>
            <p:nvSpPr>
              <p:cNvPr id="143" name="Oval 142"/>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4" name="Cross 143"/>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62" name="Group 55"/>
            <p:cNvGrpSpPr/>
            <p:nvPr/>
          </p:nvGrpSpPr>
          <p:grpSpPr>
            <a:xfrm>
              <a:off x="3638006" y="3027045"/>
              <a:ext cx="495301" cy="247650"/>
              <a:chOff x="4077788" y="3235779"/>
              <a:chExt cx="495301" cy="247650"/>
            </a:xfrm>
          </p:grpSpPr>
          <p:sp>
            <p:nvSpPr>
              <p:cNvPr id="141" name="Oval 140"/>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2" name="Cross 141"/>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65" name="Group 58"/>
            <p:cNvGrpSpPr/>
            <p:nvPr/>
          </p:nvGrpSpPr>
          <p:grpSpPr>
            <a:xfrm>
              <a:off x="5245283" y="1826351"/>
              <a:ext cx="521427" cy="247650"/>
              <a:chOff x="4038600" y="1981200"/>
              <a:chExt cx="521427" cy="247650"/>
            </a:xfrm>
          </p:grpSpPr>
          <p:sp>
            <p:nvSpPr>
              <p:cNvPr id="139" name="Cross 138"/>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0" name="Oval 139"/>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68" name="Group 61"/>
            <p:cNvGrpSpPr/>
            <p:nvPr/>
          </p:nvGrpSpPr>
          <p:grpSpPr>
            <a:xfrm>
              <a:off x="3382191" y="1788795"/>
              <a:ext cx="521427" cy="247650"/>
              <a:chOff x="4038600" y="1981200"/>
              <a:chExt cx="521427" cy="247650"/>
            </a:xfrm>
          </p:grpSpPr>
          <p:sp>
            <p:nvSpPr>
              <p:cNvPr id="137" name="Cross 136"/>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8" name="Oval 137"/>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71" name="Group 64"/>
            <p:cNvGrpSpPr/>
            <p:nvPr/>
          </p:nvGrpSpPr>
          <p:grpSpPr>
            <a:xfrm>
              <a:off x="4839789" y="1272540"/>
              <a:ext cx="521427" cy="247650"/>
              <a:chOff x="4038600" y="1981200"/>
              <a:chExt cx="521427" cy="247650"/>
            </a:xfrm>
          </p:grpSpPr>
          <p:sp>
            <p:nvSpPr>
              <p:cNvPr id="135" name="Cross 134"/>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6" name="Oval 135"/>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74" name="Group 67"/>
            <p:cNvGrpSpPr/>
            <p:nvPr/>
          </p:nvGrpSpPr>
          <p:grpSpPr>
            <a:xfrm>
              <a:off x="5098870" y="3456758"/>
              <a:ext cx="521427" cy="247650"/>
              <a:chOff x="4038600" y="1981200"/>
              <a:chExt cx="521427" cy="247650"/>
            </a:xfrm>
          </p:grpSpPr>
          <p:sp>
            <p:nvSpPr>
              <p:cNvPr id="133" name="Cross 132"/>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4" name="Oval 133"/>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77" name="Group 70"/>
            <p:cNvGrpSpPr/>
            <p:nvPr/>
          </p:nvGrpSpPr>
          <p:grpSpPr>
            <a:xfrm>
              <a:off x="3936272" y="1566182"/>
              <a:ext cx="521427" cy="247650"/>
              <a:chOff x="4038600" y="1981200"/>
              <a:chExt cx="521427" cy="247650"/>
            </a:xfrm>
          </p:grpSpPr>
          <p:sp>
            <p:nvSpPr>
              <p:cNvPr id="131" name="Cross 130"/>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2" name="Oval 131"/>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81" name="Group 73"/>
            <p:cNvGrpSpPr/>
            <p:nvPr/>
          </p:nvGrpSpPr>
          <p:grpSpPr>
            <a:xfrm>
              <a:off x="4132217" y="2038350"/>
              <a:ext cx="521427" cy="247650"/>
              <a:chOff x="4038600" y="1981200"/>
              <a:chExt cx="521427" cy="247650"/>
            </a:xfrm>
          </p:grpSpPr>
          <p:sp>
            <p:nvSpPr>
              <p:cNvPr id="129" name="Cross 128"/>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0" name="Oval 129"/>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84" name="Group 76"/>
            <p:cNvGrpSpPr/>
            <p:nvPr/>
          </p:nvGrpSpPr>
          <p:grpSpPr>
            <a:xfrm>
              <a:off x="5201197" y="3795848"/>
              <a:ext cx="521427" cy="247650"/>
              <a:chOff x="4038600" y="1981200"/>
              <a:chExt cx="521427" cy="247650"/>
            </a:xfrm>
          </p:grpSpPr>
          <p:sp>
            <p:nvSpPr>
              <p:cNvPr id="127" name="Cross 126"/>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8" name="Oval 127"/>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sp>
          <p:nvSpPr>
            <p:cNvPr id="120" name="Rounded Rectangle 119"/>
            <p:cNvSpPr/>
            <p:nvPr/>
          </p:nvSpPr>
          <p:spPr>
            <a:xfrm>
              <a:off x="3124200" y="990600"/>
              <a:ext cx="2819400" cy="3657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1" name="Rounded Rectangle 120"/>
            <p:cNvSpPr/>
            <p:nvPr/>
          </p:nvSpPr>
          <p:spPr>
            <a:xfrm>
              <a:off x="6477000" y="1987995"/>
              <a:ext cx="2133600" cy="1466850"/>
            </a:xfrm>
            <a:prstGeom prst="roundRect">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New Combined Group</a:t>
              </a:r>
              <a:endParaRPr lang="en-US" sz="1000" b="1" dirty="0">
                <a:solidFill>
                  <a:schemeClr val="bg1"/>
                </a:solidFill>
              </a:endParaRPr>
            </a:p>
          </p:txBody>
        </p:sp>
        <p:sp>
          <p:nvSpPr>
            <p:cNvPr id="122" name="Right Arrow 121"/>
            <p:cNvSpPr/>
            <p:nvPr/>
          </p:nvSpPr>
          <p:spPr>
            <a:xfrm>
              <a:off x="2142034" y="1452481"/>
              <a:ext cx="1200149" cy="48463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3" name="Right Arrow 122"/>
            <p:cNvSpPr/>
            <p:nvPr/>
          </p:nvSpPr>
          <p:spPr>
            <a:xfrm>
              <a:off x="2142035" y="3500899"/>
              <a:ext cx="1200149" cy="484632"/>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4" name="Right Arrow 123"/>
            <p:cNvSpPr/>
            <p:nvPr/>
          </p:nvSpPr>
          <p:spPr>
            <a:xfrm>
              <a:off x="5505997" y="2476245"/>
              <a:ext cx="1200149" cy="484632"/>
            </a:xfrm>
            <a:prstGeom prst="rightArrow">
              <a:avLst/>
            </a:prstGeom>
            <a:solidFill>
              <a:srgbClr val="9933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5" name="Rounded Rectangle 124"/>
            <p:cNvSpPr/>
            <p:nvPr/>
          </p:nvSpPr>
          <p:spPr>
            <a:xfrm>
              <a:off x="3470364" y="1219200"/>
              <a:ext cx="2380163" cy="3350619"/>
            </a:xfrm>
            <a:prstGeom prst="roundRect">
              <a:avLst/>
            </a:prstGeom>
            <a:solidFill>
              <a:schemeClr val="accent5">
                <a:lumMod val="60000"/>
                <a:lumOff val="40000"/>
                <a:alpha val="21000"/>
              </a:schemeClr>
            </a:solid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6" name="Rounded Rectangle 125"/>
            <p:cNvSpPr/>
            <p:nvPr/>
          </p:nvSpPr>
          <p:spPr>
            <a:xfrm>
              <a:off x="3283129" y="1066800"/>
              <a:ext cx="2555423" cy="3124200"/>
            </a:xfrm>
            <a:prstGeom prst="roundRect">
              <a:avLst/>
            </a:prstGeom>
            <a:solidFill>
              <a:schemeClr val="accent1">
                <a:alpha val="21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87" name="Group 176"/>
          <p:cNvGrpSpPr/>
          <p:nvPr/>
        </p:nvGrpSpPr>
        <p:grpSpPr>
          <a:xfrm>
            <a:off x="762000" y="2819400"/>
            <a:ext cx="3429000" cy="1959083"/>
            <a:chOff x="809883" y="631717"/>
            <a:chExt cx="7800717" cy="3751557"/>
          </a:xfrm>
        </p:grpSpPr>
        <p:sp>
          <p:nvSpPr>
            <p:cNvPr id="178" name="Rounded Rectangle 177"/>
            <p:cNvSpPr/>
            <p:nvPr/>
          </p:nvSpPr>
          <p:spPr>
            <a:xfrm>
              <a:off x="809883" y="1033187"/>
              <a:ext cx="152400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Group 1</a:t>
              </a:r>
              <a:endParaRPr lang="en-US" sz="1000" dirty="0"/>
            </a:p>
          </p:txBody>
        </p:sp>
        <p:sp>
          <p:nvSpPr>
            <p:cNvPr id="179" name="Rounded Rectangle 178"/>
            <p:cNvSpPr/>
            <p:nvPr/>
          </p:nvSpPr>
          <p:spPr>
            <a:xfrm>
              <a:off x="838200" y="3276600"/>
              <a:ext cx="1524001"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dirty="0" smtClean="0"/>
                <a:t>Group 2</a:t>
              </a:r>
              <a:endParaRPr lang="en-US" sz="1000" dirty="0"/>
            </a:p>
          </p:txBody>
        </p:sp>
        <p:grpSp>
          <p:nvGrpSpPr>
            <p:cNvPr id="91" name="Group 12"/>
            <p:cNvGrpSpPr/>
            <p:nvPr/>
          </p:nvGrpSpPr>
          <p:grpSpPr>
            <a:xfrm>
              <a:off x="4725489" y="1834384"/>
              <a:ext cx="487681" cy="247650"/>
              <a:chOff x="4085408" y="2358662"/>
              <a:chExt cx="487681" cy="247650"/>
            </a:xfrm>
          </p:grpSpPr>
          <p:sp>
            <p:nvSpPr>
              <p:cNvPr id="262" name="Oval 4"/>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3" name="Cross 5"/>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92" name="Group 14"/>
            <p:cNvGrpSpPr/>
            <p:nvPr/>
          </p:nvGrpSpPr>
          <p:grpSpPr>
            <a:xfrm>
              <a:off x="3429000" y="3733800"/>
              <a:ext cx="496390" cy="247650"/>
              <a:chOff x="4076699" y="2763610"/>
              <a:chExt cx="496390" cy="247650"/>
            </a:xfrm>
          </p:grpSpPr>
          <p:sp>
            <p:nvSpPr>
              <p:cNvPr id="260" name="Oval 6"/>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261" name="Cross 7"/>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95" name="Group 15"/>
            <p:cNvGrpSpPr/>
            <p:nvPr/>
          </p:nvGrpSpPr>
          <p:grpSpPr>
            <a:xfrm>
              <a:off x="5257800" y="1981200"/>
              <a:ext cx="495301" cy="247650"/>
              <a:chOff x="4077788" y="3235779"/>
              <a:chExt cx="495301" cy="247650"/>
            </a:xfrm>
          </p:grpSpPr>
          <p:sp>
            <p:nvSpPr>
              <p:cNvPr id="258" name="Oval 8"/>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9" name="Cross 9"/>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96" name="Group 13"/>
            <p:cNvGrpSpPr/>
            <p:nvPr/>
          </p:nvGrpSpPr>
          <p:grpSpPr>
            <a:xfrm>
              <a:off x="4060370" y="1020677"/>
              <a:ext cx="521427" cy="247650"/>
              <a:chOff x="4038600" y="1981200"/>
              <a:chExt cx="521427" cy="247650"/>
            </a:xfrm>
          </p:grpSpPr>
          <p:sp>
            <p:nvSpPr>
              <p:cNvPr id="256" name="Cross 10"/>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7" name="Oval 11"/>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97" name="Group 16"/>
            <p:cNvGrpSpPr/>
            <p:nvPr/>
          </p:nvGrpSpPr>
          <p:grpSpPr>
            <a:xfrm>
              <a:off x="4237808" y="2246136"/>
              <a:ext cx="487681" cy="247650"/>
              <a:chOff x="4085408" y="2358662"/>
              <a:chExt cx="487681" cy="247650"/>
            </a:xfrm>
          </p:grpSpPr>
          <p:sp>
            <p:nvSpPr>
              <p:cNvPr id="254" name="Oval 17"/>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5" name="Cross 18"/>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98" name="Group 19"/>
            <p:cNvGrpSpPr/>
            <p:nvPr/>
          </p:nvGrpSpPr>
          <p:grpSpPr>
            <a:xfrm>
              <a:off x="3505200" y="2217561"/>
              <a:ext cx="487681" cy="247650"/>
              <a:chOff x="4085408" y="2358662"/>
              <a:chExt cx="487681" cy="247650"/>
            </a:xfrm>
          </p:grpSpPr>
          <p:sp>
            <p:nvSpPr>
              <p:cNvPr id="252" name="Oval 20"/>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3" name="Cross 21"/>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99" name="Group 22"/>
            <p:cNvGrpSpPr/>
            <p:nvPr/>
          </p:nvGrpSpPr>
          <p:grpSpPr>
            <a:xfrm>
              <a:off x="4740729" y="2511747"/>
              <a:ext cx="487681" cy="247650"/>
              <a:chOff x="4085408" y="2358662"/>
              <a:chExt cx="487681" cy="247650"/>
            </a:xfrm>
          </p:grpSpPr>
          <p:sp>
            <p:nvSpPr>
              <p:cNvPr id="250" name="Oval 23"/>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1" name="Cross 24"/>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00" name="Group 25"/>
            <p:cNvGrpSpPr/>
            <p:nvPr/>
          </p:nvGrpSpPr>
          <p:grpSpPr>
            <a:xfrm>
              <a:off x="3660866" y="2482628"/>
              <a:ext cx="487681" cy="247650"/>
              <a:chOff x="4085408" y="2358662"/>
              <a:chExt cx="487681" cy="247650"/>
            </a:xfrm>
          </p:grpSpPr>
          <p:sp>
            <p:nvSpPr>
              <p:cNvPr id="248" name="Oval 26"/>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9" name="Cross 27"/>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01" name="Group 28"/>
            <p:cNvGrpSpPr/>
            <p:nvPr/>
          </p:nvGrpSpPr>
          <p:grpSpPr>
            <a:xfrm>
              <a:off x="5029200" y="3352800"/>
              <a:ext cx="496390" cy="247650"/>
              <a:chOff x="4076699" y="2763610"/>
              <a:chExt cx="496390" cy="247650"/>
            </a:xfrm>
          </p:grpSpPr>
          <p:sp>
            <p:nvSpPr>
              <p:cNvPr id="246" name="Oval 245"/>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247" name="Cross 246"/>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02" name="Group 31"/>
            <p:cNvGrpSpPr/>
            <p:nvPr/>
          </p:nvGrpSpPr>
          <p:grpSpPr>
            <a:xfrm>
              <a:off x="3962400" y="3810000"/>
              <a:ext cx="496390" cy="247650"/>
              <a:chOff x="4076699" y="2763610"/>
              <a:chExt cx="496390" cy="247650"/>
            </a:xfrm>
          </p:grpSpPr>
          <p:sp>
            <p:nvSpPr>
              <p:cNvPr id="244" name="Oval 243"/>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245" name="Cross 244"/>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03" name="Group 34"/>
            <p:cNvGrpSpPr/>
            <p:nvPr/>
          </p:nvGrpSpPr>
          <p:grpSpPr>
            <a:xfrm>
              <a:off x="4876800" y="3962400"/>
              <a:ext cx="496390" cy="247650"/>
              <a:chOff x="4076699" y="2763610"/>
              <a:chExt cx="496390" cy="247650"/>
            </a:xfrm>
          </p:grpSpPr>
          <p:sp>
            <p:nvSpPr>
              <p:cNvPr id="242" name="Oval 241"/>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243" name="Cross 242"/>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04" name="Group 37"/>
            <p:cNvGrpSpPr/>
            <p:nvPr/>
          </p:nvGrpSpPr>
          <p:grpSpPr>
            <a:xfrm>
              <a:off x="4495800" y="3657600"/>
              <a:ext cx="496390" cy="247650"/>
              <a:chOff x="4076699" y="2763610"/>
              <a:chExt cx="496390" cy="247650"/>
            </a:xfrm>
          </p:grpSpPr>
          <p:sp>
            <p:nvSpPr>
              <p:cNvPr id="240" name="Oval 239"/>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241" name="Cross 240"/>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05" name="Group 40"/>
            <p:cNvGrpSpPr/>
            <p:nvPr/>
          </p:nvGrpSpPr>
          <p:grpSpPr>
            <a:xfrm>
              <a:off x="4514305" y="1424537"/>
              <a:ext cx="496390" cy="247650"/>
              <a:chOff x="4076699" y="2763610"/>
              <a:chExt cx="496390" cy="247650"/>
            </a:xfrm>
          </p:grpSpPr>
          <p:sp>
            <p:nvSpPr>
              <p:cNvPr id="238" name="Oval 237"/>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sp>
            <p:nvSpPr>
              <p:cNvPr id="239" name="Cross 238"/>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06" name="Group 43"/>
            <p:cNvGrpSpPr/>
            <p:nvPr/>
          </p:nvGrpSpPr>
          <p:grpSpPr>
            <a:xfrm>
              <a:off x="4191000" y="2514600"/>
              <a:ext cx="495301" cy="247650"/>
              <a:chOff x="4077788" y="3235779"/>
              <a:chExt cx="495301" cy="247650"/>
            </a:xfrm>
          </p:grpSpPr>
          <p:sp>
            <p:nvSpPr>
              <p:cNvPr id="236" name="Oval 235"/>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7" name="Cross 236"/>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07" name="Group 46"/>
            <p:cNvGrpSpPr/>
            <p:nvPr/>
          </p:nvGrpSpPr>
          <p:grpSpPr>
            <a:xfrm>
              <a:off x="4800600" y="2133600"/>
              <a:ext cx="495301" cy="247650"/>
              <a:chOff x="4077788" y="3235779"/>
              <a:chExt cx="495301" cy="247650"/>
            </a:xfrm>
          </p:grpSpPr>
          <p:sp>
            <p:nvSpPr>
              <p:cNvPr id="234" name="Oval 233"/>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5" name="Cross 234"/>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08" name="Group 49"/>
            <p:cNvGrpSpPr/>
            <p:nvPr/>
          </p:nvGrpSpPr>
          <p:grpSpPr>
            <a:xfrm>
              <a:off x="3486149" y="1868130"/>
              <a:ext cx="495301" cy="247650"/>
              <a:chOff x="4077788" y="3235779"/>
              <a:chExt cx="495301" cy="247650"/>
            </a:xfrm>
          </p:grpSpPr>
          <p:sp>
            <p:nvSpPr>
              <p:cNvPr id="232" name="Oval 231"/>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3" name="Cross 232"/>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09" name="Group 52"/>
            <p:cNvGrpSpPr/>
            <p:nvPr/>
          </p:nvGrpSpPr>
          <p:grpSpPr>
            <a:xfrm>
              <a:off x="4038600" y="2057400"/>
              <a:ext cx="495301" cy="247650"/>
              <a:chOff x="4077788" y="3235779"/>
              <a:chExt cx="495301" cy="247650"/>
            </a:xfrm>
          </p:grpSpPr>
          <p:sp>
            <p:nvSpPr>
              <p:cNvPr id="230" name="Oval 229"/>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1" name="Cross 230"/>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10" name="Group 55"/>
            <p:cNvGrpSpPr/>
            <p:nvPr/>
          </p:nvGrpSpPr>
          <p:grpSpPr>
            <a:xfrm>
              <a:off x="3638006" y="2762119"/>
              <a:ext cx="495301" cy="247650"/>
              <a:chOff x="4077788" y="3235779"/>
              <a:chExt cx="495301" cy="247650"/>
            </a:xfrm>
          </p:grpSpPr>
          <p:sp>
            <p:nvSpPr>
              <p:cNvPr id="228" name="Oval 227"/>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9" name="Cross 228"/>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11" name="Group 58"/>
            <p:cNvGrpSpPr/>
            <p:nvPr/>
          </p:nvGrpSpPr>
          <p:grpSpPr>
            <a:xfrm>
              <a:off x="5245283" y="1561425"/>
              <a:ext cx="521427" cy="247650"/>
              <a:chOff x="4038600" y="1981200"/>
              <a:chExt cx="521427" cy="247650"/>
            </a:xfrm>
          </p:grpSpPr>
          <p:sp>
            <p:nvSpPr>
              <p:cNvPr id="226" name="Cross 225"/>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7" name="Oval 226"/>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12" name="Group 61"/>
            <p:cNvGrpSpPr/>
            <p:nvPr/>
          </p:nvGrpSpPr>
          <p:grpSpPr>
            <a:xfrm>
              <a:off x="3382191" y="1523869"/>
              <a:ext cx="521427" cy="247650"/>
              <a:chOff x="4038600" y="1981200"/>
              <a:chExt cx="521427" cy="247650"/>
            </a:xfrm>
          </p:grpSpPr>
          <p:sp>
            <p:nvSpPr>
              <p:cNvPr id="224" name="Cross 223"/>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5" name="Oval 224"/>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13" name="Group 64"/>
            <p:cNvGrpSpPr/>
            <p:nvPr/>
          </p:nvGrpSpPr>
          <p:grpSpPr>
            <a:xfrm>
              <a:off x="4839789" y="1007614"/>
              <a:ext cx="521427" cy="247650"/>
              <a:chOff x="4038600" y="1981200"/>
              <a:chExt cx="521427" cy="247650"/>
            </a:xfrm>
          </p:grpSpPr>
          <p:sp>
            <p:nvSpPr>
              <p:cNvPr id="222" name="Cross 221"/>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3" name="Oval 222"/>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14" name="Group 67"/>
            <p:cNvGrpSpPr/>
            <p:nvPr/>
          </p:nvGrpSpPr>
          <p:grpSpPr>
            <a:xfrm>
              <a:off x="3352800" y="990600"/>
              <a:ext cx="521427" cy="247650"/>
              <a:chOff x="4038600" y="1981200"/>
              <a:chExt cx="521427" cy="247650"/>
            </a:xfrm>
          </p:grpSpPr>
          <p:sp>
            <p:nvSpPr>
              <p:cNvPr id="220" name="Cross 219"/>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1" name="Oval 220"/>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15" name="Group 70"/>
            <p:cNvGrpSpPr/>
            <p:nvPr/>
          </p:nvGrpSpPr>
          <p:grpSpPr>
            <a:xfrm>
              <a:off x="3936272" y="1301256"/>
              <a:ext cx="521427" cy="247650"/>
              <a:chOff x="4038600" y="1981200"/>
              <a:chExt cx="521427" cy="247650"/>
            </a:xfrm>
          </p:grpSpPr>
          <p:sp>
            <p:nvSpPr>
              <p:cNvPr id="218" name="Cross 217"/>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9" name="Oval 218"/>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16" name="Group 73"/>
            <p:cNvGrpSpPr/>
            <p:nvPr/>
          </p:nvGrpSpPr>
          <p:grpSpPr>
            <a:xfrm>
              <a:off x="4132217" y="1773424"/>
              <a:ext cx="521427" cy="247650"/>
              <a:chOff x="4038600" y="1981200"/>
              <a:chExt cx="521427" cy="247650"/>
            </a:xfrm>
          </p:grpSpPr>
          <p:sp>
            <p:nvSpPr>
              <p:cNvPr id="216" name="Cross 215"/>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7" name="Oval 216"/>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grpSp>
          <p:nvGrpSpPr>
            <p:cNvPr id="117" name="Group 76"/>
            <p:cNvGrpSpPr/>
            <p:nvPr/>
          </p:nvGrpSpPr>
          <p:grpSpPr>
            <a:xfrm>
              <a:off x="5105400" y="1371600"/>
              <a:ext cx="521427" cy="247650"/>
              <a:chOff x="4038600" y="1981200"/>
              <a:chExt cx="521427" cy="247650"/>
            </a:xfrm>
          </p:grpSpPr>
          <p:sp>
            <p:nvSpPr>
              <p:cNvPr id="214" name="Cross 213"/>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5" name="Oval 214"/>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00"/>
              </a:p>
            </p:txBody>
          </p:sp>
        </p:grpSp>
        <p:sp>
          <p:nvSpPr>
            <p:cNvPr id="205" name="Rounded Rectangle 204"/>
            <p:cNvSpPr/>
            <p:nvPr/>
          </p:nvSpPr>
          <p:spPr>
            <a:xfrm>
              <a:off x="3124200" y="725674"/>
              <a:ext cx="2819400" cy="3657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6" name="Rounded Rectangle 205"/>
            <p:cNvSpPr/>
            <p:nvPr/>
          </p:nvSpPr>
          <p:spPr>
            <a:xfrm>
              <a:off x="6477000" y="631717"/>
              <a:ext cx="2133600" cy="146685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Group 1</a:t>
              </a:r>
              <a:endParaRPr lang="en-US" sz="1000" b="1" dirty="0">
                <a:solidFill>
                  <a:schemeClr val="bg1"/>
                </a:solidFill>
              </a:endParaRPr>
            </a:p>
          </p:txBody>
        </p:sp>
        <p:sp>
          <p:nvSpPr>
            <p:cNvPr id="207" name="Right Arrow 206"/>
            <p:cNvSpPr/>
            <p:nvPr/>
          </p:nvSpPr>
          <p:spPr>
            <a:xfrm>
              <a:off x="2142034" y="1187555"/>
              <a:ext cx="1200149" cy="48463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8" name="Right Arrow 207"/>
            <p:cNvSpPr/>
            <p:nvPr/>
          </p:nvSpPr>
          <p:spPr>
            <a:xfrm>
              <a:off x="2183403" y="3564036"/>
              <a:ext cx="1200149" cy="484632"/>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9" name="Right Arrow 208"/>
            <p:cNvSpPr/>
            <p:nvPr/>
          </p:nvSpPr>
          <p:spPr>
            <a:xfrm>
              <a:off x="5505997" y="1119967"/>
              <a:ext cx="1200149" cy="48463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0" name="Rounded Rectangle 209"/>
            <p:cNvSpPr/>
            <p:nvPr/>
          </p:nvSpPr>
          <p:spPr>
            <a:xfrm>
              <a:off x="3429000" y="685800"/>
              <a:ext cx="2380163" cy="3350619"/>
            </a:xfrm>
            <a:prstGeom prst="roundRect">
              <a:avLst/>
            </a:prstGeom>
            <a:solidFill>
              <a:schemeClr val="accent5">
                <a:lumMod val="60000"/>
                <a:lumOff val="40000"/>
                <a:alpha val="21000"/>
              </a:schemeClr>
            </a:solid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1" name="Rounded Rectangle 210"/>
            <p:cNvSpPr/>
            <p:nvPr/>
          </p:nvSpPr>
          <p:spPr>
            <a:xfrm>
              <a:off x="3200400" y="990600"/>
              <a:ext cx="2555423" cy="2093726"/>
            </a:xfrm>
            <a:prstGeom prst="roundRect">
              <a:avLst/>
            </a:prstGeom>
            <a:solidFill>
              <a:schemeClr val="accent1">
                <a:alpha val="21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2" name="Rounded Rectangle 211"/>
            <p:cNvSpPr/>
            <p:nvPr/>
          </p:nvSpPr>
          <p:spPr>
            <a:xfrm>
              <a:off x="6324600" y="3377376"/>
              <a:ext cx="1524001"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dirty="0" smtClean="0"/>
                <a:t>Group 2</a:t>
              </a:r>
              <a:endParaRPr lang="en-US" sz="1000" dirty="0"/>
            </a:p>
          </p:txBody>
        </p:sp>
        <p:sp>
          <p:nvSpPr>
            <p:cNvPr id="213" name="Right Arrow 212"/>
            <p:cNvSpPr/>
            <p:nvPr/>
          </p:nvSpPr>
          <p:spPr>
            <a:xfrm>
              <a:off x="5486400" y="3605976"/>
              <a:ext cx="1200149" cy="484632"/>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288" name="Group 287"/>
          <p:cNvGrpSpPr/>
          <p:nvPr/>
        </p:nvGrpSpPr>
        <p:grpSpPr>
          <a:xfrm>
            <a:off x="4876800" y="685800"/>
            <a:ext cx="3505199" cy="2120268"/>
            <a:chOff x="762000" y="990600"/>
            <a:chExt cx="7315201" cy="3657600"/>
          </a:xfrm>
        </p:grpSpPr>
        <p:sp>
          <p:nvSpPr>
            <p:cNvPr id="289" name="Rounded Rectangle 288"/>
            <p:cNvSpPr/>
            <p:nvPr/>
          </p:nvSpPr>
          <p:spPr>
            <a:xfrm>
              <a:off x="6526210" y="1145177"/>
              <a:ext cx="152400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Group 1</a:t>
              </a:r>
              <a:endParaRPr lang="en-US" sz="1100" dirty="0"/>
            </a:p>
          </p:txBody>
        </p:sp>
        <p:sp>
          <p:nvSpPr>
            <p:cNvPr id="290" name="Rounded Rectangle 289"/>
            <p:cNvSpPr/>
            <p:nvPr/>
          </p:nvSpPr>
          <p:spPr>
            <a:xfrm>
              <a:off x="6553200" y="3517824"/>
              <a:ext cx="1524001"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smtClean="0"/>
                <a:t>Group 2</a:t>
              </a:r>
              <a:endParaRPr lang="en-US" sz="1100" dirty="0"/>
            </a:p>
          </p:txBody>
        </p:sp>
        <p:grpSp>
          <p:nvGrpSpPr>
            <p:cNvPr id="291" name="Group 290"/>
            <p:cNvGrpSpPr/>
            <p:nvPr/>
          </p:nvGrpSpPr>
          <p:grpSpPr>
            <a:xfrm>
              <a:off x="3124200" y="990600"/>
              <a:ext cx="2819400" cy="3657600"/>
              <a:chOff x="3124200" y="990600"/>
              <a:chExt cx="2819400" cy="3657600"/>
            </a:xfrm>
          </p:grpSpPr>
          <p:grpSp>
            <p:nvGrpSpPr>
              <p:cNvPr id="306" name="Group 305"/>
              <p:cNvGrpSpPr/>
              <p:nvPr/>
            </p:nvGrpSpPr>
            <p:grpSpPr>
              <a:xfrm>
                <a:off x="4730932" y="1066800"/>
                <a:ext cx="487681" cy="247650"/>
                <a:chOff x="4085408" y="2358662"/>
                <a:chExt cx="487681" cy="247650"/>
              </a:xfrm>
            </p:grpSpPr>
            <p:sp>
              <p:nvSpPr>
                <p:cNvPr id="371" name="Oval 370"/>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72" name="Cross 371"/>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307" name="Group 306"/>
              <p:cNvGrpSpPr/>
              <p:nvPr/>
            </p:nvGrpSpPr>
            <p:grpSpPr>
              <a:xfrm>
                <a:off x="4218213" y="4097967"/>
                <a:ext cx="496390" cy="247650"/>
                <a:chOff x="4076699" y="2763610"/>
                <a:chExt cx="496390" cy="247650"/>
              </a:xfrm>
            </p:grpSpPr>
            <p:sp>
              <p:nvSpPr>
                <p:cNvPr id="369" name="Oval 368"/>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sp>
              <p:nvSpPr>
                <p:cNvPr id="370" name="Cross 369"/>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grpSp>
          <p:grpSp>
            <p:nvGrpSpPr>
              <p:cNvPr id="308" name="Group 307"/>
              <p:cNvGrpSpPr/>
              <p:nvPr/>
            </p:nvGrpSpPr>
            <p:grpSpPr>
              <a:xfrm>
                <a:off x="4243251" y="1478552"/>
                <a:ext cx="487681" cy="247650"/>
                <a:chOff x="4085408" y="2358662"/>
                <a:chExt cx="487681" cy="247650"/>
              </a:xfrm>
            </p:grpSpPr>
            <p:sp>
              <p:nvSpPr>
                <p:cNvPr id="367" name="Oval 366"/>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68" name="Cross 367"/>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309" name="Group 308"/>
              <p:cNvGrpSpPr/>
              <p:nvPr/>
            </p:nvGrpSpPr>
            <p:grpSpPr>
              <a:xfrm>
                <a:off x="3510643" y="1110343"/>
                <a:ext cx="487681" cy="247650"/>
                <a:chOff x="4085408" y="2358662"/>
                <a:chExt cx="487681" cy="247650"/>
              </a:xfrm>
            </p:grpSpPr>
            <p:sp>
              <p:nvSpPr>
                <p:cNvPr id="365" name="Oval 364"/>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66" name="Cross 365"/>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310" name="Group 309"/>
              <p:cNvGrpSpPr/>
              <p:nvPr/>
            </p:nvGrpSpPr>
            <p:grpSpPr>
              <a:xfrm>
                <a:off x="4839788" y="1663065"/>
                <a:ext cx="487681" cy="247650"/>
                <a:chOff x="4085408" y="2358662"/>
                <a:chExt cx="487681" cy="247650"/>
              </a:xfrm>
            </p:grpSpPr>
            <p:sp>
              <p:nvSpPr>
                <p:cNvPr id="363" name="Oval 362"/>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64" name="Cross 363"/>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311" name="Group 310"/>
              <p:cNvGrpSpPr/>
              <p:nvPr/>
            </p:nvGrpSpPr>
            <p:grpSpPr>
              <a:xfrm>
                <a:off x="3666309" y="1715044"/>
                <a:ext cx="487681" cy="247650"/>
                <a:chOff x="4085408" y="2358662"/>
                <a:chExt cx="487681" cy="247650"/>
              </a:xfrm>
            </p:grpSpPr>
            <p:sp>
              <p:nvSpPr>
                <p:cNvPr id="361" name="Oval 360"/>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62" name="Cross 361"/>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312" name="Group 311"/>
              <p:cNvGrpSpPr/>
              <p:nvPr/>
            </p:nvGrpSpPr>
            <p:grpSpPr>
              <a:xfrm>
                <a:off x="4756512" y="3773805"/>
                <a:ext cx="496390" cy="247650"/>
                <a:chOff x="4076699" y="2763610"/>
                <a:chExt cx="496390" cy="247650"/>
              </a:xfrm>
            </p:grpSpPr>
            <p:sp>
              <p:nvSpPr>
                <p:cNvPr id="359" name="Oval 358"/>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sp>
              <p:nvSpPr>
                <p:cNvPr id="360" name="Cross 359"/>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grpSp>
          <p:grpSp>
            <p:nvGrpSpPr>
              <p:cNvPr id="313" name="Group 312"/>
              <p:cNvGrpSpPr/>
              <p:nvPr/>
            </p:nvGrpSpPr>
            <p:grpSpPr>
              <a:xfrm>
                <a:off x="3535677" y="4115929"/>
                <a:ext cx="496390" cy="247650"/>
                <a:chOff x="4076699" y="2763610"/>
                <a:chExt cx="496390" cy="247650"/>
              </a:xfrm>
            </p:grpSpPr>
            <p:sp>
              <p:nvSpPr>
                <p:cNvPr id="357" name="Oval 356"/>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sp>
              <p:nvSpPr>
                <p:cNvPr id="358" name="Cross 357"/>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grpSp>
          <p:grpSp>
            <p:nvGrpSpPr>
              <p:cNvPr id="314" name="Group 313"/>
              <p:cNvGrpSpPr/>
              <p:nvPr/>
            </p:nvGrpSpPr>
            <p:grpSpPr>
              <a:xfrm>
                <a:off x="3432809" y="3747679"/>
                <a:ext cx="496390" cy="247650"/>
                <a:chOff x="4076699" y="2763610"/>
                <a:chExt cx="496390" cy="247650"/>
              </a:xfrm>
            </p:grpSpPr>
            <p:sp>
              <p:nvSpPr>
                <p:cNvPr id="355" name="Oval 354"/>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sp>
              <p:nvSpPr>
                <p:cNvPr id="356" name="Cross 355"/>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grpSp>
          <p:grpSp>
            <p:nvGrpSpPr>
              <p:cNvPr id="315" name="Group 314"/>
              <p:cNvGrpSpPr/>
              <p:nvPr/>
            </p:nvGrpSpPr>
            <p:grpSpPr>
              <a:xfrm>
                <a:off x="5149488" y="4097966"/>
                <a:ext cx="496390" cy="247650"/>
                <a:chOff x="4076699" y="2763610"/>
                <a:chExt cx="496390" cy="247650"/>
              </a:xfrm>
            </p:grpSpPr>
            <p:sp>
              <p:nvSpPr>
                <p:cNvPr id="353" name="Oval 352"/>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sp>
              <p:nvSpPr>
                <p:cNvPr id="354" name="Cross 353"/>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grpSp>
          <p:grpSp>
            <p:nvGrpSpPr>
              <p:cNvPr id="316" name="Group 315"/>
              <p:cNvGrpSpPr/>
              <p:nvPr/>
            </p:nvGrpSpPr>
            <p:grpSpPr>
              <a:xfrm>
                <a:off x="4066357" y="3665492"/>
                <a:ext cx="496390" cy="247650"/>
                <a:chOff x="4076699" y="2763610"/>
                <a:chExt cx="496390" cy="247650"/>
              </a:xfrm>
            </p:grpSpPr>
            <p:sp>
              <p:nvSpPr>
                <p:cNvPr id="351" name="Oval 350"/>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sp>
              <p:nvSpPr>
                <p:cNvPr id="352" name="Cross 351"/>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grpSp>
          <p:sp>
            <p:nvSpPr>
              <p:cNvPr id="317" name="Rounded Rectangle 316"/>
              <p:cNvSpPr/>
              <p:nvPr/>
            </p:nvSpPr>
            <p:spPr>
              <a:xfrm>
                <a:off x="3124200" y="990600"/>
                <a:ext cx="2819400" cy="3657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318" name="Group 317"/>
              <p:cNvGrpSpPr/>
              <p:nvPr/>
            </p:nvGrpSpPr>
            <p:grpSpPr>
              <a:xfrm>
                <a:off x="4180657" y="1158240"/>
                <a:ext cx="487681" cy="247650"/>
                <a:chOff x="4085408" y="2358662"/>
                <a:chExt cx="487681" cy="247650"/>
              </a:xfrm>
            </p:grpSpPr>
            <p:sp>
              <p:nvSpPr>
                <p:cNvPr id="349" name="Oval 348"/>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50" name="Cross 349"/>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319" name="Group 318"/>
              <p:cNvGrpSpPr/>
              <p:nvPr/>
            </p:nvGrpSpPr>
            <p:grpSpPr>
              <a:xfrm>
                <a:off x="4299857" y="1834828"/>
                <a:ext cx="487681" cy="247650"/>
                <a:chOff x="4085408" y="2358662"/>
                <a:chExt cx="487681" cy="247650"/>
              </a:xfrm>
            </p:grpSpPr>
            <p:sp>
              <p:nvSpPr>
                <p:cNvPr id="347" name="Oval 346"/>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48" name="Cross 347"/>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320" name="Group 319"/>
              <p:cNvGrpSpPr/>
              <p:nvPr/>
            </p:nvGrpSpPr>
            <p:grpSpPr>
              <a:xfrm>
                <a:off x="3495942" y="2080029"/>
                <a:ext cx="487681" cy="247650"/>
                <a:chOff x="4085408" y="2358662"/>
                <a:chExt cx="487681" cy="247650"/>
              </a:xfrm>
            </p:grpSpPr>
            <p:sp>
              <p:nvSpPr>
                <p:cNvPr id="345" name="Oval 344"/>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46" name="Cross 345"/>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321" name="Group 320"/>
              <p:cNvGrpSpPr/>
              <p:nvPr/>
            </p:nvGrpSpPr>
            <p:grpSpPr>
              <a:xfrm>
                <a:off x="4714603" y="2075674"/>
                <a:ext cx="487681" cy="247650"/>
                <a:chOff x="4085408" y="2358662"/>
                <a:chExt cx="487681" cy="247650"/>
              </a:xfrm>
            </p:grpSpPr>
            <p:sp>
              <p:nvSpPr>
                <p:cNvPr id="343" name="Oval 342"/>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44" name="Cross 343"/>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322" name="Group 321"/>
              <p:cNvGrpSpPr/>
              <p:nvPr/>
            </p:nvGrpSpPr>
            <p:grpSpPr>
              <a:xfrm>
                <a:off x="4112622" y="2240171"/>
                <a:ext cx="487681" cy="247650"/>
                <a:chOff x="4085408" y="2358662"/>
                <a:chExt cx="487681" cy="247650"/>
              </a:xfrm>
            </p:grpSpPr>
            <p:sp>
              <p:nvSpPr>
                <p:cNvPr id="341" name="Oval 340"/>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42" name="Cross 341"/>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323" name="Group 322"/>
              <p:cNvGrpSpPr/>
              <p:nvPr/>
            </p:nvGrpSpPr>
            <p:grpSpPr>
              <a:xfrm>
                <a:off x="4457698" y="3406017"/>
                <a:ext cx="496390" cy="247650"/>
                <a:chOff x="4076699" y="2763610"/>
                <a:chExt cx="496390" cy="247650"/>
              </a:xfrm>
            </p:grpSpPr>
            <p:sp>
              <p:nvSpPr>
                <p:cNvPr id="339" name="Oval 338"/>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sp>
              <p:nvSpPr>
                <p:cNvPr id="340" name="Cross 339"/>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grpSp>
          <p:grpSp>
            <p:nvGrpSpPr>
              <p:cNvPr id="324" name="Group 323"/>
              <p:cNvGrpSpPr/>
              <p:nvPr/>
            </p:nvGrpSpPr>
            <p:grpSpPr>
              <a:xfrm>
                <a:off x="4995997" y="3081855"/>
                <a:ext cx="496390" cy="247650"/>
                <a:chOff x="4076699" y="2763610"/>
                <a:chExt cx="496390" cy="247650"/>
              </a:xfrm>
            </p:grpSpPr>
            <p:sp>
              <p:nvSpPr>
                <p:cNvPr id="337" name="Oval 336"/>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sp>
              <p:nvSpPr>
                <p:cNvPr id="338" name="Cross 337"/>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grpSp>
          <p:grpSp>
            <p:nvGrpSpPr>
              <p:cNvPr id="325" name="Group 324"/>
              <p:cNvGrpSpPr/>
              <p:nvPr/>
            </p:nvGrpSpPr>
            <p:grpSpPr>
              <a:xfrm>
                <a:off x="3775162" y="3423979"/>
                <a:ext cx="496390" cy="247650"/>
                <a:chOff x="4076699" y="2763610"/>
                <a:chExt cx="496390" cy="247650"/>
              </a:xfrm>
            </p:grpSpPr>
            <p:sp>
              <p:nvSpPr>
                <p:cNvPr id="335" name="Oval 334"/>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sp>
              <p:nvSpPr>
                <p:cNvPr id="336" name="Cross 335"/>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grpSp>
          <p:grpSp>
            <p:nvGrpSpPr>
              <p:cNvPr id="326" name="Group 325"/>
              <p:cNvGrpSpPr/>
              <p:nvPr/>
            </p:nvGrpSpPr>
            <p:grpSpPr>
              <a:xfrm>
                <a:off x="3672294" y="3055729"/>
                <a:ext cx="496390" cy="247650"/>
                <a:chOff x="4076699" y="2763610"/>
                <a:chExt cx="496390" cy="247650"/>
              </a:xfrm>
            </p:grpSpPr>
            <p:sp>
              <p:nvSpPr>
                <p:cNvPr id="333" name="Oval 332"/>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sp>
              <p:nvSpPr>
                <p:cNvPr id="334" name="Cross 333"/>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grpSp>
          <p:grpSp>
            <p:nvGrpSpPr>
              <p:cNvPr id="327" name="Group 326"/>
              <p:cNvGrpSpPr/>
              <p:nvPr/>
            </p:nvGrpSpPr>
            <p:grpSpPr>
              <a:xfrm>
                <a:off x="5388973" y="3406016"/>
                <a:ext cx="496390" cy="247650"/>
                <a:chOff x="4076699" y="2763610"/>
                <a:chExt cx="496390" cy="247650"/>
              </a:xfrm>
            </p:grpSpPr>
            <p:sp>
              <p:nvSpPr>
                <p:cNvPr id="331" name="Oval 330"/>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sp>
              <p:nvSpPr>
                <p:cNvPr id="332" name="Cross 331"/>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grpSp>
          <p:grpSp>
            <p:nvGrpSpPr>
              <p:cNvPr id="328" name="Group 327"/>
              <p:cNvGrpSpPr/>
              <p:nvPr/>
            </p:nvGrpSpPr>
            <p:grpSpPr>
              <a:xfrm>
                <a:off x="4305842" y="2973542"/>
                <a:ext cx="496390" cy="247650"/>
                <a:chOff x="4076699" y="2763610"/>
                <a:chExt cx="496390" cy="247650"/>
              </a:xfrm>
            </p:grpSpPr>
            <p:sp>
              <p:nvSpPr>
                <p:cNvPr id="329" name="Oval 328"/>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sp>
              <p:nvSpPr>
                <p:cNvPr id="330" name="Cross 329"/>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grpSp>
        </p:grpSp>
        <p:grpSp>
          <p:nvGrpSpPr>
            <p:cNvPr id="292" name="Group 291"/>
            <p:cNvGrpSpPr/>
            <p:nvPr/>
          </p:nvGrpSpPr>
          <p:grpSpPr>
            <a:xfrm>
              <a:off x="3869323" y="2585466"/>
              <a:ext cx="521427" cy="247650"/>
              <a:chOff x="4038600" y="1981200"/>
              <a:chExt cx="521427" cy="247650"/>
            </a:xfrm>
          </p:grpSpPr>
          <p:sp>
            <p:nvSpPr>
              <p:cNvPr id="304" name="Cross 303"/>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05" name="Oval 304"/>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grpSp>
        <p:grpSp>
          <p:nvGrpSpPr>
            <p:cNvPr id="293" name="Group 292"/>
            <p:cNvGrpSpPr/>
            <p:nvPr/>
          </p:nvGrpSpPr>
          <p:grpSpPr>
            <a:xfrm>
              <a:off x="4623161" y="2565491"/>
              <a:ext cx="495301" cy="247650"/>
              <a:chOff x="4077788" y="3235779"/>
              <a:chExt cx="495301" cy="247650"/>
            </a:xfrm>
          </p:grpSpPr>
          <p:sp>
            <p:nvSpPr>
              <p:cNvPr id="302" name="Oval 301"/>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03" name="Cross 302"/>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grpSp>
        <p:sp>
          <p:nvSpPr>
            <p:cNvPr id="294" name="Right Arrow 293"/>
            <p:cNvSpPr/>
            <p:nvPr/>
          </p:nvSpPr>
          <p:spPr>
            <a:xfrm>
              <a:off x="2057400" y="3721640"/>
              <a:ext cx="1200149" cy="484632"/>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95" name="Right Arrow 294"/>
            <p:cNvSpPr/>
            <p:nvPr/>
          </p:nvSpPr>
          <p:spPr>
            <a:xfrm>
              <a:off x="5671892" y="3723999"/>
              <a:ext cx="1080735" cy="484632"/>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96" name="Right Arrow 295"/>
            <p:cNvSpPr/>
            <p:nvPr/>
          </p:nvSpPr>
          <p:spPr>
            <a:xfrm>
              <a:off x="5617573" y="1330235"/>
              <a:ext cx="1080735" cy="48463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97" name="Right Arrow 296"/>
            <p:cNvSpPr/>
            <p:nvPr/>
          </p:nvSpPr>
          <p:spPr>
            <a:xfrm>
              <a:off x="2057400" y="1395917"/>
              <a:ext cx="1200149" cy="48463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98" name="Rounded Rectangle 297"/>
            <p:cNvSpPr/>
            <p:nvPr/>
          </p:nvSpPr>
          <p:spPr>
            <a:xfrm>
              <a:off x="838200" y="1190625"/>
              <a:ext cx="152400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Group 1</a:t>
              </a:r>
              <a:endParaRPr lang="en-US" sz="1100" dirty="0"/>
            </a:p>
          </p:txBody>
        </p:sp>
        <p:sp>
          <p:nvSpPr>
            <p:cNvPr id="299" name="Rounded Rectangle 298"/>
            <p:cNvSpPr/>
            <p:nvPr/>
          </p:nvSpPr>
          <p:spPr>
            <a:xfrm>
              <a:off x="762000" y="3451038"/>
              <a:ext cx="1524001"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smtClean="0"/>
                <a:t>Group 2</a:t>
              </a:r>
              <a:endParaRPr lang="en-US" sz="1100" dirty="0"/>
            </a:p>
          </p:txBody>
        </p:sp>
        <p:sp>
          <p:nvSpPr>
            <p:cNvPr id="300" name="Rounded Rectangle 299"/>
            <p:cNvSpPr/>
            <p:nvPr/>
          </p:nvSpPr>
          <p:spPr>
            <a:xfrm>
              <a:off x="3283129" y="2895600"/>
              <a:ext cx="2602234" cy="1674219"/>
            </a:xfrm>
            <a:prstGeom prst="roundRect">
              <a:avLst/>
            </a:prstGeom>
            <a:solidFill>
              <a:schemeClr val="accent5">
                <a:lumMod val="60000"/>
                <a:lumOff val="40000"/>
                <a:alpha val="21000"/>
              </a:schemeClr>
            </a:solid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01" name="Rounded Rectangle 300"/>
            <p:cNvSpPr/>
            <p:nvPr/>
          </p:nvSpPr>
          <p:spPr>
            <a:xfrm>
              <a:off x="3283129" y="1066800"/>
              <a:ext cx="2555423" cy="1524000"/>
            </a:xfrm>
            <a:prstGeom prst="roundRect">
              <a:avLst/>
            </a:prstGeom>
            <a:solidFill>
              <a:schemeClr val="accent1">
                <a:alpha val="21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Tree>
    <p:extLst>
      <p:ext uri="{BB962C8B-B14F-4D97-AF65-F5344CB8AC3E}">
        <p14:creationId xmlns:p14="http://schemas.microsoft.com/office/powerpoint/2010/main" val="19266608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600200" y="609600"/>
            <a:ext cx="6019800" cy="3581400"/>
            <a:chOff x="1143000" y="914400"/>
            <a:chExt cx="6248400" cy="3672427"/>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4024" y="1884271"/>
              <a:ext cx="3977078" cy="175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 name="Rounded Rectangle 89"/>
            <p:cNvSpPr/>
            <p:nvPr/>
          </p:nvSpPr>
          <p:spPr>
            <a:xfrm>
              <a:off x="1924157" y="1662761"/>
              <a:ext cx="4678512" cy="2199818"/>
            </a:xfrm>
            <a:prstGeom prst="roundRect">
              <a:avLst/>
            </a:prstGeom>
            <a:noFill/>
            <a:ln w="76200">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own Arrow 90"/>
            <p:cNvSpPr/>
            <p:nvPr/>
          </p:nvSpPr>
          <p:spPr>
            <a:xfrm rot="10800000">
              <a:off x="3003814" y="3862579"/>
              <a:ext cx="381479" cy="724248"/>
            </a:xfrm>
            <a:prstGeom prst="downArrow">
              <a:avLst/>
            </a:prstGeom>
            <a:solidFill>
              <a:srgbClr val="9933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own Arrow 92"/>
            <p:cNvSpPr/>
            <p:nvPr/>
          </p:nvSpPr>
          <p:spPr>
            <a:xfrm rot="14523547">
              <a:off x="1389269" y="3201657"/>
              <a:ext cx="358740" cy="770155"/>
            </a:xfrm>
            <a:prstGeom prst="downArrow">
              <a:avLst/>
            </a:prstGeom>
            <a:solidFill>
              <a:srgbClr val="9933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own Arrow 93"/>
            <p:cNvSpPr/>
            <p:nvPr/>
          </p:nvSpPr>
          <p:spPr>
            <a:xfrm rot="16200000">
              <a:off x="1348708" y="1806237"/>
              <a:ext cx="358740" cy="770155"/>
            </a:xfrm>
            <a:prstGeom prst="downArrow">
              <a:avLst/>
            </a:prstGeom>
            <a:solidFill>
              <a:srgbClr val="9933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own Arrow 94"/>
            <p:cNvSpPr/>
            <p:nvPr/>
          </p:nvSpPr>
          <p:spPr>
            <a:xfrm>
              <a:off x="5103146" y="914400"/>
              <a:ext cx="381479" cy="724248"/>
            </a:xfrm>
            <a:prstGeom prst="downArrow">
              <a:avLst/>
            </a:prstGeom>
            <a:solidFill>
              <a:srgbClr val="9933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own Arrow 95"/>
            <p:cNvSpPr/>
            <p:nvPr/>
          </p:nvSpPr>
          <p:spPr>
            <a:xfrm>
              <a:off x="3123775" y="914400"/>
              <a:ext cx="381479" cy="724248"/>
            </a:xfrm>
            <a:prstGeom prst="downArrow">
              <a:avLst/>
            </a:prstGeom>
            <a:solidFill>
              <a:srgbClr val="9933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own Arrow 96"/>
            <p:cNvSpPr/>
            <p:nvPr/>
          </p:nvSpPr>
          <p:spPr>
            <a:xfrm rot="19075596">
              <a:off x="1893111" y="1050902"/>
              <a:ext cx="381479" cy="724248"/>
            </a:xfrm>
            <a:prstGeom prst="downArrow">
              <a:avLst/>
            </a:prstGeom>
            <a:solidFill>
              <a:srgbClr val="9933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own Arrow 97"/>
            <p:cNvSpPr/>
            <p:nvPr/>
          </p:nvSpPr>
          <p:spPr>
            <a:xfrm rot="4606381">
              <a:off x="6826953" y="1604934"/>
              <a:ext cx="358740" cy="770155"/>
            </a:xfrm>
            <a:prstGeom prst="downArrow">
              <a:avLst/>
            </a:prstGeom>
            <a:solidFill>
              <a:srgbClr val="9933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own Arrow 98"/>
            <p:cNvSpPr/>
            <p:nvPr/>
          </p:nvSpPr>
          <p:spPr>
            <a:xfrm rot="5565388">
              <a:off x="6817104" y="2936693"/>
              <a:ext cx="358740" cy="770155"/>
            </a:xfrm>
            <a:prstGeom prst="downArrow">
              <a:avLst/>
            </a:prstGeom>
            <a:solidFill>
              <a:srgbClr val="9933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own Arrow 99"/>
            <p:cNvSpPr/>
            <p:nvPr/>
          </p:nvSpPr>
          <p:spPr>
            <a:xfrm rot="10800000">
              <a:off x="5103146" y="3862579"/>
              <a:ext cx="381479" cy="724248"/>
            </a:xfrm>
            <a:prstGeom prst="downArrow">
              <a:avLst/>
            </a:prstGeom>
            <a:solidFill>
              <a:srgbClr val="9933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6"/>
          <p:cNvSpPr>
            <a:spLocks noGrp="1"/>
          </p:cNvSpPr>
          <p:nvPr>
            <p:ph type="title"/>
          </p:nvPr>
        </p:nvSpPr>
        <p:spPr>
          <a:xfrm>
            <a:off x="762000" y="3962400"/>
            <a:ext cx="7620000" cy="2209800"/>
          </a:xfrm>
        </p:spPr>
        <p:txBody>
          <a:bodyPr/>
          <a:lstStyle/>
          <a:p>
            <a:r>
              <a:rPr lang="en-US" dirty="0" smtClean="0"/>
              <a:t>Sometimes groups are forced to assimilate or merge by outside political forces. </a:t>
            </a:r>
            <a:endParaRPr lang="en-US" dirty="0"/>
          </a:p>
        </p:txBody>
      </p:sp>
    </p:spTree>
    <p:extLst>
      <p:ext uri="{BB962C8B-B14F-4D97-AF65-F5344CB8AC3E}">
        <p14:creationId xmlns:p14="http://schemas.microsoft.com/office/powerpoint/2010/main" val="4688732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7543800" cy="1219200"/>
          </a:xfrm>
        </p:spPr>
        <p:txBody>
          <a:bodyPr>
            <a:noAutofit/>
          </a:bodyPr>
          <a:lstStyle/>
          <a:p>
            <a:r>
              <a:rPr lang="en-US" sz="3200" dirty="0" smtClean="0"/>
              <a:t>Sometimes politicized ethnic conflict  separates mixing or mixed people.</a:t>
            </a:r>
            <a:endParaRPr lang="en-US" sz="3200" dirty="0"/>
          </a:p>
        </p:txBody>
      </p:sp>
      <p:grpSp>
        <p:nvGrpSpPr>
          <p:cNvPr id="82" name="Group 81"/>
          <p:cNvGrpSpPr/>
          <p:nvPr/>
        </p:nvGrpSpPr>
        <p:grpSpPr>
          <a:xfrm>
            <a:off x="796832" y="996587"/>
            <a:ext cx="6137368" cy="3657600"/>
            <a:chOff x="796832" y="996587"/>
            <a:chExt cx="6137368" cy="3657600"/>
          </a:xfrm>
        </p:grpSpPr>
        <p:sp>
          <p:nvSpPr>
            <p:cNvPr id="3" name="Rounded Rectangle 2"/>
            <p:cNvSpPr/>
            <p:nvPr/>
          </p:nvSpPr>
          <p:spPr>
            <a:xfrm>
              <a:off x="809883" y="1298113"/>
              <a:ext cx="152400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 1</a:t>
              </a:r>
              <a:endParaRPr lang="en-US" dirty="0"/>
            </a:p>
          </p:txBody>
        </p:sp>
        <p:sp>
          <p:nvSpPr>
            <p:cNvPr id="4" name="Rounded Rectangle 3"/>
            <p:cNvSpPr/>
            <p:nvPr/>
          </p:nvSpPr>
          <p:spPr>
            <a:xfrm>
              <a:off x="796832" y="3213463"/>
              <a:ext cx="1524001"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Group 2</a:t>
              </a:r>
              <a:endParaRPr lang="en-US" dirty="0"/>
            </a:p>
          </p:txBody>
        </p:sp>
        <p:grpSp>
          <p:nvGrpSpPr>
            <p:cNvPr id="81" name="Group 80"/>
            <p:cNvGrpSpPr/>
            <p:nvPr/>
          </p:nvGrpSpPr>
          <p:grpSpPr>
            <a:xfrm>
              <a:off x="2646865" y="996587"/>
              <a:ext cx="1772736" cy="3657600"/>
              <a:chOff x="2646865" y="996587"/>
              <a:chExt cx="1772736" cy="3657600"/>
            </a:xfrm>
          </p:grpSpPr>
          <p:sp>
            <p:nvSpPr>
              <p:cNvPr id="88" name="Rounded Rectangle 87"/>
              <p:cNvSpPr/>
              <p:nvPr/>
            </p:nvSpPr>
            <p:spPr>
              <a:xfrm>
                <a:off x="2993029" y="1225187"/>
                <a:ext cx="1237159" cy="3350619"/>
              </a:xfrm>
              <a:prstGeom prst="roundRect">
                <a:avLst/>
              </a:prstGeom>
              <a:solidFill>
                <a:schemeClr val="accent5">
                  <a:lumMod val="60000"/>
                  <a:lumOff val="40000"/>
                  <a:alpha val="21000"/>
                </a:schemeClr>
              </a:solid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2805793" y="1072787"/>
                <a:ext cx="1537607" cy="3124200"/>
              </a:xfrm>
              <a:prstGeom prst="roundRect">
                <a:avLst/>
              </a:prstGeom>
              <a:solidFill>
                <a:schemeClr val="accent1">
                  <a:alpha val="21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778034" y="1813832"/>
                <a:ext cx="487681" cy="247650"/>
                <a:chOff x="4085408" y="2358662"/>
                <a:chExt cx="487681" cy="247650"/>
              </a:xfrm>
            </p:grpSpPr>
            <p:sp>
              <p:nvSpPr>
                <p:cNvPr id="5" name="Oval 4"/>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ross 5"/>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382191" y="3418114"/>
                <a:ext cx="496390" cy="247650"/>
                <a:chOff x="4076699" y="2763610"/>
                <a:chExt cx="496390" cy="247650"/>
              </a:xfrm>
            </p:grpSpPr>
            <p:sp>
              <p:nvSpPr>
                <p:cNvPr id="7" name="Oval 6"/>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Cross 7"/>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6" name="Group 15"/>
              <p:cNvGrpSpPr/>
              <p:nvPr/>
            </p:nvGrpSpPr>
            <p:grpSpPr>
              <a:xfrm>
                <a:off x="3218910" y="4328156"/>
                <a:ext cx="495301" cy="247650"/>
                <a:chOff x="4077788" y="3235779"/>
                <a:chExt cx="495301" cy="247650"/>
              </a:xfrm>
            </p:grpSpPr>
            <p:sp>
              <p:nvSpPr>
                <p:cNvPr id="9" name="Oval 8"/>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4" name="Group 13"/>
              <p:cNvGrpSpPr/>
              <p:nvPr/>
            </p:nvGrpSpPr>
            <p:grpSpPr>
              <a:xfrm>
                <a:off x="2890701" y="1126944"/>
                <a:ext cx="521427" cy="247650"/>
                <a:chOff x="4038600" y="1981200"/>
                <a:chExt cx="521427" cy="247650"/>
              </a:xfrm>
            </p:grpSpPr>
            <p:sp>
              <p:nvSpPr>
                <p:cNvPr id="11" name="Cross 10"/>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7" name="Group 16"/>
              <p:cNvGrpSpPr/>
              <p:nvPr/>
            </p:nvGrpSpPr>
            <p:grpSpPr>
              <a:xfrm>
                <a:off x="3742507" y="2713227"/>
                <a:ext cx="487681" cy="247650"/>
                <a:chOff x="4085408" y="2358662"/>
                <a:chExt cx="487681" cy="247650"/>
              </a:xfrm>
            </p:grpSpPr>
            <p:sp>
              <p:nvSpPr>
                <p:cNvPr id="18" name="Oval 17"/>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ross 18"/>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505200" y="2482487"/>
                <a:ext cx="487681" cy="247650"/>
                <a:chOff x="4085408" y="2358662"/>
                <a:chExt cx="487681" cy="247650"/>
              </a:xfrm>
            </p:grpSpPr>
            <p:sp>
              <p:nvSpPr>
                <p:cNvPr id="21" name="Oval 20"/>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ross 21"/>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685507" y="2590800"/>
                <a:ext cx="487681" cy="247650"/>
                <a:chOff x="4085408" y="2358662"/>
                <a:chExt cx="487681" cy="247650"/>
              </a:xfrm>
            </p:grpSpPr>
            <p:sp>
              <p:nvSpPr>
                <p:cNvPr id="24" name="Oval 23"/>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3242308" y="2839266"/>
                <a:ext cx="487681" cy="247650"/>
                <a:chOff x="4085408" y="2358662"/>
                <a:chExt cx="487681" cy="247650"/>
              </a:xfrm>
            </p:grpSpPr>
            <p:sp>
              <p:nvSpPr>
                <p:cNvPr id="27" name="Oval 26"/>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2699928" y="2871379"/>
                <a:ext cx="496390" cy="247650"/>
                <a:chOff x="4076699" y="2763610"/>
                <a:chExt cx="496390" cy="247650"/>
              </a:xfrm>
            </p:grpSpPr>
            <p:sp>
              <p:nvSpPr>
                <p:cNvPr id="30" name="Oval 29"/>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Cross 30"/>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2" name="Group 31"/>
              <p:cNvGrpSpPr/>
              <p:nvPr/>
            </p:nvGrpSpPr>
            <p:grpSpPr>
              <a:xfrm>
                <a:off x="3200130" y="3135902"/>
                <a:ext cx="496390" cy="247650"/>
                <a:chOff x="4076699" y="2763610"/>
                <a:chExt cx="496390" cy="247650"/>
              </a:xfrm>
            </p:grpSpPr>
            <p:sp>
              <p:nvSpPr>
                <p:cNvPr id="33" name="Oval 32"/>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Cross 33"/>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5" name="Group 34"/>
              <p:cNvGrpSpPr/>
              <p:nvPr/>
            </p:nvGrpSpPr>
            <p:grpSpPr>
              <a:xfrm>
                <a:off x="3382191" y="1342753"/>
                <a:ext cx="496390" cy="247650"/>
                <a:chOff x="4076699" y="2763610"/>
                <a:chExt cx="496390" cy="247650"/>
              </a:xfrm>
            </p:grpSpPr>
            <p:sp>
              <p:nvSpPr>
                <p:cNvPr id="36" name="Oval 35"/>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7" name="Cross 36"/>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8" name="Group 37"/>
              <p:cNvGrpSpPr/>
              <p:nvPr/>
            </p:nvGrpSpPr>
            <p:grpSpPr>
              <a:xfrm>
                <a:off x="2687956" y="3218905"/>
                <a:ext cx="496390" cy="247650"/>
                <a:chOff x="4076699" y="2763610"/>
                <a:chExt cx="496390" cy="247650"/>
              </a:xfrm>
            </p:grpSpPr>
            <p:sp>
              <p:nvSpPr>
                <p:cNvPr id="39" name="Oval 38"/>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 name="Cross 39"/>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1" name="Group 40"/>
              <p:cNvGrpSpPr/>
              <p:nvPr/>
            </p:nvGrpSpPr>
            <p:grpSpPr>
              <a:xfrm>
                <a:off x="3016159" y="2398668"/>
                <a:ext cx="496390" cy="247650"/>
                <a:chOff x="4076699" y="2763610"/>
                <a:chExt cx="496390" cy="247650"/>
              </a:xfrm>
            </p:grpSpPr>
            <p:sp>
              <p:nvSpPr>
                <p:cNvPr id="42" name="Oval 41"/>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 name="Cross 42"/>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4" name="Group 43"/>
              <p:cNvGrpSpPr/>
              <p:nvPr/>
            </p:nvGrpSpPr>
            <p:grpSpPr>
              <a:xfrm>
                <a:off x="3565068" y="4073162"/>
                <a:ext cx="495301" cy="247650"/>
                <a:chOff x="4077788" y="3235779"/>
                <a:chExt cx="495301" cy="247650"/>
              </a:xfrm>
            </p:grpSpPr>
            <p:sp>
              <p:nvSpPr>
                <p:cNvPr id="45" name="Oval 44"/>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45"/>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7" name="Group 46"/>
              <p:cNvGrpSpPr/>
              <p:nvPr/>
            </p:nvGrpSpPr>
            <p:grpSpPr>
              <a:xfrm>
                <a:off x="2802525" y="3461656"/>
                <a:ext cx="495301" cy="247650"/>
                <a:chOff x="4077788" y="3235779"/>
                <a:chExt cx="495301" cy="247650"/>
              </a:xfrm>
            </p:grpSpPr>
            <p:sp>
              <p:nvSpPr>
                <p:cNvPr id="48" name="Oval 47"/>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ross 48"/>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0" name="Group 49"/>
              <p:cNvGrpSpPr/>
              <p:nvPr/>
            </p:nvGrpSpPr>
            <p:grpSpPr>
              <a:xfrm>
                <a:off x="3486149" y="2133056"/>
                <a:ext cx="495301" cy="247650"/>
                <a:chOff x="4077788" y="3235779"/>
                <a:chExt cx="495301" cy="247650"/>
              </a:xfrm>
            </p:grpSpPr>
            <p:sp>
              <p:nvSpPr>
                <p:cNvPr id="51" name="Oval 50"/>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ross 51"/>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3" name="Group 52"/>
              <p:cNvGrpSpPr/>
              <p:nvPr/>
            </p:nvGrpSpPr>
            <p:grpSpPr>
              <a:xfrm>
                <a:off x="3383280" y="3824967"/>
                <a:ext cx="495301" cy="247650"/>
                <a:chOff x="4077788" y="3235779"/>
                <a:chExt cx="495301" cy="247650"/>
              </a:xfrm>
            </p:grpSpPr>
            <p:sp>
              <p:nvSpPr>
                <p:cNvPr id="54" name="Oval 53"/>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ross 54"/>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6" name="Group 55"/>
              <p:cNvGrpSpPr/>
              <p:nvPr/>
            </p:nvGrpSpPr>
            <p:grpSpPr>
              <a:xfrm>
                <a:off x="3638006" y="3027045"/>
                <a:ext cx="495301" cy="247650"/>
                <a:chOff x="4077788" y="3235779"/>
                <a:chExt cx="495301" cy="247650"/>
              </a:xfrm>
            </p:grpSpPr>
            <p:sp>
              <p:nvSpPr>
                <p:cNvPr id="57" name="Oval 56"/>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ross 57"/>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9" name="Group 58"/>
              <p:cNvGrpSpPr/>
              <p:nvPr/>
            </p:nvGrpSpPr>
            <p:grpSpPr>
              <a:xfrm>
                <a:off x="2991122" y="2093596"/>
                <a:ext cx="521427" cy="247650"/>
                <a:chOff x="4038600" y="1981200"/>
                <a:chExt cx="521427" cy="247650"/>
              </a:xfrm>
            </p:grpSpPr>
            <p:sp>
              <p:nvSpPr>
                <p:cNvPr id="60" name="Cross 59"/>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2" name="Group 61"/>
              <p:cNvGrpSpPr/>
              <p:nvPr/>
            </p:nvGrpSpPr>
            <p:grpSpPr>
              <a:xfrm>
                <a:off x="3382191" y="1788795"/>
                <a:ext cx="521427" cy="247650"/>
                <a:chOff x="4038600" y="1981200"/>
                <a:chExt cx="521427" cy="247650"/>
              </a:xfrm>
            </p:grpSpPr>
            <p:sp>
              <p:nvSpPr>
                <p:cNvPr id="63" name="Cross 62"/>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5" name="Group 64"/>
              <p:cNvGrpSpPr/>
              <p:nvPr/>
            </p:nvGrpSpPr>
            <p:grpSpPr>
              <a:xfrm>
                <a:off x="2878455" y="1560739"/>
                <a:ext cx="521427" cy="247650"/>
                <a:chOff x="4038600" y="1981200"/>
                <a:chExt cx="521427" cy="247650"/>
              </a:xfrm>
            </p:grpSpPr>
            <p:sp>
              <p:nvSpPr>
                <p:cNvPr id="66" name="Cross 65"/>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8" name="Group 67"/>
              <p:cNvGrpSpPr/>
              <p:nvPr/>
            </p:nvGrpSpPr>
            <p:grpSpPr>
              <a:xfrm>
                <a:off x="2844709" y="3724003"/>
                <a:ext cx="521427" cy="247650"/>
                <a:chOff x="4038600" y="1981200"/>
                <a:chExt cx="521427" cy="247650"/>
              </a:xfrm>
            </p:grpSpPr>
            <p:sp>
              <p:nvSpPr>
                <p:cNvPr id="69" name="Cross 68"/>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1" name="Group 70"/>
              <p:cNvGrpSpPr/>
              <p:nvPr/>
            </p:nvGrpSpPr>
            <p:grpSpPr>
              <a:xfrm>
                <a:off x="3414304" y="3577317"/>
                <a:ext cx="521427" cy="247650"/>
                <a:chOff x="4038600" y="1981200"/>
                <a:chExt cx="521427" cy="247650"/>
              </a:xfrm>
            </p:grpSpPr>
            <p:sp>
              <p:nvSpPr>
                <p:cNvPr id="72" name="Cross 71"/>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4" name="Group 73"/>
              <p:cNvGrpSpPr/>
              <p:nvPr/>
            </p:nvGrpSpPr>
            <p:grpSpPr>
              <a:xfrm>
                <a:off x="3532954" y="1558834"/>
                <a:ext cx="521427" cy="247650"/>
                <a:chOff x="4038600" y="1981200"/>
                <a:chExt cx="521427" cy="247650"/>
              </a:xfrm>
            </p:grpSpPr>
            <p:sp>
              <p:nvSpPr>
                <p:cNvPr id="75" name="Cross 74"/>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7" name="Group 76"/>
              <p:cNvGrpSpPr/>
              <p:nvPr/>
            </p:nvGrpSpPr>
            <p:grpSpPr>
              <a:xfrm>
                <a:off x="2947036" y="4063093"/>
                <a:ext cx="521427" cy="247650"/>
                <a:chOff x="4038600" y="1981200"/>
                <a:chExt cx="521427" cy="247650"/>
              </a:xfrm>
            </p:grpSpPr>
            <p:sp>
              <p:nvSpPr>
                <p:cNvPr id="78" name="Cross 77"/>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80" name="Rounded Rectangle 79"/>
              <p:cNvSpPr/>
              <p:nvPr/>
            </p:nvSpPr>
            <p:spPr>
              <a:xfrm>
                <a:off x="2646865" y="996587"/>
                <a:ext cx="1772736" cy="3657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Right Arrow 82"/>
            <p:cNvSpPr/>
            <p:nvPr/>
          </p:nvSpPr>
          <p:spPr>
            <a:xfrm>
              <a:off x="2142035" y="1452481"/>
              <a:ext cx="677366" cy="48463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ight Arrow 84"/>
            <p:cNvSpPr/>
            <p:nvPr/>
          </p:nvSpPr>
          <p:spPr>
            <a:xfrm>
              <a:off x="2142036" y="3500899"/>
              <a:ext cx="677366" cy="484632"/>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5029200" y="2914106"/>
              <a:ext cx="1830960" cy="1636391"/>
            </a:xfrm>
            <a:prstGeom prst="roundRect">
              <a:avLst/>
            </a:prstGeom>
            <a:solidFill>
              <a:schemeClr val="accent5">
                <a:lumMod val="60000"/>
                <a:lumOff val="40000"/>
                <a:alpha val="21000"/>
              </a:schemeClr>
            </a:solid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5218328" y="1160417"/>
              <a:ext cx="1593123" cy="1601833"/>
            </a:xfrm>
            <a:prstGeom prst="roundRect">
              <a:avLst/>
            </a:prstGeom>
            <a:solidFill>
              <a:schemeClr val="accent1">
                <a:alpha val="21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5218328" y="1664970"/>
              <a:ext cx="487681" cy="247650"/>
              <a:chOff x="4085408" y="2358662"/>
              <a:chExt cx="487681" cy="247650"/>
            </a:xfrm>
          </p:grpSpPr>
          <p:sp>
            <p:nvSpPr>
              <p:cNvPr id="168" name="Oval 167"/>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ross 168"/>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5752551" y="3861706"/>
              <a:ext cx="496390" cy="247650"/>
              <a:chOff x="4076699" y="2763610"/>
              <a:chExt cx="496390" cy="247650"/>
            </a:xfrm>
          </p:grpSpPr>
          <p:sp>
            <p:nvSpPr>
              <p:cNvPr id="166" name="Oval 165"/>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7" name="Cross 166"/>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6" name="Group 95"/>
            <p:cNvGrpSpPr/>
            <p:nvPr/>
          </p:nvGrpSpPr>
          <p:grpSpPr>
            <a:xfrm>
              <a:off x="5327447" y="2993571"/>
              <a:ext cx="495301" cy="247650"/>
              <a:chOff x="4077788" y="3235779"/>
              <a:chExt cx="495301" cy="247650"/>
            </a:xfrm>
            <a:solidFill>
              <a:schemeClr val="accent4"/>
            </a:solidFill>
          </p:grpSpPr>
          <p:sp>
            <p:nvSpPr>
              <p:cNvPr id="164" name="Oval 163"/>
              <p:cNvSpPr/>
              <p:nvPr/>
            </p:nvSpPr>
            <p:spPr>
              <a:xfrm>
                <a:off x="4077788" y="3278778"/>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ross 164"/>
              <p:cNvSpPr/>
              <p:nvPr/>
            </p:nvSpPr>
            <p:spPr>
              <a:xfrm>
                <a:off x="4344489" y="3235779"/>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7" name="Group 96"/>
            <p:cNvGrpSpPr/>
            <p:nvPr/>
          </p:nvGrpSpPr>
          <p:grpSpPr>
            <a:xfrm>
              <a:off x="5273036" y="1214574"/>
              <a:ext cx="521427" cy="247650"/>
              <a:chOff x="4038600" y="1981200"/>
              <a:chExt cx="521427" cy="247650"/>
            </a:xfrm>
            <a:solidFill>
              <a:schemeClr val="accent1"/>
            </a:solidFill>
          </p:grpSpPr>
          <p:sp>
            <p:nvSpPr>
              <p:cNvPr id="162" name="Cross 161"/>
              <p:cNvSpPr/>
              <p:nvPr/>
            </p:nvSpPr>
            <p:spPr>
              <a:xfrm>
                <a:off x="4331427" y="1981200"/>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4038600" y="2038350"/>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8" name="Group 97"/>
            <p:cNvGrpSpPr/>
            <p:nvPr/>
          </p:nvGrpSpPr>
          <p:grpSpPr>
            <a:xfrm>
              <a:off x="6124842" y="1182733"/>
              <a:ext cx="487681" cy="247650"/>
              <a:chOff x="4085408" y="2358662"/>
              <a:chExt cx="487681" cy="247650"/>
            </a:xfrm>
          </p:grpSpPr>
          <p:sp>
            <p:nvSpPr>
              <p:cNvPr id="160" name="Oval 159"/>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ross 160"/>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6203766" y="1935753"/>
              <a:ext cx="487681" cy="247650"/>
              <a:chOff x="4085408" y="2358662"/>
              <a:chExt cx="487681" cy="247650"/>
            </a:xfrm>
          </p:grpSpPr>
          <p:sp>
            <p:nvSpPr>
              <p:cNvPr id="158" name="Oval 157"/>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ross 158"/>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5233569" y="2189118"/>
              <a:ext cx="487681" cy="247650"/>
              <a:chOff x="4085408" y="2358662"/>
              <a:chExt cx="487681" cy="247650"/>
            </a:xfrm>
          </p:grpSpPr>
          <p:sp>
            <p:nvSpPr>
              <p:cNvPr id="156" name="Oval 155"/>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ross 156"/>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5606950" y="1954258"/>
              <a:ext cx="487681" cy="247650"/>
              <a:chOff x="4085408" y="2358662"/>
              <a:chExt cx="487681" cy="247650"/>
            </a:xfrm>
          </p:grpSpPr>
          <p:sp>
            <p:nvSpPr>
              <p:cNvPr id="154" name="Oval 153"/>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ross 154"/>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6292480" y="4146096"/>
              <a:ext cx="496390" cy="247650"/>
              <a:chOff x="4076699" y="2763610"/>
              <a:chExt cx="496390" cy="247650"/>
            </a:xfrm>
          </p:grpSpPr>
          <p:sp>
            <p:nvSpPr>
              <p:cNvPr id="152" name="Oval 151"/>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3" name="Cross 152"/>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3" name="Group 102"/>
            <p:cNvGrpSpPr/>
            <p:nvPr/>
          </p:nvGrpSpPr>
          <p:grpSpPr>
            <a:xfrm>
              <a:off x="5244455" y="3839391"/>
              <a:ext cx="496390" cy="247650"/>
              <a:chOff x="4076699" y="2763610"/>
              <a:chExt cx="496390" cy="247650"/>
            </a:xfrm>
          </p:grpSpPr>
          <p:sp>
            <p:nvSpPr>
              <p:cNvPr id="150" name="Oval 149"/>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1" name="Cross 150"/>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4" name="Group 103"/>
            <p:cNvGrpSpPr/>
            <p:nvPr/>
          </p:nvGrpSpPr>
          <p:grpSpPr>
            <a:xfrm>
              <a:off x="5830660" y="4247330"/>
              <a:ext cx="496390" cy="247650"/>
              <a:chOff x="4076699" y="2763610"/>
              <a:chExt cx="496390" cy="247650"/>
            </a:xfrm>
          </p:grpSpPr>
          <p:sp>
            <p:nvSpPr>
              <p:cNvPr id="148" name="Oval 147"/>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9" name="Cross 148"/>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5" name="Group 104"/>
            <p:cNvGrpSpPr/>
            <p:nvPr/>
          </p:nvGrpSpPr>
          <p:grpSpPr>
            <a:xfrm>
              <a:off x="5175060" y="4182836"/>
              <a:ext cx="496390" cy="247650"/>
              <a:chOff x="4076699" y="2763610"/>
              <a:chExt cx="496390" cy="247650"/>
            </a:xfrm>
          </p:grpSpPr>
          <p:sp>
            <p:nvSpPr>
              <p:cNvPr id="146" name="Oval 145"/>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7" name="Cross 146"/>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6" name="Group 105"/>
            <p:cNvGrpSpPr/>
            <p:nvPr/>
          </p:nvGrpSpPr>
          <p:grpSpPr>
            <a:xfrm>
              <a:off x="6353442" y="3907971"/>
              <a:ext cx="496390" cy="247650"/>
              <a:chOff x="4076699" y="2763610"/>
              <a:chExt cx="496390" cy="247650"/>
            </a:xfrm>
          </p:grpSpPr>
          <p:sp>
            <p:nvSpPr>
              <p:cNvPr id="144" name="Oval 143"/>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5" name="Cross 144"/>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7" name="Group 106"/>
            <p:cNvGrpSpPr/>
            <p:nvPr/>
          </p:nvGrpSpPr>
          <p:grpSpPr>
            <a:xfrm>
              <a:off x="5152749" y="3265170"/>
              <a:ext cx="495301" cy="247650"/>
              <a:chOff x="4077788" y="3235779"/>
              <a:chExt cx="495301" cy="247650"/>
            </a:xfrm>
            <a:solidFill>
              <a:schemeClr val="accent4"/>
            </a:solidFill>
          </p:grpSpPr>
          <p:sp>
            <p:nvSpPr>
              <p:cNvPr id="142" name="Oval 141"/>
              <p:cNvSpPr/>
              <p:nvPr/>
            </p:nvSpPr>
            <p:spPr>
              <a:xfrm>
                <a:off x="4077788" y="3278778"/>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ross 142"/>
              <p:cNvSpPr/>
              <p:nvPr/>
            </p:nvSpPr>
            <p:spPr>
              <a:xfrm>
                <a:off x="4344489" y="3235779"/>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8" name="Group 107"/>
            <p:cNvGrpSpPr/>
            <p:nvPr/>
          </p:nvGrpSpPr>
          <p:grpSpPr>
            <a:xfrm>
              <a:off x="5184860" y="3549286"/>
              <a:ext cx="495301" cy="247650"/>
              <a:chOff x="4077788" y="3235779"/>
              <a:chExt cx="495301" cy="247650"/>
            </a:xfrm>
            <a:solidFill>
              <a:schemeClr val="accent4"/>
            </a:solidFill>
          </p:grpSpPr>
          <p:sp>
            <p:nvSpPr>
              <p:cNvPr id="140" name="Oval 139"/>
              <p:cNvSpPr/>
              <p:nvPr/>
            </p:nvSpPr>
            <p:spPr>
              <a:xfrm>
                <a:off x="4077788" y="3278778"/>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ross 140"/>
              <p:cNvSpPr/>
              <p:nvPr/>
            </p:nvSpPr>
            <p:spPr>
              <a:xfrm>
                <a:off x="4344489" y="3235779"/>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9" name="Group 108"/>
            <p:cNvGrpSpPr/>
            <p:nvPr/>
          </p:nvGrpSpPr>
          <p:grpSpPr>
            <a:xfrm>
              <a:off x="6270974" y="2775041"/>
              <a:ext cx="495301" cy="247650"/>
              <a:chOff x="4077788" y="3235779"/>
              <a:chExt cx="495301" cy="247650"/>
            </a:xfrm>
          </p:grpSpPr>
          <p:sp>
            <p:nvSpPr>
              <p:cNvPr id="138" name="Oval 137"/>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ross 138"/>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0" name="Group 109"/>
            <p:cNvGrpSpPr/>
            <p:nvPr/>
          </p:nvGrpSpPr>
          <p:grpSpPr>
            <a:xfrm>
              <a:off x="5794463" y="3541939"/>
              <a:ext cx="495301" cy="247650"/>
              <a:chOff x="4077788" y="3235779"/>
              <a:chExt cx="495301" cy="247650"/>
            </a:xfrm>
            <a:solidFill>
              <a:schemeClr val="accent4"/>
            </a:solidFill>
          </p:grpSpPr>
          <p:sp>
            <p:nvSpPr>
              <p:cNvPr id="136" name="Oval 135"/>
              <p:cNvSpPr/>
              <p:nvPr/>
            </p:nvSpPr>
            <p:spPr>
              <a:xfrm>
                <a:off x="4077788" y="3278778"/>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Cross 136"/>
              <p:cNvSpPr/>
              <p:nvPr/>
            </p:nvSpPr>
            <p:spPr>
              <a:xfrm>
                <a:off x="4344489" y="3235779"/>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1" name="Group 110"/>
            <p:cNvGrpSpPr/>
            <p:nvPr/>
          </p:nvGrpSpPr>
          <p:grpSpPr>
            <a:xfrm>
              <a:off x="5697309" y="3335927"/>
              <a:ext cx="495301" cy="247650"/>
              <a:chOff x="4077788" y="3235779"/>
              <a:chExt cx="495301" cy="247650"/>
            </a:xfrm>
            <a:solidFill>
              <a:schemeClr val="accent4"/>
            </a:solidFill>
          </p:grpSpPr>
          <p:sp>
            <p:nvSpPr>
              <p:cNvPr id="134" name="Oval 133"/>
              <p:cNvSpPr/>
              <p:nvPr/>
            </p:nvSpPr>
            <p:spPr>
              <a:xfrm>
                <a:off x="4077788" y="3278778"/>
                <a:ext cx="228600" cy="1905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ross 134"/>
              <p:cNvSpPr/>
              <p:nvPr/>
            </p:nvSpPr>
            <p:spPr>
              <a:xfrm>
                <a:off x="4344489" y="3235779"/>
                <a:ext cx="228600" cy="247650"/>
              </a:xfrm>
              <a:prstGeom prst="plu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2" name="Group 111"/>
            <p:cNvGrpSpPr/>
            <p:nvPr/>
          </p:nvGrpSpPr>
          <p:grpSpPr>
            <a:xfrm>
              <a:off x="5686689" y="2638425"/>
              <a:ext cx="521427" cy="247650"/>
              <a:chOff x="4038600" y="1981200"/>
              <a:chExt cx="521427" cy="247650"/>
            </a:xfrm>
          </p:grpSpPr>
          <p:sp>
            <p:nvSpPr>
              <p:cNvPr id="132" name="Cross 131"/>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3" name="Group 112"/>
            <p:cNvGrpSpPr/>
            <p:nvPr/>
          </p:nvGrpSpPr>
          <p:grpSpPr>
            <a:xfrm>
              <a:off x="5764526" y="1706608"/>
              <a:ext cx="521427" cy="247650"/>
              <a:chOff x="4038600" y="1981200"/>
              <a:chExt cx="521427" cy="247650"/>
            </a:xfrm>
            <a:solidFill>
              <a:schemeClr val="accent1"/>
            </a:solidFill>
          </p:grpSpPr>
          <p:sp>
            <p:nvSpPr>
              <p:cNvPr id="130" name="Cross 129"/>
              <p:cNvSpPr/>
              <p:nvPr/>
            </p:nvSpPr>
            <p:spPr>
              <a:xfrm>
                <a:off x="4331427" y="1981200"/>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4038600" y="2038350"/>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4" name="Group 113"/>
            <p:cNvGrpSpPr/>
            <p:nvPr/>
          </p:nvGrpSpPr>
          <p:grpSpPr>
            <a:xfrm>
              <a:off x="5999653" y="2247357"/>
              <a:ext cx="521427" cy="247650"/>
              <a:chOff x="4038600" y="1981200"/>
              <a:chExt cx="521427" cy="247650"/>
            </a:xfrm>
            <a:solidFill>
              <a:schemeClr val="accent1"/>
            </a:solidFill>
          </p:grpSpPr>
          <p:sp>
            <p:nvSpPr>
              <p:cNvPr id="128" name="Cross 127"/>
              <p:cNvSpPr/>
              <p:nvPr/>
            </p:nvSpPr>
            <p:spPr>
              <a:xfrm>
                <a:off x="4331427" y="1981200"/>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4038600" y="2038350"/>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5" name="Group 114"/>
            <p:cNvGrpSpPr/>
            <p:nvPr/>
          </p:nvGrpSpPr>
          <p:grpSpPr>
            <a:xfrm>
              <a:off x="6248941" y="3308169"/>
              <a:ext cx="521427" cy="247650"/>
              <a:chOff x="4038600" y="1981200"/>
              <a:chExt cx="521427" cy="247650"/>
            </a:xfrm>
            <a:solidFill>
              <a:schemeClr val="accent4"/>
            </a:solidFill>
          </p:grpSpPr>
          <p:sp>
            <p:nvSpPr>
              <p:cNvPr id="126" name="Cross 125"/>
              <p:cNvSpPr/>
              <p:nvPr/>
            </p:nvSpPr>
            <p:spPr>
              <a:xfrm>
                <a:off x="4331427" y="1981200"/>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038600" y="2038350"/>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6" name="Group 115"/>
            <p:cNvGrpSpPr/>
            <p:nvPr/>
          </p:nvGrpSpPr>
          <p:grpSpPr>
            <a:xfrm>
              <a:off x="5292086" y="2421256"/>
              <a:ext cx="521427" cy="247650"/>
              <a:chOff x="4038600" y="1981200"/>
              <a:chExt cx="521427" cy="247650"/>
            </a:xfrm>
            <a:solidFill>
              <a:schemeClr val="accent1"/>
            </a:solidFill>
          </p:grpSpPr>
          <p:sp>
            <p:nvSpPr>
              <p:cNvPr id="124" name="Cross 123"/>
              <p:cNvSpPr/>
              <p:nvPr/>
            </p:nvSpPr>
            <p:spPr>
              <a:xfrm>
                <a:off x="4331427" y="1981200"/>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038600" y="2038350"/>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7" name="Group 116"/>
            <p:cNvGrpSpPr/>
            <p:nvPr/>
          </p:nvGrpSpPr>
          <p:grpSpPr>
            <a:xfrm>
              <a:off x="5811065" y="1427109"/>
              <a:ext cx="521427" cy="247650"/>
              <a:chOff x="4038600" y="1981200"/>
              <a:chExt cx="521427" cy="247650"/>
            </a:xfrm>
            <a:solidFill>
              <a:schemeClr val="accent1"/>
            </a:solidFill>
          </p:grpSpPr>
          <p:sp>
            <p:nvSpPr>
              <p:cNvPr id="122" name="Cross 121"/>
              <p:cNvSpPr/>
              <p:nvPr/>
            </p:nvSpPr>
            <p:spPr>
              <a:xfrm>
                <a:off x="4331427" y="1981200"/>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038600" y="2038350"/>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8" name="Group 117"/>
            <p:cNvGrpSpPr/>
            <p:nvPr/>
          </p:nvGrpSpPr>
          <p:grpSpPr>
            <a:xfrm>
              <a:off x="6290025" y="3633649"/>
              <a:ext cx="521427" cy="247650"/>
              <a:chOff x="4038600" y="1981200"/>
              <a:chExt cx="521427" cy="247650"/>
            </a:xfrm>
            <a:solidFill>
              <a:schemeClr val="accent4"/>
            </a:solidFill>
          </p:grpSpPr>
          <p:sp>
            <p:nvSpPr>
              <p:cNvPr id="120" name="Cross 119"/>
              <p:cNvSpPr/>
              <p:nvPr/>
            </p:nvSpPr>
            <p:spPr>
              <a:xfrm>
                <a:off x="4331427" y="1981200"/>
                <a:ext cx="228600" cy="247650"/>
              </a:xfrm>
              <a:prstGeom prst="plu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4038600" y="2038350"/>
                <a:ext cx="228600" cy="190500"/>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19" name="Rounded Rectangle 118"/>
            <p:cNvSpPr/>
            <p:nvPr/>
          </p:nvSpPr>
          <p:spPr>
            <a:xfrm>
              <a:off x="5029200" y="1021315"/>
              <a:ext cx="1905000" cy="363287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ight Arrow 169"/>
            <p:cNvSpPr/>
            <p:nvPr/>
          </p:nvSpPr>
          <p:spPr>
            <a:xfrm rot="19709821">
              <a:off x="4123689" y="1766122"/>
              <a:ext cx="1194665" cy="503965"/>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ight Arrow 170"/>
            <p:cNvSpPr/>
            <p:nvPr/>
          </p:nvSpPr>
          <p:spPr>
            <a:xfrm rot="2072307">
              <a:off x="4191686" y="3071212"/>
              <a:ext cx="1114258" cy="484632"/>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Explosion 2 83"/>
            <p:cNvSpPr/>
            <p:nvPr/>
          </p:nvSpPr>
          <p:spPr>
            <a:xfrm>
              <a:off x="3878581" y="2093596"/>
              <a:ext cx="1054826" cy="1171574"/>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801290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Dimensions of Ethnicity reinforce each other</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24400"/>
            <a:ext cx="7696200" cy="1447800"/>
          </a:xfrm>
        </p:spPr>
        <p:txBody>
          <a:bodyPr>
            <a:noAutofit/>
          </a:bodyPr>
          <a:lstStyle/>
          <a:p>
            <a:r>
              <a:rPr lang="en-US" sz="3200" dirty="0" smtClean="0"/>
              <a:t>Across time, ethnic hierarchies tend to reduce ethnic assimilation (networks, boundaries) and increase cultural difference</a:t>
            </a:r>
            <a:endParaRPr lang="en-US" sz="3200" dirty="0"/>
          </a:p>
        </p:txBody>
      </p:sp>
      <p:grpSp>
        <p:nvGrpSpPr>
          <p:cNvPr id="3" name="Group 17"/>
          <p:cNvGrpSpPr/>
          <p:nvPr/>
        </p:nvGrpSpPr>
        <p:grpSpPr>
          <a:xfrm>
            <a:off x="1219200" y="685800"/>
            <a:ext cx="6705600" cy="3581400"/>
            <a:chOff x="1219200" y="838200"/>
            <a:chExt cx="6705600" cy="3581400"/>
          </a:xfrm>
        </p:grpSpPr>
        <p:sp>
          <p:nvSpPr>
            <p:cNvPr id="4" name="Rectangle 3"/>
            <p:cNvSpPr/>
            <p:nvPr/>
          </p:nvSpPr>
          <p:spPr>
            <a:xfrm>
              <a:off x="3429000" y="838200"/>
              <a:ext cx="2514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Hierarchy</a:t>
              </a:r>
              <a:endParaRPr lang="en-US" sz="3200" dirty="0"/>
            </a:p>
          </p:txBody>
        </p:sp>
        <p:sp>
          <p:nvSpPr>
            <p:cNvPr id="5" name="Rectangle 4"/>
            <p:cNvSpPr/>
            <p:nvPr/>
          </p:nvSpPr>
          <p:spPr>
            <a:xfrm>
              <a:off x="1219200" y="2819400"/>
              <a:ext cx="2438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Segregation </a:t>
              </a:r>
              <a:endParaRPr lang="en-US" sz="3200" dirty="0"/>
            </a:p>
          </p:txBody>
        </p:sp>
        <p:sp>
          <p:nvSpPr>
            <p:cNvPr id="6" name="Rectangle 5"/>
            <p:cNvSpPr/>
            <p:nvPr/>
          </p:nvSpPr>
          <p:spPr>
            <a:xfrm>
              <a:off x="5410200" y="2819400"/>
              <a:ext cx="25146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Cultural Difference</a:t>
              </a:r>
              <a:endParaRPr lang="en-US" sz="3200" dirty="0"/>
            </a:p>
          </p:txBody>
        </p:sp>
        <p:sp>
          <p:nvSpPr>
            <p:cNvPr id="11" name="Left-Up Arrow 10"/>
            <p:cNvSpPr/>
            <p:nvPr/>
          </p:nvSpPr>
          <p:spPr>
            <a:xfrm rot="10800000">
              <a:off x="2057400" y="1447800"/>
              <a:ext cx="1524000" cy="14478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Up Arrow 12"/>
            <p:cNvSpPr/>
            <p:nvPr/>
          </p:nvSpPr>
          <p:spPr>
            <a:xfrm rot="16200000">
              <a:off x="5753100" y="1485900"/>
              <a:ext cx="1524000" cy="14478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3657600" y="3352800"/>
              <a:ext cx="1752600" cy="685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80967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24400"/>
            <a:ext cx="7696200" cy="1447800"/>
          </a:xfrm>
        </p:spPr>
        <p:txBody>
          <a:bodyPr>
            <a:noAutofit/>
          </a:bodyPr>
          <a:lstStyle/>
          <a:p>
            <a:r>
              <a:rPr lang="en-US" sz="3200" dirty="0" smtClean="0"/>
              <a:t>There are cases in which dominant ethnicities seek to erase cultural differences among minorities.</a:t>
            </a:r>
            <a:endParaRPr lang="en-US" sz="3200" dirty="0"/>
          </a:p>
        </p:txBody>
      </p:sp>
      <p:grpSp>
        <p:nvGrpSpPr>
          <p:cNvPr id="3" name="Group 17"/>
          <p:cNvGrpSpPr/>
          <p:nvPr/>
        </p:nvGrpSpPr>
        <p:grpSpPr>
          <a:xfrm>
            <a:off x="1143000" y="762000"/>
            <a:ext cx="6705600" cy="3581400"/>
            <a:chOff x="1219200" y="838200"/>
            <a:chExt cx="6705600" cy="3581400"/>
          </a:xfrm>
        </p:grpSpPr>
        <p:sp>
          <p:nvSpPr>
            <p:cNvPr id="4" name="Rectangle 3"/>
            <p:cNvSpPr/>
            <p:nvPr/>
          </p:nvSpPr>
          <p:spPr>
            <a:xfrm>
              <a:off x="3429000" y="838200"/>
              <a:ext cx="2514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Hierarchy</a:t>
              </a:r>
              <a:endParaRPr lang="en-US" sz="3200" dirty="0"/>
            </a:p>
          </p:txBody>
        </p:sp>
        <p:sp>
          <p:nvSpPr>
            <p:cNvPr id="5" name="Rectangle 4"/>
            <p:cNvSpPr/>
            <p:nvPr/>
          </p:nvSpPr>
          <p:spPr>
            <a:xfrm>
              <a:off x="1219200" y="2819400"/>
              <a:ext cx="2438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Segregation </a:t>
              </a:r>
              <a:endParaRPr lang="en-US" sz="3200" dirty="0"/>
            </a:p>
          </p:txBody>
        </p:sp>
        <p:sp>
          <p:nvSpPr>
            <p:cNvPr id="6" name="Rectangle 5"/>
            <p:cNvSpPr/>
            <p:nvPr/>
          </p:nvSpPr>
          <p:spPr>
            <a:xfrm>
              <a:off x="5410200" y="2819400"/>
              <a:ext cx="25146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Cultural Difference</a:t>
              </a:r>
              <a:endParaRPr lang="en-US" sz="3200" dirty="0"/>
            </a:p>
          </p:txBody>
        </p:sp>
        <p:sp>
          <p:nvSpPr>
            <p:cNvPr id="11" name="Left-Up Arrow 10"/>
            <p:cNvSpPr/>
            <p:nvPr/>
          </p:nvSpPr>
          <p:spPr>
            <a:xfrm rot="10800000">
              <a:off x="2057400" y="1447800"/>
              <a:ext cx="1524000" cy="14478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Up Arrow 12"/>
            <p:cNvSpPr/>
            <p:nvPr/>
          </p:nvSpPr>
          <p:spPr>
            <a:xfrm rot="16200000">
              <a:off x="5753100" y="1485900"/>
              <a:ext cx="1524000" cy="14478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3657600" y="3352800"/>
              <a:ext cx="1752600" cy="685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a:off x="4953000" y="2209800"/>
            <a:ext cx="3505200" cy="27432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0967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The Ethnic Dimensions as Analytic tools</a:t>
            </a:r>
            <a:endParaRPr lang="en-US" dirty="0"/>
          </a:p>
        </p:txBody>
      </p:sp>
      <p:sp>
        <p:nvSpPr>
          <p:cNvPr id="3" name="Text Placeholder 2"/>
          <p:cNvSpPr>
            <a:spLocks noGrp="1"/>
          </p:cNvSpPr>
          <p:nvPr>
            <p:ph type="body" idx="1"/>
          </p:nvPr>
        </p:nvSpPr>
        <p:spPr/>
        <p:txBody>
          <a:bodyPr>
            <a:normAutofit lnSpcReduction="10000"/>
          </a:bodyPr>
          <a:lstStyle/>
          <a:p>
            <a:r>
              <a:rPr lang="en-US" dirty="0" smtClean="0"/>
              <a:t>Broadening the idea of “ethnic” to apply to other kinds of groups</a:t>
            </a:r>
            <a:endParaRPr lang="en-US" dirty="0"/>
          </a:p>
        </p:txBody>
      </p:sp>
    </p:spTree>
    <p:extLst>
      <p:ext uri="{BB962C8B-B14F-4D97-AF65-F5344CB8AC3E}">
        <p14:creationId xmlns:p14="http://schemas.microsoft.com/office/powerpoint/2010/main" val="11146876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41653" y="289278"/>
          <a:ext cx="8660694" cy="62794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Political repression of minorities</a:t>
            </a:r>
            <a:endParaRPr lang="en-US" dirty="0"/>
          </a:p>
        </p:txBody>
      </p:sp>
      <p:sp>
        <p:nvSpPr>
          <p:cNvPr id="3" name="Content Placeholder 2"/>
          <p:cNvSpPr>
            <a:spLocks noGrp="1"/>
          </p:cNvSpPr>
          <p:nvPr>
            <p:ph idx="1"/>
          </p:nvPr>
        </p:nvSpPr>
        <p:spPr/>
        <p:txBody>
          <a:bodyPr>
            <a:normAutofit/>
          </a:bodyPr>
          <a:lstStyle/>
          <a:p>
            <a:r>
              <a:rPr lang="en-US" dirty="0" smtClean="0"/>
              <a:t>Direct</a:t>
            </a:r>
          </a:p>
          <a:p>
            <a:pPr lvl="1"/>
            <a:r>
              <a:rPr lang="en-US" dirty="0" smtClean="0"/>
              <a:t>Non-voting for immigrants</a:t>
            </a:r>
          </a:p>
          <a:p>
            <a:pPr lvl="1"/>
            <a:r>
              <a:rPr lang="en-US" dirty="0" smtClean="0"/>
              <a:t>“Illegal” immigrants at risk of deportation</a:t>
            </a:r>
          </a:p>
          <a:p>
            <a:pPr lvl="1"/>
            <a:r>
              <a:rPr lang="en-US" dirty="0" smtClean="0"/>
              <a:t>Ban language from public spaces, require teaching in dominant language</a:t>
            </a:r>
          </a:p>
          <a:p>
            <a:pPr lvl="1"/>
            <a:r>
              <a:rPr lang="en-US" dirty="0" smtClean="0"/>
              <a:t>Restrictions of religious or cultural garb</a:t>
            </a:r>
          </a:p>
          <a:p>
            <a:r>
              <a:rPr lang="en-US" dirty="0" smtClean="0"/>
              <a:t>Indirect through criminal convictions</a:t>
            </a:r>
          </a:p>
          <a:p>
            <a:pPr lvl="1"/>
            <a:r>
              <a:rPr lang="en-US" dirty="0" smtClean="0"/>
              <a:t>Felon disenfranchisement</a:t>
            </a:r>
          </a:p>
          <a:p>
            <a:pPr lvl="1"/>
            <a:r>
              <a:rPr lang="en-US" dirty="0" smtClean="0"/>
              <a:t>“Community supervision” for long periods</a:t>
            </a:r>
          </a:p>
          <a:p>
            <a:pPr lvl="1"/>
            <a:r>
              <a:rPr lang="en-US" dirty="0" smtClean="0"/>
              <a:t>Deportation of arrestees who are illegal immigrants</a:t>
            </a:r>
            <a:endParaRPr lang="en-US" dirty="0"/>
          </a:p>
        </p:txBody>
      </p:sp>
      <p:sp>
        <p:nvSpPr>
          <p:cNvPr id="4" name="TextBox 3"/>
          <p:cNvSpPr txBox="1"/>
          <p:nvPr/>
        </p:nvSpPr>
        <p:spPr>
          <a:xfrm>
            <a:off x="8153400" y="6019800"/>
            <a:ext cx="312906" cy="369332"/>
          </a:xfrm>
          <a:prstGeom prst="rect">
            <a:avLst/>
          </a:prstGeom>
          <a:noFill/>
        </p:spPr>
        <p:txBody>
          <a:bodyPr wrap="none" rtlCol="0">
            <a:spAutoFit/>
          </a:bodyPr>
          <a:lstStyle/>
          <a:p>
            <a:r>
              <a:rPr lang="en-US" dirty="0" smtClean="0"/>
              <a:t>9</a:t>
            </a:r>
            <a:endParaRPr lang="en-US" dirty="0"/>
          </a:p>
        </p:txBody>
      </p:sp>
    </p:spTree>
    <p:extLst>
      <p:ext uri="{BB962C8B-B14F-4D97-AF65-F5344CB8AC3E}">
        <p14:creationId xmlns:p14="http://schemas.microsoft.com/office/powerpoint/2010/main" val="307420063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Class and ethnicity</a:t>
            </a:r>
            <a:endParaRPr lang="en-US" dirty="0"/>
          </a:p>
        </p:txBody>
      </p:sp>
      <p:sp>
        <p:nvSpPr>
          <p:cNvPr id="4" name="Content Placeholder 3"/>
          <p:cNvSpPr>
            <a:spLocks noGrp="1"/>
          </p:cNvSpPr>
          <p:nvPr>
            <p:ph idx="1"/>
          </p:nvPr>
        </p:nvSpPr>
        <p:spPr>
          <a:xfrm>
            <a:off x="762000" y="685800"/>
            <a:ext cx="7543800" cy="4267200"/>
          </a:xfrm>
        </p:spPr>
        <p:txBody>
          <a:bodyPr>
            <a:normAutofit/>
          </a:bodyPr>
          <a:lstStyle/>
          <a:p>
            <a:r>
              <a:rPr lang="en-US" dirty="0" smtClean="0"/>
              <a:t>Class is often ethnic</a:t>
            </a:r>
          </a:p>
          <a:p>
            <a:pPr lvl="1"/>
            <a:r>
              <a:rPr lang="en-US" dirty="0" smtClean="0"/>
              <a:t>Conquest</a:t>
            </a:r>
          </a:p>
          <a:p>
            <a:pPr lvl="1"/>
            <a:r>
              <a:rPr lang="en-US" dirty="0" smtClean="0"/>
              <a:t>Differential immigration</a:t>
            </a:r>
          </a:p>
          <a:p>
            <a:r>
              <a:rPr lang="en-US" dirty="0" smtClean="0"/>
              <a:t>Ethnic differences often disrupt class unity</a:t>
            </a:r>
          </a:p>
          <a:p>
            <a:r>
              <a:rPr lang="en-US" dirty="0" smtClean="0"/>
              <a:t>Within “the same” ethnicity, class is ethnic if classes are socially and spatially segregated and do not intermarry.</a:t>
            </a:r>
          </a:p>
          <a:p>
            <a:r>
              <a:rPr lang="en-US" dirty="0" smtClean="0"/>
              <a:t>Reduction in class intermarriage is a marker of a rigidifying class structure; increase in intermarriage of an opening class structure.</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network structure of gender is different from ethnicity</a:t>
            </a:r>
          </a:p>
          <a:p>
            <a:pPr lvl="1"/>
            <a:r>
              <a:rPr lang="en-US" dirty="0" smtClean="0"/>
              <a:t>Sexes are not lineages</a:t>
            </a:r>
          </a:p>
          <a:p>
            <a:pPr lvl="1"/>
            <a:r>
              <a:rPr lang="en-US" dirty="0" smtClean="0"/>
              <a:t>Sexes are not spatially and socially segregated: different sexes occupy the same households</a:t>
            </a:r>
          </a:p>
          <a:p>
            <a:pPr lvl="1"/>
            <a:r>
              <a:rPr lang="en-US" dirty="0" smtClean="0"/>
              <a:t>“</a:t>
            </a:r>
            <a:r>
              <a:rPr lang="en-US" dirty="0" err="1" smtClean="0"/>
              <a:t>Intersectionality</a:t>
            </a:r>
            <a:r>
              <a:rPr lang="en-US" dirty="0" smtClean="0"/>
              <a:t>” – gender hierarchies interact with class &amp; ethnicity</a:t>
            </a:r>
          </a:p>
          <a:p>
            <a:r>
              <a:rPr lang="en-US" dirty="0" smtClean="0"/>
              <a:t>Sex-segregated networks and cultures could be understood in ethnic terms</a:t>
            </a:r>
          </a:p>
          <a:p>
            <a:r>
              <a:rPr lang="en-US" dirty="0" smtClean="0"/>
              <a:t>Sexual minorities are not lineages, do have distinct subcultures, may be segregated  </a:t>
            </a:r>
          </a:p>
          <a:p>
            <a:r>
              <a:rPr lang="en-US" dirty="0" smtClean="0"/>
              <a:t>The principles of the interrelations among hierarchy, segregation and cultural difference apply to women and sexual minorities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620000" cy="762000"/>
          </a:xfrm>
        </p:spPr>
        <p:txBody>
          <a:bodyPr>
            <a:normAutofit/>
          </a:bodyPr>
          <a:lstStyle/>
          <a:p>
            <a:r>
              <a:rPr lang="en-US" dirty="0" smtClean="0"/>
              <a:t>Intergenerational movements</a:t>
            </a:r>
            <a:endParaRPr lang="en-US" dirty="0"/>
          </a:p>
        </p:txBody>
      </p:sp>
      <p:sp>
        <p:nvSpPr>
          <p:cNvPr id="3" name="Content Placeholder 2"/>
          <p:cNvSpPr>
            <a:spLocks noGrp="1"/>
          </p:cNvSpPr>
          <p:nvPr>
            <p:ph idx="1"/>
          </p:nvPr>
        </p:nvSpPr>
        <p:spPr>
          <a:xfrm>
            <a:off x="762000" y="685800"/>
            <a:ext cx="7543800" cy="4572000"/>
          </a:xfrm>
        </p:spPr>
        <p:txBody>
          <a:bodyPr>
            <a:normAutofit lnSpcReduction="10000"/>
          </a:bodyPr>
          <a:lstStyle/>
          <a:p>
            <a:endParaRPr lang="en-US" dirty="0" smtClean="0"/>
          </a:p>
          <a:p>
            <a:r>
              <a:rPr lang="en-US" dirty="0" smtClean="0"/>
              <a:t>Groups you are born into and grow up in are different from groups you join as adults. </a:t>
            </a:r>
            <a:r>
              <a:rPr lang="en-US" b="1" dirty="0" smtClean="0"/>
              <a:t>**Why race &amp; ethnicity are “different”**</a:t>
            </a:r>
          </a:p>
          <a:p>
            <a:r>
              <a:rPr lang="en-US" dirty="0" smtClean="0"/>
              <a:t>There are languages and cultures that are transmitted from child to child or young adult to young adult</a:t>
            </a:r>
          </a:p>
          <a:p>
            <a:pPr lvl="1"/>
            <a:r>
              <a:rPr lang="en-US" dirty="0" smtClean="0"/>
              <a:t>Children’s games</a:t>
            </a:r>
          </a:p>
          <a:p>
            <a:pPr lvl="1"/>
            <a:r>
              <a:rPr lang="en-US" dirty="0" smtClean="0"/>
              <a:t>Creole languages, street dialects</a:t>
            </a:r>
          </a:p>
          <a:p>
            <a:pPr lvl="1"/>
            <a:r>
              <a:rPr lang="en-US" dirty="0" smtClean="0"/>
              <a:t>Youth cultures</a:t>
            </a:r>
          </a:p>
          <a:p>
            <a:r>
              <a:rPr lang="en-US" dirty="0" smtClean="0"/>
              <a:t>Ethnic dimension: the extent to which movement cultures or movement communities have an intergenerational component</a:t>
            </a:r>
          </a:p>
        </p:txBody>
      </p:sp>
    </p:spTree>
    <p:extLst>
      <p:ext uri="{BB962C8B-B14F-4D97-AF65-F5344CB8AC3E}">
        <p14:creationId xmlns:p14="http://schemas.microsoft.com/office/powerpoint/2010/main" val="8827962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105400"/>
            <a:ext cx="8458200" cy="1066800"/>
          </a:xfrm>
        </p:spPr>
        <p:txBody>
          <a:bodyPr>
            <a:noAutofit/>
          </a:bodyPr>
          <a:lstStyle/>
          <a:p>
            <a:r>
              <a:rPr lang="en-US" dirty="0" smtClean="0"/>
              <a:t>Movement/political subcultures as proto-ethnic</a:t>
            </a:r>
            <a:endParaRPr lang="en-US" dirty="0"/>
          </a:p>
        </p:txBody>
      </p:sp>
      <p:sp>
        <p:nvSpPr>
          <p:cNvPr id="5" name="Content Placeholder 4"/>
          <p:cNvSpPr>
            <a:spLocks noGrp="1"/>
          </p:cNvSpPr>
          <p:nvPr>
            <p:ph idx="1"/>
          </p:nvPr>
        </p:nvSpPr>
        <p:spPr>
          <a:xfrm>
            <a:off x="304800" y="685800"/>
            <a:ext cx="4785703" cy="2209800"/>
          </a:xfrm>
        </p:spPr>
        <p:txBody>
          <a:bodyPr>
            <a:normAutofit/>
          </a:bodyPr>
          <a:lstStyle/>
          <a:p>
            <a:r>
              <a:rPr lang="en-US" smtClean="0"/>
              <a:t>Movements that are transmitted across generations from parents to children are (or can be seen as) ethnic movements</a:t>
            </a:r>
          </a:p>
          <a:p>
            <a:r>
              <a:rPr lang="en-US" smtClean="0"/>
              <a:t>Many overlay “real” ethnic groups</a:t>
            </a:r>
            <a:endParaRPr lang="en-US" dirty="0" smtClean="0"/>
          </a:p>
        </p:txBody>
      </p:sp>
      <p:grpSp>
        <p:nvGrpSpPr>
          <p:cNvPr id="2" name="Group 5"/>
          <p:cNvGrpSpPr/>
          <p:nvPr/>
        </p:nvGrpSpPr>
        <p:grpSpPr>
          <a:xfrm>
            <a:off x="5486400" y="762000"/>
            <a:ext cx="2615590" cy="1675216"/>
            <a:chOff x="762000" y="990600"/>
            <a:chExt cx="7315201" cy="3657600"/>
          </a:xfrm>
        </p:grpSpPr>
        <p:sp>
          <p:nvSpPr>
            <p:cNvPr id="7" name="Rounded Rectangle 6"/>
            <p:cNvSpPr/>
            <p:nvPr/>
          </p:nvSpPr>
          <p:spPr>
            <a:xfrm>
              <a:off x="6526210" y="1145177"/>
              <a:ext cx="152400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Group 1</a:t>
              </a:r>
              <a:endParaRPr lang="en-US" sz="600" dirty="0"/>
            </a:p>
          </p:txBody>
        </p:sp>
        <p:sp>
          <p:nvSpPr>
            <p:cNvPr id="8" name="Rounded Rectangle 7"/>
            <p:cNvSpPr/>
            <p:nvPr/>
          </p:nvSpPr>
          <p:spPr>
            <a:xfrm>
              <a:off x="6553200" y="3517824"/>
              <a:ext cx="1524001"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smtClean="0"/>
                <a:t>Group 2</a:t>
              </a:r>
              <a:endParaRPr lang="en-US" sz="600" dirty="0"/>
            </a:p>
          </p:txBody>
        </p:sp>
        <p:grpSp>
          <p:nvGrpSpPr>
            <p:cNvPr id="3" name="Group 8"/>
            <p:cNvGrpSpPr/>
            <p:nvPr/>
          </p:nvGrpSpPr>
          <p:grpSpPr>
            <a:xfrm>
              <a:off x="3124200" y="990600"/>
              <a:ext cx="2819400" cy="3657600"/>
              <a:chOff x="3124200" y="990600"/>
              <a:chExt cx="2819400" cy="3657600"/>
            </a:xfrm>
          </p:grpSpPr>
          <p:grpSp>
            <p:nvGrpSpPr>
              <p:cNvPr id="6" name="Group 23"/>
              <p:cNvGrpSpPr/>
              <p:nvPr/>
            </p:nvGrpSpPr>
            <p:grpSpPr>
              <a:xfrm>
                <a:off x="4730932" y="1066800"/>
                <a:ext cx="487681" cy="247650"/>
                <a:chOff x="4085408" y="2358662"/>
                <a:chExt cx="487681" cy="247650"/>
              </a:xfrm>
            </p:grpSpPr>
            <p:sp>
              <p:nvSpPr>
                <p:cNvPr id="89" name="Oval 88"/>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0" name="Cross 89"/>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9" name="Group 24"/>
              <p:cNvGrpSpPr/>
              <p:nvPr/>
            </p:nvGrpSpPr>
            <p:grpSpPr>
              <a:xfrm>
                <a:off x="4218213" y="4097967"/>
                <a:ext cx="496390" cy="247650"/>
                <a:chOff x="4076699" y="2763610"/>
                <a:chExt cx="496390" cy="247650"/>
              </a:xfrm>
            </p:grpSpPr>
            <p:sp>
              <p:nvSpPr>
                <p:cNvPr id="87" name="Oval 86"/>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sp>
              <p:nvSpPr>
                <p:cNvPr id="88" name="Cross 87"/>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grpSp>
          <p:grpSp>
            <p:nvGrpSpPr>
              <p:cNvPr id="10" name="Group 25"/>
              <p:cNvGrpSpPr/>
              <p:nvPr/>
            </p:nvGrpSpPr>
            <p:grpSpPr>
              <a:xfrm>
                <a:off x="4243251" y="1478552"/>
                <a:ext cx="487681" cy="247650"/>
                <a:chOff x="4085408" y="2358662"/>
                <a:chExt cx="487681" cy="247650"/>
              </a:xfrm>
            </p:grpSpPr>
            <p:sp>
              <p:nvSpPr>
                <p:cNvPr id="85" name="Oval 84"/>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6" name="Cross 85"/>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11" name="Group 26"/>
              <p:cNvGrpSpPr/>
              <p:nvPr/>
            </p:nvGrpSpPr>
            <p:grpSpPr>
              <a:xfrm>
                <a:off x="3510643" y="1110343"/>
                <a:ext cx="487681" cy="247650"/>
                <a:chOff x="4085408" y="2358662"/>
                <a:chExt cx="487681" cy="247650"/>
              </a:xfrm>
            </p:grpSpPr>
            <p:sp>
              <p:nvSpPr>
                <p:cNvPr id="83" name="Oval 82"/>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4" name="Cross 83"/>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24" name="Group 27"/>
              <p:cNvGrpSpPr/>
              <p:nvPr/>
            </p:nvGrpSpPr>
            <p:grpSpPr>
              <a:xfrm>
                <a:off x="4839788" y="1663065"/>
                <a:ext cx="487681" cy="247650"/>
                <a:chOff x="4085408" y="2358662"/>
                <a:chExt cx="487681" cy="247650"/>
              </a:xfrm>
            </p:grpSpPr>
            <p:sp>
              <p:nvSpPr>
                <p:cNvPr id="81" name="Oval 80"/>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2" name="Cross 81"/>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25" name="Group 28"/>
              <p:cNvGrpSpPr/>
              <p:nvPr/>
            </p:nvGrpSpPr>
            <p:grpSpPr>
              <a:xfrm>
                <a:off x="3666309" y="1715044"/>
                <a:ext cx="487681" cy="247650"/>
                <a:chOff x="4085408" y="2358662"/>
                <a:chExt cx="487681" cy="247650"/>
              </a:xfrm>
            </p:grpSpPr>
            <p:sp>
              <p:nvSpPr>
                <p:cNvPr id="79" name="Oval 78"/>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0" name="Cross 79"/>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26" name="Group 29"/>
              <p:cNvGrpSpPr/>
              <p:nvPr/>
            </p:nvGrpSpPr>
            <p:grpSpPr>
              <a:xfrm>
                <a:off x="4756512" y="3773805"/>
                <a:ext cx="496390" cy="247650"/>
                <a:chOff x="4076699" y="2763610"/>
                <a:chExt cx="496390" cy="247650"/>
              </a:xfrm>
            </p:grpSpPr>
            <p:sp>
              <p:nvSpPr>
                <p:cNvPr id="77" name="Oval 76"/>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sp>
              <p:nvSpPr>
                <p:cNvPr id="78" name="Cross 77"/>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grpSp>
          <p:grpSp>
            <p:nvGrpSpPr>
              <p:cNvPr id="27" name="Group 30"/>
              <p:cNvGrpSpPr/>
              <p:nvPr/>
            </p:nvGrpSpPr>
            <p:grpSpPr>
              <a:xfrm>
                <a:off x="3535677" y="4115929"/>
                <a:ext cx="496390" cy="247650"/>
                <a:chOff x="4076699" y="2763610"/>
                <a:chExt cx="496390" cy="247650"/>
              </a:xfrm>
            </p:grpSpPr>
            <p:sp>
              <p:nvSpPr>
                <p:cNvPr id="75" name="Oval 74"/>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sp>
              <p:nvSpPr>
                <p:cNvPr id="76" name="Cross 75"/>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grpSp>
          <p:grpSp>
            <p:nvGrpSpPr>
              <p:cNvPr id="28" name="Group 31"/>
              <p:cNvGrpSpPr/>
              <p:nvPr/>
            </p:nvGrpSpPr>
            <p:grpSpPr>
              <a:xfrm>
                <a:off x="3432809" y="3747679"/>
                <a:ext cx="496390" cy="247650"/>
                <a:chOff x="4076699" y="2763610"/>
                <a:chExt cx="496390" cy="247650"/>
              </a:xfrm>
            </p:grpSpPr>
            <p:sp>
              <p:nvSpPr>
                <p:cNvPr id="73" name="Oval 72"/>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sp>
              <p:nvSpPr>
                <p:cNvPr id="74" name="Cross 73"/>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grpSp>
          <p:grpSp>
            <p:nvGrpSpPr>
              <p:cNvPr id="29" name="Group 32"/>
              <p:cNvGrpSpPr/>
              <p:nvPr/>
            </p:nvGrpSpPr>
            <p:grpSpPr>
              <a:xfrm>
                <a:off x="5149488" y="4097966"/>
                <a:ext cx="496390" cy="247650"/>
                <a:chOff x="4076699" y="2763610"/>
                <a:chExt cx="496390" cy="247650"/>
              </a:xfrm>
            </p:grpSpPr>
            <p:sp>
              <p:nvSpPr>
                <p:cNvPr id="71" name="Oval 70"/>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sp>
              <p:nvSpPr>
                <p:cNvPr id="72" name="Cross 71"/>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grpSp>
          <p:grpSp>
            <p:nvGrpSpPr>
              <p:cNvPr id="30" name="Group 33"/>
              <p:cNvGrpSpPr/>
              <p:nvPr/>
            </p:nvGrpSpPr>
            <p:grpSpPr>
              <a:xfrm>
                <a:off x="4066357" y="3665492"/>
                <a:ext cx="496390" cy="247650"/>
                <a:chOff x="4076699" y="2763610"/>
                <a:chExt cx="496390" cy="247650"/>
              </a:xfrm>
            </p:grpSpPr>
            <p:sp>
              <p:nvSpPr>
                <p:cNvPr id="69" name="Oval 68"/>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sp>
              <p:nvSpPr>
                <p:cNvPr id="70" name="Cross 69"/>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grpSp>
          <p:sp>
            <p:nvSpPr>
              <p:cNvPr id="35" name="Rounded Rectangle 34"/>
              <p:cNvSpPr/>
              <p:nvPr/>
            </p:nvSpPr>
            <p:spPr>
              <a:xfrm>
                <a:off x="3124200" y="990600"/>
                <a:ext cx="2819400" cy="3657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5"/>
              <p:cNvGrpSpPr/>
              <p:nvPr/>
            </p:nvGrpSpPr>
            <p:grpSpPr>
              <a:xfrm>
                <a:off x="4180657" y="1158240"/>
                <a:ext cx="487681" cy="247650"/>
                <a:chOff x="4085408" y="2358662"/>
                <a:chExt cx="487681" cy="247650"/>
              </a:xfrm>
            </p:grpSpPr>
            <p:sp>
              <p:nvSpPr>
                <p:cNvPr id="67" name="Oval 66"/>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8" name="Cross 67"/>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32" name="Group 36"/>
              <p:cNvGrpSpPr/>
              <p:nvPr/>
            </p:nvGrpSpPr>
            <p:grpSpPr>
              <a:xfrm>
                <a:off x="4299857" y="1834828"/>
                <a:ext cx="487681" cy="247650"/>
                <a:chOff x="4085408" y="2358662"/>
                <a:chExt cx="487681" cy="247650"/>
              </a:xfrm>
            </p:grpSpPr>
            <p:sp>
              <p:nvSpPr>
                <p:cNvPr id="65" name="Oval 64"/>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6" name="Cross 65"/>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33" name="Group 37"/>
              <p:cNvGrpSpPr/>
              <p:nvPr/>
            </p:nvGrpSpPr>
            <p:grpSpPr>
              <a:xfrm>
                <a:off x="3495942" y="2080029"/>
                <a:ext cx="487681" cy="247650"/>
                <a:chOff x="4085408" y="2358662"/>
                <a:chExt cx="487681" cy="247650"/>
              </a:xfrm>
            </p:grpSpPr>
            <p:sp>
              <p:nvSpPr>
                <p:cNvPr id="63" name="Oval 62"/>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4" name="Cross 63"/>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34" name="Group 38"/>
              <p:cNvGrpSpPr/>
              <p:nvPr/>
            </p:nvGrpSpPr>
            <p:grpSpPr>
              <a:xfrm>
                <a:off x="4714603" y="2075674"/>
                <a:ext cx="487681" cy="247650"/>
                <a:chOff x="4085408" y="2358662"/>
                <a:chExt cx="487681" cy="247650"/>
              </a:xfrm>
            </p:grpSpPr>
            <p:sp>
              <p:nvSpPr>
                <p:cNvPr id="61" name="Oval 60"/>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2" name="Cross 61"/>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36" name="Group 39"/>
              <p:cNvGrpSpPr/>
              <p:nvPr/>
            </p:nvGrpSpPr>
            <p:grpSpPr>
              <a:xfrm>
                <a:off x="4112622" y="2240171"/>
                <a:ext cx="487681" cy="247650"/>
                <a:chOff x="4085408" y="2358662"/>
                <a:chExt cx="487681" cy="247650"/>
              </a:xfrm>
            </p:grpSpPr>
            <p:sp>
              <p:nvSpPr>
                <p:cNvPr id="59" name="Oval 58"/>
                <p:cNvSpPr/>
                <p:nvPr/>
              </p:nvSpPr>
              <p:spPr>
                <a:xfrm>
                  <a:off x="4085408" y="2400300"/>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0" name="Cross 59"/>
                <p:cNvSpPr/>
                <p:nvPr/>
              </p:nvSpPr>
              <p:spPr>
                <a:xfrm>
                  <a:off x="4344489" y="2358662"/>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37" name="Group 40"/>
              <p:cNvGrpSpPr/>
              <p:nvPr/>
            </p:nvGrpSpPr>
            <p:grpSpPr>
              <a:xfrm>
                <a:off x="4457698" y="3406017"/>
                <a:ext cx="496390" cy="247650"/>
                <a:chOff x="4076699" y="2763610"/>
                <a:chExt cx="496390" cy="247650"/>
              </a:xfrm>
            </p:grpSpPr>
            <p:sp>
              <p:nvSpPr>
                <p:cNvPr id="57" name="Oval 56"/>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sp>
              <p:nvSpPr>
                <p:cNvPr id="58" name="Cross 57"/>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grpSp>
          <p:grpSp>
            <p:nvGrpSpPr>
              <p:cNvPr id="38" name="Group 41"/>
              <p:cNvGrpSpPr/>
              <p:nvPr/>
            </p:nvGrpSpPr>
            <p:grpSpPr>
              <a:xfrm>
                <a:off x="4995997" y="3081855"/>
                <a:ext cx="496390" cy="247650"/>
                <a:chOff x="4076699" y="2763610"/>
                <a:chExt cx="496390" cy="247650"/>
              </a:xfrm>
            </p:grpSpPr>
            <p:sp>
              <p:nvSpPr>
                <p:cNvPr id="55" name="Oval 54"/>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sp>
              <p:nvSpPr>
                <p:cNvPr id="56" name="Cross 55"/>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grpSp>
          <p:grpSp>
            <p:nvGrpSpPr>
              <p:cNvPr id="39" name="Group 42"/>
              <p:cNvGrpSpPr/>
              <p:nvPr/>
            </p:nvGrpSpPr>
            <p:grpSpPr>
              <a:xfrm>
                <a:off x="3775162" y="3423979"/>
                <a:ext cx="496390" cy="247650"/>
                <a:chOff x="4076699" y="2763610"/>
                <a:chExt cx="496390" cy="247650"/>
              </a:xfrm>
            </p:grpSpPr>
            <p:sp>
              <p:nvSpPr>
                <p:cNvPr id="53" name="Oval 52"/>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sp>
              <p:nvSpPr>
                <p:cNvPr id="54" name="Cross 53"/>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grpSp>
          <p:grpSp>
            <p:nvGrpSpPr>
              <p:cNvPr id="40" name="Group 43"/>
              <p:cNvGrpSpPr/>
              <p:nvPr/>
            </p:nvGrpSpPr>
            <p:grpSpPr>
              <a:xfrm>
                <a:off x="3672294" y="3055729"/>
                <a:ext cx="496390" cy="247650"/>
                <a:chOff x="4076699" y="2763610"/>
                <a:chExt cx="496390" cy="247650"/>
              </a:xfrm>
            </p:grpSpPr>
            <p:sp>
              <p:nvSpPr>
                <p:cNvPr id="51" name="Oval 50"/>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sp>
              <p:nvSpPr>
                <p:cNvPr id="52" name="Cross 51"/>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grpSp>
          <p:grpSp>
            <p:nvGrpSpPr>
              <p:cNvPr id="41" name="Group 44"/>
              <p:cNvGrpSpPr/>
              <p:nvPr/>
            </p:nvGrpSpPr>
            <p:grpSpPr>
              <a:xfrm>
                <a:off x="5388973" y="3406016"/>
                <a:ext cx="496390" cy="247650"/>
                <a:chOff x="4076699" y="2763610"/>
                <a:chExt cx="496390" cy="247650"/>
              </a:xfrm>
            </p:grpSpPr>
            <p:sp>
              <p:nvSpPr>
                <p:cNvPr id="49" name="Oval 48"/>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sp>
              <p:nvSpPr>
                <p:cNvPr id="50" name="Cross 49"/>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grpSp>
          <p:grpSp>
            <p:nvGrpSpPr>
              <p:cNvPr id="42" name="Group 45"/>
              <p:cNvGrpSpPr/>
              <p:nvPr/>
            </p:nvGrpSpPr>
            <p:grpSpPr>
              <a:xfrm>
                <a:off x="4305842" y="2973542"/>
                <a:ext cx="496390" cy="247650"/>
                <a:chOff x="4076699" y="2763610"/>
                <a:chExt cx="496390" cy="247650"/>
              </a:xfrm>
            </p:grpSpPr>
            <p:sp>
              <p:nvSpPr>
                <p:cNvPr id="47" name="Oval 46"/>
                <p:cNvSpPr/>
                <p:nvPr/>
              </p:nvSpPr>
              <p:spPr>
                <a:xfrm>
                  <a:off x="4076699" y="2805248"/>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sp>
              <p:nvSpPr>
                <p:cNvPr id="48" name="Cross 47"/>
                <p:cNvSpPr/>
                <p:nvPr/>
              </p:nvSpPr>
              <p:spPr>
                <a:xfrm>
                  <a:off x="4344489" y="2763610"/>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grpSp>
        </p:grpSp>
        <p:grpSp>
          <p:nvGrpSpPr>
            <p:cNvPr id="43" name="Group 9"/>
            <p:cNvGrpSpPr/>
            <p:nvPr/>
          </p:nvGrpSpPr>
          <p:grpSpPr>
            <a:xfrm>
              <a:off x="3869323" y="2585466"/>
              <a:ext cx="521427" cy="247650"/>
              <a:chOff x="4038600" y="1981200"/>
              <a:chExt cx="521427" cy="247650"/>
            </a:xfrm>
          </p:grpSpPr>
          <p:sp>
            <p:nvSpPr>
              <p:cNvPr id="22" name="Cross 21"/>
              <p:cNvSpPr/>
              <p:nvPr/>
            </p:nvSpPr>
            <p:spPr>
              <a:xfrm>
                <a:off x="4331427" y="1981200"/>
                <a:ext cx="228600" cy="2476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 name="Oval 22"/>
              <p:cNvSpPr/>
              <p:nvPr/>
            </p:nvSpPr>
            <p:spPr>
              <a:xfrm>
                <a:off x="4038600" y="2038350"/>
                <a:ext cx="2286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grpSp>
        <p:grpSp>
          <p:nvGrpSpPr>
            <p:cNvPr id="44" name="Group 10"/>
            <p:cNvGrpSpPr/>
            <p:nvPr/>
          </p:nvGrpSpPr>
          <p:grpSpPr>
            <a:xfrm>
              <a:off x="4623161" y="2565491"/>
              <a:ext cx="495301" cy="247650"/>
              <a:chOff x="4077788" y="3235779"/>
              <a:chExt cx="495301" cy="247650"/>
            </a:xfrm>
          </p:grpSpPr>
          <p:sp>
            <p:nvSpPr>
              <p:cNvPr id="20" name="Oval 19"/>
              <p:cNvSpPr/>
              <p:nvPr/>
            </p:nvSpPr>
            <p:spPr>
              <a:xfrm>
                <a:off x="4077788" y="3278778"/>
                <a:ext cx="2286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 name="Cross 20"/>
              <p:cNvSpPr/>
              <p:nvPr/>
            </p:nvSpPr>
            <p:spPr>
              <a:xfrm>
                <a:off x="4344489" y="3235779"/>
                <a:ext cx="228600" cy="247650"/>
              </a:xfrm>
              <a:prstGeom prst="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800"/>
              </a:p>
            </p:txBody>
          </p:sp>
        </p:grpSp>
        <p:sp>
          <p:nvSpPr>
            <p:cNvPr id="12" name="Right Arrow 11"/>
            <p:cNvSpPr/>
            <p:nvPr/>
          </p:nvSpPr>
          <p:spPr>
            <a:xfrm>
              <a:off x="2057400" y="3721640"/>
              <a:ext cx="1200149" cy="484632"/>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 name="Right Arrow 12"/>
            <p:cNvSpPr/>
            <p:nvPr/>
          </p:nvSpPr>
          <p:spPr>
            <a:xfrm>
              <a:off x="5671892" y="3723999"/>
              <a:ext cx="1080735" cy="484632"/>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 name="Right Arrow 13"/>
            <p:cNvSpPr/>
            <p:nvPr/>
          </p:nvSpPr>
          <p:spPr>
            <a:xfrm>
              <a:off x="5617573" y="1330235"/>
              <a:ext cx="1080735" cy="48463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5" name="Right Arrow 14"/>
            <p:cNvSpPr/>
            <p:nvPr/>
          </p:nvSpPr>
          <p:spPr>
            <a:xfrm>
              <a:off x="2057400" y="1395917"/>
              <a:ext cx="1200149" cy="48463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6" name="Rounded Rectangle 15"/>
            <p:cNvSpPr/>
            <p:nvPr/>
          </p:nvSpPr>
          <p:spPr>
            <a:xfrm>
              <a:off x="838200" y="1190625"/>
              <a:ext cx="152400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Group 1</a:t>
              </a:r>
              <a:endParaRPr lang="en-US" sz="600" dirty="0"/>
            </a:p>
          </p:txBody>
        </p:sp>
        <p:sp>
          <p:nvSpPr>
            <p:cNvPr id="17" name="Rounded Rectangle 16"/>
            <p:cNvSpPr/>
            <p:nvPr/>
          </p:nvSpPr>
          <p:spPr>
            <a:xfrm>
              <a:off x="762000" y="3451038"/>
              <a:ext cx="1524001"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smtClean="0"/>
                <a:t>Group 2</a:t>
              </a:r>
              <a:endParaRPr lang="en-US" sz="600" dirty="0"/>
            </a:p>
          </p:txBody>
        </p:sp>
        <p:sp>
          <p:nvSpPr>
            <p:cNvPr id="18" name="Rounded Rectangle 17"/>
            <p:cNvSpPr/>
            <p:nvPr/>
          </p:nvSpPr>
          <p:spPr>
            <a:xfrm>
              <a:off x="3283129" y="2895600"/>
              <a:ext cx="2602234" cy="1674219"/>
            </a:xfrm>
            <a:prstGeom prst="roundRect">
              <a:avLst/>
            </a:prstGeom>
            <a:solidFill>
              <a:schemeClr val="accent5">
                <a:lumMod val="60000"/>
                <a:lumOff val="40000"/>
                <a:alpha val="21000"/>
              </a:schemeClr>
            </a:solid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 name="Rounded Rectangle 18"/>
            <p:cNvSpPr/>
            <p:nvPr/>
          </p:nvSpPr>
          <p:spPr>
            <a:xfrm>
              <a:off x="3283129" y="1066800"/>
              <a:ext cx="2555423" cy="1524000"/>
            </a:xfrm>
            <a:prstGeom prst="roundRect">
              <a:avLst/>
            </a:prstGeom>
            <a:solidFill>
              <a:schemeClr val="accent1">
                <a:alpha val="21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93" name="TextBox 92"/>
          <p:cNvSpPr txBox="1"/>
          <p:nvPr/>
        </p:nvSpPr>
        <p:spPr>
          <a:xfrm>
            <a:off x="304800" y="2971800"/>
            <a:ext cx="8077200" cy="2308324"/>
          </a:xfrm>
          <a:prstGeom prst="rect">
            <a:avLst/>
          </a:prstGeom>
          <a:noFill/>
        </p:spPr>
        <p:txBody>
          <a:bodyPr wrap="square" rtlCol="0">
            <a:spAutoFit/>
          </a:bodyPr>
          <a:lstStyle/>
          <a:p>
            <a:pPr>
              <a:buFont typeface="Arial" pitchFamily="34" charset="0"/>
              <a:buChar char="•"/>
            </a:pPr>
            <a:r>
              <a:rPr lang="en-US" sz="2400" dirty="0" smtClean="0"/>
              <a:t>   Spatial &amp; social segregation of political subcultures </a:t>
            </a:r>
            <a:r>
              <a:rPr lang="en-US" sz="2400" dirty="0" smtClean="0">
                <a:sym typeface="Wingdings" pitchFamily="2" charset="2"/>
              </a:rPr>
              <a:t></a:t>
            </a:r>
          </a:p>
          <a:p>
            <a:pPr lvl="1"/>
            <a:r>
              <a:rPr lang="en-US" sz="2400" dirty="0" smtClean="0">
                <a:sym typeface="Wingdings" pitchFamily="2" charset="2"/>
              </a:rPr>
              <a:t>  proto-ethnic</a:t>
            </a:r>
            <a:endParaRPr lang="en-US" sz="2400" dirty="0" smtClean="0"/>
          </a:p>
          <a:p>
            <a:pPr>
              <a:buFont typeface="Arial" pitchFamily="34" charset="0"/>
              <a:buChar char="•"/>
            </a:pPr>
            <a:r>
              <a:rPr lang="en-US" sz="2400" dirty="0" smtClean="0"/>
              <a:t>   Inter-generational transmission of movement culture outside families parallels creoles &amp; other dialects taught across child generations</a:t>
            </a:r>
          </a:p>
          <a:p>
            <a:endParaRPr lang="en-US" sz="2400" dirty="0"/>
          </a:p>
        </p:txBody>
      </p:sp>
    </p:spTree>
    <p:extLst>
      <p:ext uri="{BB962C8B-B14F-4D97-AF65-F5344CB8AC3E}">
        <p14:creationId xmlns:p14="http://schemas.microsoft.com/office/powerpoint/2010/main" val="322710401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Ethnic “universes of discourse”</a:t>
            </a:r>
            <a:endParaRPr lang="en-US" dirty="0"/>
          </a:p>
        </p:txBody>
      </p:sp>
      <p:sp>
        <p:nvSpPr>
          <p:cNvPr id="3" name="Content Placeholder 2"/>
          <p:cNvSpPr>
            <a:spLocks noGrp="1"/>
          </p:cNvSpPr>
          <p:nvPr>
            <p:ph idx="1"/>
          </p:nvPr>
        </p:nvSpPr>
        <p:spPr/>
        <p:txBody>
          <a:bodyPr>
            <a:normAutofit/>
          </a:bodyPr>
          <a:lstStyle/>
          <a:p>
            <a:r>
              <a:rPr lang="en-US" sz="3200" dirty="0" smtClean="0"/>
              <a:t>How people in different ethnic groups talk about issues</a:t>
            </a:r>
          </a:p>
          <a:p>
            <a:r>
              <a:rPr lang="en-US" sz="3200" dirty="0" smtClean="0"/>
              <a:t>Understandings of what is “real”</a:t>
            </a:r>
          </a:p>
          <a:p>
            <a:r>
              <a:rPr lang="en-US" sz="3200" dirty="0" smtClean="0"/>
              <a:t>Language and signification</a:t>
            </a:r>
            <a:endParaRPr lang="en-US" sz="32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Proto-ethnic movement cultures?</a:t>
            </a:r>
            <a:endParaRPr lang="en-US" dirty="0"/>
          </a:p>
        </p:txBody>
      </p:sp>
      <p:sp>
        <p:nvSpPr>
          <p:cNvPr id="3" name="Content Placeholder 2"/>
          <p:cNvSpPr>
            <a:spLocks noGrp="1"/>
          </p:cNvSpPr>
          <p:nvPr>
            <p:ph idx="1"/>
          </p:nvPr>
        </p:nvSpPr>
        <p:spPr/>
        <p:txBody>
          <a:bodyPr>
            <a:normAutofit/>
          </a:bodyPr>
          <a:lstStyle/>
          <a:p>
            <a:r>
              <a:rPr lang="en-US" sz="3200" dirty="0" smtClean="0"/>
              <a:t>Polarized liberal &amp; conservative politics </a:t>
            </a:r>
          </a:p>
          <a:p>
            <a:r>
              <a:rPr lang="en-US" sz="3200" dirty="0" smtClean="0"/>
              <a:t>Religious versus secular subcultures</a:t>
            </a:r>
          </a:p>
          <a:p>
            <a:r>
              <a:rPr lang="en-US" sz="3200" dirty="0" smtClean="0"/>
              <a:t>Class cultures. </a:t>
            </a:r>
          </a:p>
          <a:p>
            <a:r>
              <a:rPr lang="en-US" sz="3200" dirty="0" smtClean="0"/>
              <a:t>Sectarian or extremist politicos or religious sects</a:t>
            </a:r>
            <a:endParaRPr lang="en-US" sz="3200" dirty="0"/>
          </a:p>
        </p:txBody>
      </p:sp>
    </p:spTree>
    <p:extLst>
      <p:ext uri="{BB962C8B-B14F-4D97-AF65-F5344CB8AC3E}">
        <p14:creationId xmlns:p14="http://schemas.microsoft.com/office/powerpoint/2010/main" val="116279648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witter net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1" y="762000"/>
            <a:ext cx="6698120" cy="409933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5029200"/>
            <a:ext cx="8229600" cy="1143000"/>
          </a:xfrm>
        </p:spPr>
        <p:txBody>
          <a:bodyPr>
            <a:noAutofit/>
          </a:bodyPr>
          <a:lstStyle/>
          <a:p>
            <a:r>
              <a:rPr lang="en-US" sz="2800" dirty="0" smtClean="0"/>
              <a:t>Tweets with the #GOP </a:t>
            </a:r>
            <a:r>
              <a:rPr lang="en-US" sz="2800" dirty="0" err="1" smtClean="0"/>
              <a:t>hashtag</a:t>
            </a:r>
            <a:r>
              <a:rPr lang="en-US" sz="2800" dirty="0" smtClean="0"/>
              <a:t>. Mostly within liberal or conservative. Orange are mentions across communities.</a:t>
            </a:r>
            <a:endParaRPr lang="en-US" sz="2800" dirty="0"/>
          </a:p>
        </p:txBody>
      </p:sp>
    </p:spTree>
    <p:extLst>
      <p:ext uri="{BB962C8B-B14F-4D97-AF65-F5344CB8AC3E}">
        <p14:creationId xmlns:p14="http://schemas.microsoft.com/office/powerpoint/2010/main" val="220471099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620000" cy="762000"/>
          </a:xfrm>
        </p:spPr>
        <p:txBody>
          <a:bodyPr>
            <a:normAutofit/>
          </a:bodyPr>
          <a:lstStyle/>
          <a:p>
            <a:r>
              <a:rPr lang="en-US" sz="1400" dirty="0" err="1">
                <a:latin typeface="Calibri" pitchFamily="34" charset="0"/>
                <a:cs typeface="Aharoni" pitchFamily="2" charset="-79"/>
              </a:rPr>
              <a:t>Lada</a:t>
            </a:r>
            <a:r>
              <a:rPr lang="en-US" sz="1400" dirty="0">
                <a:latin typeface="Calibri" pitchFamily="34" charset="0"/>
                <a:cs typeface="Aharoni" pitchFamily="2" charset="-79"/>
              </a:rPr>
              <a:t> </a:t>
            </a:r>
            <a:r>
              <a:rPr lang="en-US" sz="1400" dirty="0" err="1">
                <a:latin typeface="Calibri" pitchFamily="34" charset="0"/>
                <a:cs typeface="Aharoni" pitchFamily="2" charset="-79"/>
              </a:rPr>
              <a:t>Adamic</a:t>
            </a:r>
            <a:r>
              <a:rPr lang="en-US" sz="1400" dirty="0">
                <a:latin typeface="Calibri" pitchFamily="34" charset="0"/>
                <a:cs typeface="Aharoni" pitchFamily="2" charset="-79"/>
              </a:rPr>
              <a:t>, HP Labs, Palo Alto, CA and Natalie </a:t>
            </a:r>
            <a:r>
              <a:rPr lang="en-US" sz="1400" dirty="0" smtClean="0">
                <a:latin typeface="Calibri" pitchFamily="34" charset="0"/>
                <a:cs typeface="Aharoni" pitchFamily="2" charset="-79"/>
              </a:rPr>
              <a:t>Glance.  “</a:t>
            </a:r>
            <a:r>
              <a:rPr lang="en-US" sz="1400" dirty="0">
                <a:latin typeface="Calibri" pitchFamily="34" charset="0"/>
                <a:cs typeface="Aharoni" pitchFamily="2" charset="-79"/>
              </a:rPr>
              <a:t>The Political Blogosphere and the 2004 U.S. Election: Divided They Blog”, March 4, 2005 </a:t>
            </a:r>
            <a:r>
              <a:rPr lang="en-US" sz="1400" dirty="0" smtClean="0">
                <a:latin typeface="Calibri" pitchFamily="34" charset="0"/>
                <a:cs typeface="Aharoni" pitchFamily="2" charset="-79"/>
              </a:rPr>
              <a:t>. (This image is all over the Internet, but it was surprisingly difficult to find the original and reference)</a:t>
            </a:r>
            <a:endParaRPr lang="en-US" sz="1400" dirty="0">
              <a:latin typeface="Calibri" pitchFamily="34" charset="0"/>
              <a:cs typeface="Aharoni" pitchFamily="2" charset="-79"/>
            </a:endParaRPr>
          </a:p>
        </p:txBody>
      </p:sp>
      <p:pic>
        <p:nvPicPr>
          <p:cNvPr id="5122" name="Picture 2" descr="http://www.willisms.com/archives/figure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457200"/>
            <a:ext cx="6248400" cy="491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5699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6781800" cy="990600"/>
          </a:xfrm>
        </p:spPr>
        <p:txBody>
          <a:bodyPr>
            <a:normAutofit/>
          </a:bodyPr>
          <a:lstStyle/>
          <a:p>
            <a:r>
              <a:rPr lang="en-US" sz="1400" dirty="0" smtClean="0"/>
              <a:t>Book purchases</a:t>
            </a:r>
            <a:r>
              <a:rPr lang="en-US" sz="1400" dirty="0" smtClean="0">
                <a:hlinkClick r:id="rId2"/>
              </a:rPr>
              <a:t/>
            </a:r>
            <a:br>
              <a:rPr lang="en-US" sz="1400" dirty="0" smtClean="0">
                <a:hlinkClick r:id="rId2"/>
              </a:rPr>
            </a:br>
            <a:r>
              <a:rPr lang="en-US" sz="1400" dirty="0" smtClean="0">
                <a:hlinkClick r:id="rId2"/>
              </a:rPr>
              <a:t>http</a:t>
            </a:r>
            <a:r>
              <a:rPr lang="en-US" sz="1400" dirty="0">
                <a:hlinkClick r:id="rId2"/>
              </a:rPr>
              <a:t>://orgtheory.wordpress.com/2008/10/29/the-latest-book-network-and-saul-alinsky</a:t>
            </a:r>
            <a:r>
              <a:rPr lang="en-US" sz="1400" dirty="0" smtClean="0">
                <a:hlinkClick r:id="rId2"/>
              </a:rPr>
              <a:t>/</a:t>
            </a:r>
            <a:r>
              <a:rPr lang="en-US" sz="1400" dirty="0" smtClean="0"/>
              <a:t> who </a:t>
            </a:r>
            <a:r>
              <a:rPr lang="en-US" sz="1400" dirty="0"/>
              <a:t>is citing </a:t>
            </a:r>
            <a:br>
              <a:rPr lang="en-US" sz="1400" dirty="0"/>
            </a:br>
            <a:r>
              <a:rPr lang="en-US" sz="1400" dirty="0">
                <a:hlinkClick r:id="rId3"/>
              </a:rPr>
              <a:t>http://</a:t>
            </a:r>
            <a:r>
              <a:rPr lang="en-US" sz="1400" dirty="0" smtClean="0">
                <a:hlinkClick r:id="rId3"/>
              </a:rPr>
              <a:t>www.thenetworkthinker.com/2008/10/complete-polarization.html</a:t>
            </a:r>
            <a:r>
              <a:rPr lang="en-US" sz="1400" dirty="0" smtClean="0"/>
              <a:t> </a:t>
            </a:r>
            <a:r>
              <a:rPr lang="en-US" sz="1400" dirty="0" err="1" smtClean="0"/>
              <a:t>Valdis</a:t>
            </a:r>
            <a:r>
              <a:rPr lang="en-US" sz="1400" dirty="0" smtClean="0"/>
              <a:t> Krebs</a:t>
            </a:r>
            <a:endParaRPr lang="en-US" sz="1400" dirty="0"/>
          </a:p>
        </p:txBody>
      </p:sp>
      <p:pic>
        <p:nvPicPr>
          <p:cNvPr id="6146" name="Picture 2" descr="http://orgtheory.files.wordpress.com/2008/10/postdebatebookmap-1.jpg?w=7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533400"/>
            <a:ext cx="666750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71685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 Recapitulation</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2656058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4872</TotalTime>
  <Words>7209</Words>
  <Application>Microsoft Office PowerPoint</Application>
  <PresentationFormat>On-screen Show (4:3)</PresentationFormat>
  <Paragraphs>1002</Paragraphs>
  <Slides>138</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138</vt:i4>
      </vt:variant>
    </vt:vector>
  </HeadingPairs>
  <TitlesOfParts>
    <vt:vector size="140" baseType="lpstr">
      <vt:lpstr>NewsPrint</vt:lpstr>
      <vt:lpstr>Chart</vt:lpstr>
      <vt:lpstr>The Ethnic Dimensions</vt:lpstr>
      <vt:lpstr>Outline (A Theme with Variations)</vt:lpstr>
      <vt:lpstr>1. The matter of repression</vt:lpstr>
      <vt:lpstr>Prison admission trends</vt:lpstr>
      <vt:lpstr>PowerPoint Presentation</vt:lpstr>
      <vt:lpstr>PowerPoint Presentation</vt:lpstr>
      <vt:lpstr>The racial disparities movement</vt:lpstr>
      <vt:lpstr>Types of Actors</vt:lpstr>
      <vt:lpstr>Political repression of minorities</vt:lpstr>
      <vt:lpstr>The sense of repression</vt:lpstr>
      <vt:lpstr>PowerPoint Presentation</vt:lpstr>
      <vt:lpstr>Repressive repression</vt:lpstr>
      <vt:lpstr>Linking repression and crime control</vt:lpstr>
      <vt:lpstr>Repression and Backlash</vt:lpstr>
      <vt:lpstr>Backlash and the net effect of repression</vt:lpstr>
      <vt:lpstr>Two over-simplified models</vt:lpstr>
      <vt:lpstr>Regime and dissenters are part of the same society</vt:lpstr>
      <vt:lpstr>Ethnic (or other) divisions and the legitimacy of repression</vt:lpstr>
      <vt:lpstr>What we know about legitimizing dissent</vt:lpstr>
      <vt:lpstr>One-way attacks with no repression</vt:lpstr>
      <vt:lpstr>One-way attacks with regime repression </vt:lpstr>
      <vt:lpstr>Imbalanced repression</vt:lpstr>
      <vt:lpstr>Ethnic dominance Regime identified with one side</vt:lpstr>
      <vt:lpstr>Multi-ethnic control &amp; unbiased repression</vt:lpstr>
      <vt:lpstr>Conclusions about repression &amp; backlash</vt:lpstr>
      <vt:lpstr>2. Ethnicity AS A DIMENSION of network integration</vt:lpstr>
      <vt:lpstr>Two Dimensions: Hierarchy X Integration</vt:lpstr>
      <vt:lpstr>Relation to Structures of Domination Aldon Morris &amp; Naomi Braine (2001)</vt:lpstr>
      <vt:lpstr>Unpacking Morris &amp; Braine</vt:lpstr>
      <vt:lpstr>Movement carriers</vt:lpstr>
      <vt:lpstr>Ethnicity as a cliqued network structure</vt:lpstr>
      <vt:lpstr>Class, network &amp; spatial  interests</vt:lpstr>
      <vt:lpstr>Policies/events affect nearby* people, not just direct target</vt:lpstr>
      <vt:lpstr>The degree of segregation of a group affects the scope of the impact on the rest of society of a policy directed toward that group</vt:lpstr>
      <vt:lpstr>Cliqued Networks: virtually all the impact is on the low class, none on the high class</vt:lpstr>
      <vt:lpstr>To emphasize</vt:lpstr>
      <vt:lpstr>Movement Carriers vary in their network locations</vt:lpstr>
      <vt:lpstr>PowerPoint Presentation</vt:lpstr>
      <vt:lpstr>Women and men in the US, cross-cutting ties with class &amp; ethnicity</vt:lpstr>
      <vt:lpstr>Gays &amp; lesbians similarly have cross-cutting ties with class &amp; ethnicity</vt:lpstr>
      <vt:lpstr>Racial/ethnic network cliquing due to residential racial segregation is generally higher than the gender cliquing among US adults</vt:lpstr>
      <vt:lpstr>The structure of ethnic and class cliquing is more complex as both are tied to residential segregation in the US</vt:lpstr>
      <vt:lpstr>Movements draw from people in different network locations</vt:lpstr>
      <vt:lpstr>Summing up the “ethnic dimension” of networks</vt:lpstr>
      <vt:lpstr>An Ethnic Typology of Movements</vt:lpstr>
      <vt:lpstr>All movements have ethnic dimensions</vt:lpstr>
      <vt:lpstr>Ethnic Regime Types</vt:lpstr>
      <vt:lpstr>Ethnic Regime Types</vt:lpstr>
      <vt:lpstr>Ethnic Movement Types</vt:lpstr>
      <vt:lpstr>Ethnic Majority Movement Types</vt:lpstr>
      <vt:lpstr>Majorityness and the facilitation of mobilization</vt:lpstr>
      <vt:lpstr>Majorityness and the problem for minorities</vt:lpstr>
      <vt:lpstr>Ethnic minority movement types</vt:lpstr>
      <vt:lpstr>Minority movements and the hierarchy and network problems</vt:lpstr>
      <vt:lpstr>Variability among minorities: no general theory of “minority”</vt:lpstr>
      <vt:lpstr>Strategies of ethnic minorities are in interaction with strategies of the dominant majority</vt:lpstr>
      <vt:lpstr>Cross-ethnic movements</vt:lpstr>
      <vt:lpstr>The racial disparities movement</vt:lpstr>
      <vt:lpstr>Types of Actors</vt:lpstr>
      <vt:lpstr>Tensions in cross-ethnic movements</vt:lpstr>
      <vt:lpstr>Privilege issues in cross-ethnic movements</vt:lpstr>
      <vt:lpstr>Hierarchy and power Issues in cross-ethnic movements</vt:lpstr>
      <vt:lpstr>Network issues in cross-ethnic movements</vt:lpstr>
      <vt:lpstr>Agenda issues in cross-ethnic movements</vt:lpstr>
      <vt:lpstr>3. Theorizing ethnicity</vt:lpstr>
      <vt:lpstr>Two Dimensions: Hierarchy X Integration</vt:lpstr>
      <vt:lpstr>The vertical dimensions</vt:lpstr>
      <vt:lpstr>Vertical (Hierarchical) Dimensions of Ethnicity</vt:lpstr>
      <vt:lpstr>Ethnic Groups Vary in Resources, Resource Distributions, or Degree of Internal Stratification</vt:lpstr>
      <vt:lpstr>The vertical hierarchical dimension affects the horizontal network dimension</vt:lpstr>
      <vt:lpstr>PowerPoint Presentation</vt:lpstr>
      <vt:lpstr>The Third dimension Of Ethnicity: Time and intergenerational transmission</vt:lpstr>
      <vt:lpstr>Ethnicity is intergenerational &amp; Ascribed</vt:lpstr>
      <vt:lpstr>Race and Ethnicity</vt:lpstr>
      <vt:lpstr>Ethnicities (and races) are lineages that stay distinct if and only if they are physically &amp; socially segregated and do not intermarry </vt:lpstr>
      <vt:lpstr>Ethnicity</vt:lpstr>
      <vt:lpstr>PowerPoint Presentation</vt:lpstr>
      <vt:lpstr>Historically, ethnicities diverged through migration, separation or segregation that prevent intermixing and lead to separate languages &amp; cultures. </vt:lpstr>
      <vt:lpstr>Political or social forces bring the groups back into contact</vt:lpstr>
      <vt:lpstr>Initially distinct groups that intermarry become one group across generations</vt:lpstr>
      <vt:lpstr>How groups merge varies a lot between societies</vt:lpstr>
      <vt:lpstr>Ongoing processes of construction and reconstruction of ethnic groups are tied to how much they mix and also the rules of mixing</vt:lpstr>
      <vt:lpstr>Sometimes groups are forced to assimilate or merge by outside political forces. </vt:lpstr>
      <vt:lpstr>Sometimes politicized ethnic conflict  separates mixing or mixed people.</vt:lpstr>
      <vt:lpstr>The Dimensions of Ethnicity reinforce each other</vt:lpstr>
      <vt:lpstr>Across time, ethnic hierarchies tend to reduce ethnic assimilation (networks, boundaries) and increase cultural difference</vt:lpstr>
      <vt:lpstr>There are cases in which dominant ethnicities seek to erase cultural differences among minorities.</vt:lpstr>
      <vt:lpstr>4. The Ethnic Dimensions as Analytic tools</vt:lpstr>
      <vt:lpstr>PowerPoint Presentation</vt:lpstr>
      <vt:lpstr>Class and ethnicity</vt:lpstr>
      <vt:lpstr>Gender</vt:lpstr>
      <vt:lpstr>Intergenerational movements</vt:lpstr>
      <vt:lpstr>Movement/political subcultures as proto-ethnic</vt:lpstr>
      <vt:lpstr>Ethnic “universes of discourse”</vt:lpstr>
      <vt:lpstr>Proto-ethnic movement cultures?</vt:lpstr>
      <vt:lpstr>Tweets with the #GOP hashtag. Mostly within liberal or conservative. Orange are mentions across communities.</vt:lpstr>
      <vt:lpstr>Lada Adamic, HP Labs, Palo Alto, CA and Natalie Glance.  “The Political Blogosphere and the 2004 U.S. Election: Divided They Blog”, March 4, 2005 . (This image is all over the Internet, but it was surprisingly difficult to find the original and reference)</vt:lpstr>
      <vt:lpstr>Book purchases http://orgtheory.wordpress.com/2008/10/29/the-latest-book-network-and-saul-alinsky/ who is citing  http://www.thenetworkthinker.com/2008/10/complete-polarization.html Valdis Krebs</vt:lpstr>
      <vt:lpstr>V. Recapitulation</vt:lpstr>
      <vt:lpstr>PowerPoint Presentation</vt:lpstr>
      <vt:lpstr>Two Dimensions: Hierarchy X Integration</vt:lpstr>
      <vt:lpstr>PowerPoint Presentation</vt:lpstr>
      <vt:lpstr>PowerPoint Presentation</vt:lpstr>
      <vt:lpstr>Making the ethnic dimensions central</vt:lpstr>
      <vt:lpstr>Studying non-movements not just movements</vt:lpstr>
      <vt:lpstr>The Problem of “unexplained” ideological divergence </vt:lpstr>
      <vt:lpstr>Understanding the Content of Movements</vt:lpstr>
      <vt:lpstr>PowerPoint Presentation</vt:lpstr>
      <vt:lpstr>The End</vt:lpstr>
      <vt:lpstr>Summary of Walder’s Critique</vt:lpstr>
      <vt:lpstr>IV. Ethnic Conflicts Within Movements</vt:lpstr>
      <vt:lpstr>Cultural differences</vt:lpstr>
      <vt:lpstr>Hierarchy differences</vt:lpstr>
      <vt:lpstr>Examples of conflicts in my work -1</vt:lpstr>
      <vt:lpstr>Examples of conflicts in my work -2</vt:lpstr>
      <vt:lpstr>Examples of conflicts in my work -3</vt:lpstr>
      <vt:lpstr>Examples of Conflicts in my work -4-</vt:lpstr>
      <vt:lpstr>Examples of conflicts in my work -5-</vt:lpstr>
      <vt:lpstr>In sum</vt:lpstr>
      <vt:lpstr>V. Ethnicity and New Communications Media</vt:lpstr>
      <vt:lpstr>VI. Inter-Movement Competition</vt:lpstr>
      <vt:lpstr>Conclusion</vt:lpstr>
      <vt:lpstr>All movements have an ethnic dimension</vt:lpstr>
      <vt:lpstr>Proto-ethnic?</vt:lpstr>
      <vt:lpstr>Are the classes mixing among Whites?</vt:lpstr>
      <vt:lpstr>OR are classes becoming cliqued among Whites? Are intermarriage rates falling between occupational, educational, and class groups?</vt:lpstr>
      <vt:lpstr>Is ideological polarization among Whites leading to cliquing and proto-ethnicization?</vt:lpstr>
      <vt:lpstr>Graphic produced by truthy.indiana.edu.  The #GOP hashtag is widely used and an example of a popular, grassroots meme. In the diffusion network we can often observe two clearly separated clusters. These correspond to conservative and liberal communities, using the tag in different ways. People tend to retweet others in the same community and not in the other community, so we see the clusters in blue. We also see orange edges connecting the two communities. These occur when users mention people in the other community, typically to disagree or criticize. </vt:lpstr>
      <vt:lpstr>Lada Adamic, HP Labs, Palo Alto, CA and Natalie Glance.  “The Political Blogosphere and the 2004 U.S. Election: Divided They Blog”, March 4, 2005 . (This image is all over the Internet, but it was surprisingly difficult to find the original and reference)</vt:lpstr>
      <vt:lpstr>Book purchases http://orgtheory.wordpress.com/2008/10/29/the-latest-book-network-and-saul-alinsky/ who is citing  http://www.thenetworkthinker.com/2008/10/complete-polarization.html Valdis Krebs</vt:lpstr>
      <vt:lpstr>The end</vt:lpstr>
      <vt:lpstr>Politics and conflict can re-separate groups that have been merging</vt:lpstr>
      <vt:lpstr>The converse is also true: across time, equality between groups is tied to integration and cultural mixing</vt:lpstr>
      <vt:lpstr>Relation to Structures of Domination Aldon Morris &amp; Naomi Braine (2001)</vt:lpstr>
      <vt:lpstr>Unpacking Morris &amp; Braine</vt:lpstr>
      <vt:lpstr>Ethnic Regime Types</vt:lpstr>
      <vt:lpstr>Hierarchies that vary within as well as between ethnicities</vt:lpstr>
      <vt:lpstr>Hierarchies Linked to Networks</vt:lpstr>
    </vt:vector>
  </TitlesOfParts>
  <Company>Univ of Wisc-Madison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Ethnic Dimension</dc:title>
  <dc:creator>Oliver</dc:creator>
  <cp:lastModifiedBy>Pamela Oliver</cp:lastModifiedBy>
  <cp:revision>251</cp:revision>
  <dcterms:created xsi:type="dcterms:W3CDTF">2012-04-23T13:14:20Z</dcterms:created>
  <dcterms:modified xsi:type="dcterms:W3CDTF">2012-05-14T19:56:45Z</dcterms:modified>
</cp:coreProperties>
</file>